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80" r:id="rId4"/>
    <p:sldId id="279" r:id="rId5"/>
    <p:sldId id="282" r:id="rId6"/>
    <p:sldId id="283" r:id="rId7"/>
    <p:sldId id="284" r:id="rId8"/>
    <p:sldId id="285" r:id="rId9"/>
    <p:sldId id="287" r:id="rId10"/>
    <p:sldId id="272" r:id="rId11"/>
    <p:sldId id="273" r:id="rId12"/>
    <p:sldId id="258" r:id="rId13"/>
    <p:sldId id="270" r:id="rId14"/>
    <p:sldId id="260" r:id="rId15"/>
    <p:sldId id="274" r:id="rId16"/>
    <p:sldId id="275" r:id="rId17"/>
    <p:sldId id="261" r:id="rId18"/>
    <p:sldId id="276" r:id="rId19"/>
    <p:sldId id="277" r:id="rId20"/>
    <p:sldId id="264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C"/>
    <a:srgbClr val="00642D"/>
    <a:srgbClr val="190DB3"/>
    <a:srgbClr val="CEEFFF"/>
    <a:srgbClr val="CCECFF"/>
    <a:srgbClr val="CEEAB0"/>
    <a:srgbClr val="CCCCFF"/>
    <a:srgbClr val="FBE7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8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7F5BC-D02C-4DE6-9CA7-4679273ED7C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B52B-8CBC-4E50-B4CB-6CCDDD754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60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C448-29FD-440E-A29B-F70F0DAFE4B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38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8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50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27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88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14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14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14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29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70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8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8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B52B-8CBC-4E50-B4CB-6CCDDD7543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8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ED1F-6F90-4000-AD66-0544B040F4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5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7999-9481-428C-9712-FB6155A9E4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24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E366-E43C-4DB4-B05A-3AC894F16F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3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ED1F-6F90-4000-AD66-0544B040F4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98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FBD7-8A30-481E-98F0-73E1CC45D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2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82CA-FB84-4558-B0BC-044747F8C9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3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CDD4-AFDA-47CC-B56B-946A416E64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7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1898-18F6-41F0-BE2A-1542449E93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84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D351-8745-4A66-BF0F-4CCBC99EAE1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18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419A-E2F0-4EAE-A7F0-B7C2776EBF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137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28DF-9E88-4B16-92EE-12E6F580411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88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FBD7-8A30-481E-98F0-73E1CC45DB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31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5110-5A04-4D2F-8C3D-4579341A87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83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7999-9481-428C-9712-FB6155A9E4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6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E366-E43C-4DB4-B05A-3AC894F16F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1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82CA-FB84-4558-B0BC-044747F8C9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87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CDD4-AFDA-47CC-B56B-946A416E64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17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1898-18F6-41F0-BE2A-1542449E93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3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D351-8745-4A66-BF0F-4CCBC99EAE1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80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419A-E2F0-4EAE-A7F0-B7C2776EBF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21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28DF-9E88-4B16-92EE-12E6F580411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86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5110-5A04-4D2F-8C3D-4579341A87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6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99659-24B5-467C-9E7C-084371C5E2D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05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99659-24B5-467C-9E7C-084371C5E2D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019" y="500515"/>
            <a:ext cx="10799545" cy="1889326"/>
          </a:xfrm>
          <a:solidFill>
            <a:srgbClr val="CCECFF"/>
          </a:solidFill>
        </p:spPr>
        <p:txBody>
          <a:bodyPr anchor="ctr"/>
          <a:lstStyle/>
          <a:p>
            <a:pPr eaLnBrk="1" hangingPunct="1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 рождения одиночного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(1285)-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мезона в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baseline="3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столкновениях</a:t>
            </a:r>
            <a:endParaRPr lang="el-GR" altLang="ru-RU" sz="4400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2568" y="3551722"/>
            <a:ext cx="7199697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Бердюгин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, Дружинин В.П.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5373" y="4899258"/>
            <a:ext cx="3243713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СНД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ВЭПП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-2000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8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6067" y="1660016"/>
            <a:ext cx="399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через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фотоны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моды распада: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9750" indent="-18415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9750" indent="-1841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39750" indent="-1841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1841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24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6950" y="1506083"/>
            <a:ext cx="5435735" cy="223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157" y="5067695"/>
            <a:ext cx="6216341" cy="84221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7185" y="4470933"/>
            <a:ext cx="4302492" cy="44508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11375" y="3955984"/>
            <a:ext cx="1491917" cy="334012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процесса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baseline="3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(1285)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2" y="3859730"/>
            <a:ext cx="6400799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(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96, 076004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6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267" y="1694046"/>
            <a:ext cx="10905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распада: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η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η→γγ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→γγ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Доминирующее промежуточное состояние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промежуточное состояние 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64" y="4331434"/>
            <a:ext cx="5536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ωπ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5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γ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ωπ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7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γ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η γ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7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γ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7936" y="2478497"/>
            <a:ext cx="1655547" cy="335301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604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877" y="3036764"/>
            <a:ext cx="1100808" cy="351322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зучаемого процесса</a:t>
            </a:r>
            <a:r>
              <a:rPr lang="en-US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400" b="1" baseline="3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altLang="ru-RU" sz="4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2194" y="3590223"/>
            <a:ext cx="7199697" cy="65595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фоновые процессы: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6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288" y="1485374"/>
            <a:ext cx="4446336" cy="423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468" y="1474395"/>
            <a:ext cx="239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Предварительные:</a:t>
            </a:r>
            <a:endParaRPr lang="ru-RU" sz="2000" b="1" dirty="0">
              <a:solidFill>
                <a:srgbClr val="000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21" y="1886549"/>
            <a:ext cx="5134858" cy="219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ch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= 0 ; N</a:t>
            </a:r>
            <a:r>
              <a:rPr lang="el-GR" sz="2000" b="1" baseline="-25000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γ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= 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6</a:t>
            </a:r>
            <a:endParaRPr lang="en-US" sz="2000" b="1" dirty="0" smtClean="0">
              <a:latin typeface="Times New Roman" panose="02020603050405020304" pitchFamily="18" charset="0"/>
              <a:ea typeface="AR PL UMing HK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Не сработала </a:t>
            </a:r>
            <a:r>
              <a:rPr lang="ru-RU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мюонная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система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0.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&lt;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tot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cm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&lt;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2 ; 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cal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cm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&lt;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0.3 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ea typeface="AR PL UMing HK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tot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cm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cal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cm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AR PL UMing HK"/>
                <a:cs typeface="Times New Roman" panose="02020603050405020304" pitchFamily="18" charset="0"/>
              </a:rPr>
              <a:t>&gt;0.7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4475" y="554355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862" y="4273741"/>
            <a:ext cx="276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 </a:t>
            </a:r>
            <a:r>
              <a:rPr lang="ru-RU" sz="2000" b="1" dirty="0" err="1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568" y="4811028"/>
            <a:ext cx="3529042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 </a:t>
            </a:r>
            <a:r>
              <a:rPr lang="el-GR" sz="2000" b="1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χ</a:t>
            </a:r>
            <a:r>
              <a:rPr lang="ru-RU" sz="2000" b="1" baseline="30000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6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&lt; 35</a:t>
            </a:r>
            <a:endParaRPr lang="en-US" sz="2000" dirty="0" smtClean="0">
              <a:latin typeface="Times New Roman" panose="02020603050405020304" pitchFamily="18" charset="0"/>
              <a:ea typeface="AR PL UMing HK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771146" y="4764507"/>
            <a:ext cx="1486303" cy="799972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4602478" y="5487477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 </a:t>
            </a:r>
            <a:r>
              <a:rPr lang="en-US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32598" y="303514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Условия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отбора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17" y="1513523"/>
            <a:ext cx="67832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Отобрано  90 событий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Расчетный фон  86 ± 1 событие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эффект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= 50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событий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Доминирование процесса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ωπ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ru-RU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( 90% 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477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318" y="1240067"/>
            <a:ext cx="4455460" cy="45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6498655" y="5689607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 </a:t>
            </a:r>
            <a:r>
              <a:rPr lang="en-US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796463" y="4726004"/>
            <a:ext cx="1549668" cy="1049155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28850" y="245761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Ожидаемое число событий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9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211" y="2342604"/>
            <a:ext cx="4089100" cy="391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701" y="1873530"/>
            <a:ext cx="3156154" cy="436534"/>
          </a:xfrm>
        </p:spPr>
        <p:txBody>
          <a:bodyPr/>
          <a:lstStyle/>
          <a:p>
            <a:pPr marL="4572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l-GR" sz="2000" b="1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χ</a:t>
            </a:r>
            <a:r>
              <a:rPr lang="ru-RU" sz="2000" b="1" baseline="30000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ea typeface="AR PL UMing HK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&gt; 60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468" y="1474395"/>
            <a:ext cx="2830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 </a:t>
            </a:r>
            <a:r>
              <a:rPr lang="ru-RU" sz="2000" b="1" dirty="0" err="1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688983" y="5101389"/>
            <a:ext cx="3331943" cy="556663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19" y="2411907"/>
            <a:ext cx="4015272" cy="38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14401" y="1511291"/>
            <a:ext cx="5304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на максимальную энергию фотона:</a:t>
            </a:r>
            <a:endParaRPr lang="ru-RU" sz="2000" b="1" dirty="0">
              <a:solidFill>
                <a:srgbClr val="000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684421" y="3272589"/>
            <a:ext cx="3609474" cy="317634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919893" y="1977804"/>
            <a:ext cx="3156154" cy="43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en-US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204" y="2016491"/>
            <a:ext cx="2411541" cy="380198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6794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228120" y="4014811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 </a:t>
            </a:r>
            <a:r>
              <a:rPr lang="en-US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5642006" y="5140967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 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5024385" y="2867801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898232" y="4493393"/>
            <a:ext cx="1634691" cy="656123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080987" y="4263992"/>
            <a:ext cx="2409522" cy="198924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90349" y="226510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Подавление фона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785" y="1395161"/>
            <a:ext cx="4653648" cy="440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700" y="1873529"/>
            <a:ext cx="3666294" cy="2226833"/>
          </a:xfrm>
        </p:spPr>
        <p:txBody>
          <a:bodyPr/>
          <a:lstStyle/>
          <a:p>
            <a:pPr marL="457200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6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endParaRPr lang="en-US" altLang="ru-RU" sz="20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457200">
              <a:lnSpc>
                <a:spcPct val="106000"/>
              </a:lnSpc>
              <a:spcAft>
                <a:spcPts val="800"/>
              </a:spcAft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45720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       минимальна </a:t>
            </a:r>
            <a:endParaRPr lang="en-US" altLang="ru-RU" sz="20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468" y="1474395"/>
            <a:ext cx="2830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 </a:t>
            </a:r>
            <a:r>
              <a:rPr lang="ru-RU" sz="2000" b="1" dirty="0" err="1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045118" y="4851133"/>
            <a:ext cx="2109535" cy="1336309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6794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4554352" y="4159190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 </a:t>
            </a:r>
            <a:r>
              <a:rPr lang="en-US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6044663" y="5726504"/>
            <a:ext cx="2260333" cy="788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Моделирование</a:t>
            </a:r>
            <a:r>
              <a:rPr lang="en-US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en-US" sz="20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sz="20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en-US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ω</a:t>
            </a:r>
            <a:r>
              <a:rPr kumimoji="0" lang="el-GR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kumimoji="0" lang="en-US" alt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ru-RU" altLang="ru-RU" sz="2000" b="1" noProof="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l-GR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γ</a:t>
            </a:r>
            <a:r>
              <a:rPr lang="ru-RU" altLang="ru-RU" sz="20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6397593" y="3214838"/>
            <a:ext cx="3035165" cy="1421333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783" y="2391878"/>
            <a:ext cx="2356772" cy="360947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67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409" y="2863517"/>
            <a:ext cx="1270536" cy="378932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67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1284" y="3354407"/>
            <a:ext cx="1712702" cy="351323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6604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644220" y="3873981"/>
            <a:ext cx="3196260" cy="83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342900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Подавление фона от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ru-RU" sz="2000" b="1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ru-RU" sz="20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ωπ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в 10 раз</a:t>
            </a:r>
            <a:endParaRPr kumimoji="0" lang="en-US" alt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90349" y="226510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Подавление фона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44691"/>
                <a:gridCol w="1626669"/>
                <a:gridCol w="1886552"/>
                <a:gridCol w="2014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отбора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ru-RU" sz="36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bkg</a:t>
                      </a:r>
                      <a:endParaRPr lang="ru-RU" sz="36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36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</a:t>
                      </a:r>
                      <a:endParaRPr lang="ru-RU" sz="36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ru-RU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36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kumimoji="0" lang="el-GR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kumimoji="0" lang="en-US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π</a:t>
                      </a:r>
                      <a:r>
                        <a:rPr lang="en-US" altLang="ru-RU" sz="3600" baseline="300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0 </a:t>
                      </a:r>
                      <a:r>
                        <a:rPr lang="el-GR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π</a:t>
                      </a:r>
                      <a:r>
                        <a:rPr lang="en-US" altLang="ru-RU" sz="3600" baseline="300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0 </a:t>
                      </a:r>
                      <a:r>
                        <a:rPr lang="ru-RU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US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&lt; 35</a:t>
                      </a:r>
                      <a:endParaRPr lang="en-US" altLang="ru-RU" sz="3600" b="1" dirty="0" smtClean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ru-RU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36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l-GR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π</a:t>
                      </a:r>
                      <a:r>
                        <a:rPr lang="en-US" altLang="ru-RU" sz="3600" baseline="300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0 </a:t>
                      </a:r>
                      <a:r>
                        <a:rPr lang="el-GR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π</a:t>
                      </a:r>
                      <a:r>
                        <a:rPr lang="en-US" altLang="ru-RU" sz="3600" baseline="300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0 </a:t>
                      </a:r>
                      <a:r>
                        <a:rPr lang="el-GR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γ</a:t>
                      </a:r>
                      <a:r>
                        <a:rPr lang="ru-RU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US" altLang="ru-RU" sz="3600" dirty="0" smtClean="0"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&gt; 60</a:t>
                      </a:r>
                      <a:endParaRPr lang="en-US" altLang="ru-RU" sz="3600" b="1" dirty="0" smtClean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7666" y="4254366"/>
            <a:ext cx="2450266" cy="502618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3" y="3599849"/>
            <a:ext cx="3323172" cy="52392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0418" y="5171123"/>
            <a:ext cx="666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эффект при </a:t>
            </a:r>
            <a:r>
              <a:rPr lang="en-US" sz="2400" b="1" dirty="0" smtClean="0"/>
              <a:t>σ(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+</a:t>
            </a:r>
            <a:r>
              <a:rPr lang="en-US" sz="2400" b="1" dirty="0" err="1" smtClean="0"/>
              <a:t>e</a:t>
            </a:r>
            <a:r>
              <a:rPr lang="en-US" sz="2400" b="1" baseline="30000" dirty="0" smtClean="0"/>
              <a:t>-</a:t>
            </a:r>
            <a:r>
              <a:rPr lang="el-GR" sz="2400" b="1" dirty="0" smtClean="0"/>
              <a:t>→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 = 50 </a:t>
            </a:r>
            <a:r>
              <a:rPr lang="ru-RU" sz="2400" b="1" dirty="0" err="1" smtClean="0"/>
              <a:t>пб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15583" y="5043638"/>
            <a:ext cx="4373233" cy="710067"/>
          </a:xfrm>
          <a:prstGeom prst="rect">
            <a:avLst/>
          </a:prstGeom>
          <a:noFill/>
          <a:ln w="3240">
            <a:solidFill>
              <a:srgbClr val="00264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IL = 15.1</a:t>
            </a:r>
            <a:r>
              <a:rPr lang="ru-RU" sz="2000" dirty="0" smtClean="0">
                <a:solidFill>
                  <a:srgbClr val="C00000"/>
                </a:solidFill>
              </a:rPr>
              <a:t> пб</a:t>
            </a:r>
            <a:r>
              <a:rPr lang="ru-RU" sz="2000" baseline="30000" dirty="0" smtClean="0">
                <a:solidFill>
                  <a:srgbClr val="C00000"/>
                </a:solidFill>
              </a:rPr>
              <a:t>-1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при 2</a:t>
            </a:r>
            <a:r>
              <a:rPr lang="en-US" sz="2000" dirty="0" err="1" smtClean="0">
                <a:solidFill>
                  <a:srgbClr val="C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beam</a:t>
            </a:r>
            <a:r>
              <a:rPr lang="en-US" sz="2000" dirty="0" smtClean="0">
                <a:solidFill>
                  <a:srgbClr val="C00000"/>
                </a:solidFill>
              </a:rPr>
              <a:t>= </a:t>
            </a:r>
            <a:r>
              <a:rPr lang="ru-RU" sz="2000" dirty="0" smtClean="0">
                <a:solidFill>
                  <a:srgbClr val="C00000"/>
                </a:solidFill>
              </a:rPr>
              <a:t>1.</a:t>
            </a:r>
            <a:r>
              <a:rPr lang="en-US" sz="2000" dirty="0" smtClean="0">
                <a:solidFill>
                  <a:srgbClr val="C00000"/>
                </a:solidFill>
              </a:rPr>
              <a:t>2</a:t>
            </a:r>
            <a:r>
              <a:rPr lang="ru-RU" sz="2000" dirty="0" smtClean="0">
                <a:solidFill>
                  <a:srgbClr val="C00000"/>
                </a:solidFill>
              </a:rPr>
              <a:t> – </a:t>
            </a:r>
            <a:r>
              <a:rPr lang="en-US" sz="2000" dirty="0" smtClean="0">
                <a:solidFill>
                  <a:srgbClr val="C00000"/>
                </a:solidFill>
              </a:rPr>
              <a:t>1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4</a:t>
            </a:r>
            <a:r>
              <a:rPr lang="ru-RU" sz="2000" dirty="0" smtClean="0">
                <a:solidFill>
                  <a:srgbClr val="C00000"/>
                </a:solidFill>
              </a:rPr>
              <a:t> ГэВ</a:t>
            </a:r>
            <a:endParaRPr lang="en-US" sz="2000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 smtClean="0">
                <a:solidFill>
                  <a:srgbClr val="C00000"/>
                </a:solidFill>
                <a:latin typeface="Tahoma" panose="020B0604030504040204" pitchFamily="34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30% 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при </a:t>
            </a:r>
            <a:r>
              <a:rPr lang="ru-RU" sz="2000" dirty="0" smtClean="0">
                <a:solidFill>
                  <a:srgbClr val="C00000"/>
                </a:solidFill>
              </a:rPr>
              <a:t>2</a:t>
            </a:r>
            <a:r>
              <a:rPr lang="en-US" sz="2000" dirty="0" err="1" smtClean="0">
                <a:solidFill>
                  <a:srgbClr val="C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beam</a:t>
            </a:r>
            <a:r>
              <a:rPr lang="en-US" sz="2000" dirty="0" smtClean="0">
                <a:solidFill>
                  <a:srgbClr val="C00000"/>
                </a:solidFill>
              </a:rPr>
              <a:t>= </a:t>
            </a:r>
            <a:r>
              <a:rPr lang="ru-RU" sz="2000" dirty="0" smtClean="0">
                <a:solidFill>
                  <a:srgbClr val="C00000"/>
                </a:solidFill>
              </a:rPr>
              <a:t>1.280 и 1.282 ГэВ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80724" y="293886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Число отобранных событий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80724" y="293886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Число отобранных событий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2081213"/>
            <a:ext cx="1117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6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274" y="1487780"/>
            <a:ext cx="4185624" cy="7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813" y="2169044"/>
            <a:ext cx="4568541" cy="7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890" y="2815042"/>
            <a:ext cx="5424120" cy="8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2698" y="3720966"/>
            <a:ext cx="4776909" cy="4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бъект 2"/>
          <p:cNvSpPr txBox="1">
            <a:spLocks/>
          </p:cNvSpPr>
          <p:nvPr/>
        </p:nvSpPr>
        <p:spPr bwMode="auto">
          <a:xfrm>
            <a:off x="740473" y="4788381"/>
            <a:ext cx="4967308" cy="9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342900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Сечение в максимуме резонанса</a:t>
            </a:r>
          </a:p>
          <a:p>
            <a:pPr marL="457200" lvl="0" indent="-342900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Масштабный множитель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bkg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         )</a:t>
            </a:r>
            <a:endParaRPr kumimoji="0" lang="en-US" altLang="ru-RU" sz="2000" b="1" i="0" u="none" strike="noStrike" kern="1200" cap="none" spc="0" normalizeH="0" baseline="-2500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961" y="4218138"/>
            <a:ext cx="395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параметры: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6392778" y="4630829"/>
            <a:ext cx="4628148" cy="14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Радиационные поправки уменьшают видимое сечение в максимуме резонанса на 20 % по сравнению с </a:t>
            </a:r>
            <a:r>
              <a:rPr lang="ru-RU" sz="2000" b="1" dirty="0" err="1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борновским</a:t>
            </a:r>
            <a:r>
              <a:rPr 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ea typeface="AR PL UMing HK"/>
                <a:cs typeface="Calibri" panose="020F0502020204030204" pitchFamily="34" charset="0"/>
              </a:rPr>
              <a:t> сечением 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587" y="5298508"/>
            <a:ext cx="581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51848" y="293886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Аппроксимация данных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7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41" y="1609694"/>
            <a:ext cx="46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регистрации: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542" y="2168040"/>
            <a:ext cx="4752354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(980)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4.9%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(500)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25% ниже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(980)</a:t>
            </a:r>
            <a:r>
              <a:rPr lang="el-GR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ru-RU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541" y="3440834"/>
            <a:ext cx="106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169" y="4013184"/>
            <a:ext cx="4095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170" y="5081487"/>
            <a:ext cx="2076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37399" y="4726004"/>
            <a:ext cx="44468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8526" y="1627339"/>
            <a:ext cx="469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ошибки: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3218" y="2176061"/>
            <a:ext cx="5033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эффективности регистрации 5%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светимости 2.2%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7650" y="3714416"/>
            <a:ext cx="36661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измерения:</a:t>
            </a:r>
            <a:endParaRPr 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9393" y="5475845"/>
            <a:ext cx="372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Значимость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51848" y="293886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аппроксимации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8724" y="4192905"/>
            <a:ext cx="3676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7056" y="4818146"/>
            <a:ext cx="5724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53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Зачем нужно изучение этого процесса?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помощью чего и как мы это изучаем?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Текущее состояние изучаемого вопроса.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данных детектора СНД.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анализа данных детектора СНД.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97268" y="1521994"/>
            <a:ext cx="10933798" cy="500393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шестифотонном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конечном состоянии были выделены 2 события процесса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l-GR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ηπ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l-GR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π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в максимуме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(1285)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резонанса и ноль вне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резонанса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соответствует сечению              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Вероятности распада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Значимость 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 рассматриваем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как первое указание на  существование процесса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(1285)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Измеренное значение вероятности распада согласуется с теоретическим предсказанием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926" y="5611379"/>
            <a:ext cx="4133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22434" y="284262"/>
            <a:ext cx="10972800" cy="1143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812" y="2402606"/>
            <a:ext cx="3676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008" y="2989347"/>
            <a:ext cx="5724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3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Фундаментальные взаимодействия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80908" y="1847633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Гравитационное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2743" y="1847633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Слабое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9043" y="1847633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Сильное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766" y="1848050"/>
            <a:ext cx="2820203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Электромагнитное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79304" y="4338972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гравитон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81139" y="4338972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 , Z</a:t>
            </a:r>
            <a:r>
              <a:rPr lang="en-US" sz="2400" b="1" baseline="30000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 baseline="30000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87439" y="4338972"/>
            <a:ext cx="2628000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глюон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5162" y="4339389"/>
            <a:ext cx="2820203" cy="10395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C"/>
                </a:solidFill>
                <a:latin typeface="Times New Roman" pitchFamily="18" charset="0"/>
                <a:cs typeface="Times New Roman" pitchFamily="18" charset="0"/>
              </a:rPr>
              <a:t>фотон</a:t>
            </a:r>
            <a:endParaRPr lang="ru-RU" sz="2400" b="1" dirty="0">
              <a:solidFill>
                <a:srgbClr val="0000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30" idx="2"/>
            <a:endCxn id="34" idx="0"/>
          </p:cNvCxnSpPr>
          <p:nvPr/>
        </p:nvCxnSpPr>
        <p:spPr>
          <a:xfrm flipH="1">
            <a:off x="2005264" y="2887578"/>
            <a:ext cx="1604" cy="1451811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785361" y="2905224"/>
            <a:ext cx="1604" cy="1451811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7411453" y="2903620"/>
            <a:ext cx="1604" cy="1451811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0153049" y="2882765"/>
            <a:ext cx="1604" cy="1451811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64069" y="3262964"/>
            <a:ext cx="7199697" cy="65595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переносчики взаимодействия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Стандартная модель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4B397093-D781-434C-9AC1-C6EDAC657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935"/>
          <a:stretch/>
        </p:blipFill>
        <p:spPr>
          <a:xfrm>
            <a:off x="844506" y="1597794"/>
            <a:ext cx="5159294" cy="44986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658377" y="1582068"/>
            <a:ext cx="4814937" cy="45684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Придумана 50 лет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Калибровочная квантовая теория поля с локальной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SU(3)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U(1)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симметрией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Математически цельная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параметров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Прекрасно описывает все многообразие результатов, полученных в экспериментах на сегодняшний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частиц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18" y="1511166"/>
            <a:ext cx="7417001" cy="299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0222" y="4800290"/>
            <a:ext cx="1709243" cy="1706394"/>
          </a:xfrm>
          <a:prstGeom prst="rect">
            <a:avLst/>
          </a:prstGeom>
        </p:spPr>
      </p:pic>
      <p:pic>
        <p:nvPicPr>
          <p:cNvPr id="8" name="Рисунок 7" descr="f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0906" y="4774138"/>
            <a:ext cx="1925044" cy="1655537"/>
          </a:xfrm>
          <a:prstGeom prst="rect">
            <a:avLst/>
          </a:prstGeom>
        </p:spPr>
      </p:pic>
      <p:pic>
        <p:nvPicPr>
          <p:cNvPr id="9" name="Рисунок 8" descr="fd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7845" y="2900126"/>
            <a:ext cx="3786060" cy="225901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8491085" y="1752875"/>
            <a:ext cx="2192958" cy="4513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altLang="ru-RU" sz="2000" b="1" dirty="0" smtClean="0">
                <a:solidFill>
                  <a:srgbClr val="00009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м</a:t>
            </a:r>
            <a:r>
              <a:rPr lang="ru-RU" altLang="ru-RU" sz="2000" b="1" noProof="0" dirty="0" err="1" smtClean="0">
                <a:solidFill>
                  <a:srgbClr val="00009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ногофотонное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577514" y="5302993"/>
            <a:ext cx="2192958" cy="45131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altLang="ru-RU" sz="2000" b="1" noProof="0" dirty="0" smtClean="0">
                <a:solidFill>
                  <a:srgbClr val="00009C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однофотонное</a:t>
            </a:r>
            <a:endParaRPr kumimoji="0" lang="ru-RU" altLang="ru-RU" sz="2000" b="1" i="0" u="none" strike="noStrike" kern="1200" cap="none" spc="0" normalizeH="0" baseline="30000" noProof="0" dirty="0" smtClean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 PL UMing HK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9500135" y="2223438"/>
            <a:ext cx="1636294" cy="943274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70471" y="5581051"/>
            <a:ext cx="3014312" cy="434738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59242" y="5457524"/>
            <a:ext cx="994611" cy="102672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932244" y="2228250"/>
            <a:ext cx="572703" cy="928836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ВЭПП-2000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lide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1820" y="1767640"/>
            <a:ext cx="7600950" cy="438150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3713" y="2400215"/>
            <a:ext cx="4882313" cy="208515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коллайдер</a:t>
            </a:r>
            <a:endParaRPr lang="ru-RU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Энергия 160 – 1000 МэВ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Светимость 4·10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Детекторы: СНД и КМД-3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Детектор СНД на ВЭПП-2000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" y="1497451"/>
            <a:ext cx="10381488" cy="398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85466" y="5632023"/>
            <a:ext cx="84963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ts val="400"/>
              </a:spcBef>
              <a:spcAft>
                <a:spcPct val="0"/>
              </a:spcAft>
              <a:buClrTx/>
            </a:pPr>
            <a:r>
              <a:rPr lang="ru-RU" sz="1600" b="1" dirty="0">
                <a:cs typeface="Times New Roman" pitchFamily="18" charset="0"/>
              </a:rPr>
              <a:t>1 – </a:t>
            </a:r>
            <a:r>
              <a:rPr lang="en-US" sz="1600" b="1" dirty="0">
                <a:cs typeface="Times New Roman" pitchFamily="18" charset="0"/>
              </a:rPr>
              <a:t>beam pipe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2 – </a:t>
            </a:r>
            <a:r>
              <a:rPr lang="en-US" sz="1600" b="1" dirty="0">
                <a:cs typeface="Times New Roman" pitchFamily="18" charset="0"/>
              </a:rPr>
              <a:t>tracking system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3 – </a:t>
            </a:r>
            <a:r>
              <a:rPr lang="en-US" sz="1600" b="1" dirty="0">
                <a:cs typeface="Times New Roman" pitchFamily="18" charset="0"/>
              </a:rPr>
              <a:t>aerogel  Cherenkov counter </a:t>
            </a:r>
            <a:r>
              <a:rPr lang="ru-RU" sz="1600" b="1" dirty="0">
                <a:cs typeface="Times New Roman" pitchFamily="18" charset="0"/>
              </a:rPr>
              <a:t>,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 4 – </a:t>
            </a:r>
            <a:r>
              <a:rPr lang="en-US" sz="1600" b="1" dirty="0" err="1">
                <a:cs typeface="Times New Roman" pitchFamily="18" charset="0"/>
              </a:rPr>
              <a:t>NaI</a:t>
            </a:r>
            <a:r>
              <a:rPr lang="en-US" sz="1600" b="1" dirty="0">
                <a:cs typeface="Times New Roman" pitchFamily="18" charset="0"/>
              </a:rPr>
              <a:t>(Tl) crystals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5 – </a:t>
            </a:r>
            <a:r>
              <a:rPr lang="en-US" sz="1600" b="1" dirty="0">
                <a:cs typeface="Times New Roman" pitchFamily="18" charset="0"/>
              </a:rPr>
              <a:t>phototriodes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6 – </a:t>
            </a:r>
            <a:r>
              <a:rPr lang="en-US" sz="1600" b="1" dirty="0">
                <a:cs typeface="Times New Roman" pitchFamily="18" charset="0"/>
              </a:rPr>
              <a:t>iron </a:t>
            </a:r>
            <a:r>
              <a:rPr lang="en-US" sz="1600" b="1" dirty="0" err="1">
                <a:cs typeface="Times New Roman" pitchFamily="18" charset="0"/>
              </a:rPr>
              <a:t>muon</a:t>
            </a:r>
            <a:r>
              <a:rPr lang="en-US" sz="1600" b="1" dirty="0">
                <a:cs typeface="Times New Roman" pitchFamily="18" charset="0"/>
              </a:rPr>
              <a:t> absorber</a:t>
            </a:r>
            <a:r>
              <a:rPr lang="ru-RU" sz="1600" b="1" dirty="0">
                <a:cs typeface="Times New Roman" pitchFamily="18" charset="0"/>
              </a:rPr>
              <a:t>, 7–9 – </a:t>
            </a:r>
            <a:r>
              <a:rPr lang="en-US" sz="1600" b="1" dirty="0" err="1">
                <a:cs typeface="Times New Roman" pitchFamily="18" charset="0"/>
              </a:rPr>
              <a:t>muon</a:t>
            </a:r>
            <a:r>
              <a:rPr lang="en-US" sz="1600" b="1" dirty="0">
                <a:cs typeface="Times New Roman" pitchFamily="18" charset="0"/>
              </a:rPr>
              <a:t> detector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10 – </a:t>
            </a:r>
            <a:r>
              <a:rPr lang="en-US" sz="1600" b="1" dirty="0">
                <a:cs typeface="Times New Roman" pitchFamily="18" charset="0"/>
              </a:rPr>
              <a:t>focusing solenoids</a:t>
            </a:r>
            <a:r>
              <a:rPr lang="ru-RU" sz="16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Событие вызывает срабатывание подсистем детектора.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Используя данные подсистем детектора, реконструируется событие: определяется количество частиц, их заряд, полярный и азимутальный углы.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Используя законы сохранения энергии-импульса, проводится кинематическая реконструкция, уточняющая энергии и углы частиц.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Используя моделирование, вырабатываются условия на характерный отклик подсистем детектора для выделения искомых событий и подавления фона.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моделированию определяют эффективность регистрации процесса.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Используя число отобранных событий в эксперименте и эффективность регистрации процесса, определяют параметры исследуемого процесса.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Обработка информации с детектора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9FBD7-8A30-481E-98F0-73E1CC45DB3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608823" y="1851118"/>
            <a:ext cx="10999243" cy="27882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Однофотонная аннигиляция – доминирующий механизм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адроны.</a:t>
            </a:r>
            <a:endParaRPr lang="ru-RU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Двухфотонная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аннигиляция подавлена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раз.</a:t>
            </a:r>
            <a:endParaRPr lang="en-US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Наблюдаемые процессы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двухфотонной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аннигиляции:</a:t>
            </a:r>
            <a:endParaRPr lang="en-US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ru-RU" sz="2400" b="1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Φρ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верхние пределы:</a:t>
            </a:r>
            <a:endParaRPr lang="en-US" sz="24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η'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(975) ,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(1270) ,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(1300) , 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(980) , 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(1320) , X(3872)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Текущее состояние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6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898</Words>
  <Application>Microsoft Office PowerPoint</Application>
  <PresentationFormat>Произвольный</PresentationFormat>
  <Paragraphs>191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1_Оформление по умолчанию</vt:lpstr>
      <vt:lpstr>Поиск рождения одиночного  f1(1285)-мезона в e+e- столкновениях</vt:lpstr>
      <vt:lpstr>План</vt:lpstr>
      <vt:lpstr>Фундаментальные взаимодействия</vt:lpstr>
      <vt:lpstr>Стандартная модель</vt:lpstr>
      <vt:lpstr>Взаимодействие частиц</vt:lpstr>
      <vt:lpstr>Комплекс ВЭПП-2000</vt:lpstr>
      <vt:lpstr>Детектор СНД на ВЭПП-2000</vt:lpstr>
      <vt:lpstr>Обработка информации с детектора</vt:lpstr>
      <vt:lpstr>Текущее состояние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распада  η´  e+e-  на детекторе СНД</dc:title>
  <dc:creator>baiert</dc:creator>
  <cp:lastModifiedBy>Aleksey Berdyugin</cp:lastModifiedBy>
  <cp:revision>322</cp:revision>
  <dcterms:created xsi:type="dcterms:W3CDTF">2015-03-20T09:18:23Z</dcterms:created>
  <dcterms:modified xsi:type="dcterms:W3CDTF">2020-04-12T08:27:56Z</dcterms:modified>
</cp:coreProperties>
</file>