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99" r:id="rId1"/>
    <p:sldMasterId id="2147484843" r:id="rId2"/>
    <p:sldMasterId id="2147484855" r:id="rId3"/>
    <p:sldMasterId id="2147484905" r:id="rId4"/>
    <p:sldMasterId id="2147484917" r:id="rId5"/>
    <p:sldMasterId id="2147484929" r:id="rId6"/>
    <p:sldMasterId id="2147484941" r:id="rId7"/>
    <p:sldMasterId id="2147485002" r:id="rId8"/>
    <p:sldMasterId id="2147485014" r:id="rId9"/>
  </p:sldMasterIdLst>
  <p:notesMasterIdLst>
    <p:notesMasterId r:id="rId51"/>
  </p:notesMasterIdLst>
  <p:handoutMasterIdLst>
    <p:handoutMasterId r:id="rId52"/>
  </p:handoutMasterIdLst>
  <p:sldIdLst>
    <p:sldId id="534" r:id="rId10"/>
    <p:sldId id="951" r:id="rId11"/>
    <p:sldId id="989" r:id="rId12"/>
    <p:sldId id="740" r:id="rId13"/>
    <p:sldId id="792" r:id="rId14"/>
    <p:sldId id="955" r:id="rId15"/>
    <p:sldId id="957" r:id="rId16"/>
    <p:sldId id="958" r:id="rId17"/>
    <p:sldId id="990" r:id="rId18"/>
    <p:sldId id="991" r:id="rId19"/>
    <p:sldId id="992" r:id="rId20"/>
    <p:sldId id="993" r:id="rId21"/>
    <p:sldId id="998" r:id="rId22"/>
    <p:sldId id="890" r:id="rId23"/>
    <p:sldId id="421" r:id="rId24"/>
    <p:sldId id="947" r:id="rId25"/>
    <p:sldId id="946" r:id="rId26"/>
    <p:sldId id="994" r:id="rId27"/>
    <p:sldId id="968" r:id="rId28"/>
    <p:sldId id="978" r:id="rId29"/>
    <p:sldId id="729" r:id="rId30"/>
    <p:sldId id="872" r:id="rId31"/>
    <p:sldId id="873" r:id="rId32"/>
    <p:sldId id="981" r:id="rId33"/>
    <p:sldId id="749" r:id="rId34"/>
    <p:sldId id="757" r:id="rId35"/>
    <p:sldId id="884" r:id="rId36"/>
    <p:sldId id="774" r:id="rId37"/>
    <p:sldId id="954" r:id="rId38"/>
    <p:sldId id="853" r:id="rId39"/>
    <p:sldId id="860" r:id="rId40"/>
    <p:sldId id="887" r:id="rId41"/>
    <p:sldId id="928" r:id="rId42"/>
    <p:sldId id="970" r:id="rId43"/>
    <p:sldId id="973" r:id="rId44"/>
    <p:sldId id="975" r:id="rId45"/>
    <p:sldId id="972" r:id="rId46"/>
    <p:sldId id="870" r:id="rId47"/>
    <p:sldId id="705" r:id="rId48"/>
    <p:sldId id="875" r:id="rId49"/>
    <p:sldId id="706" r:id="rId50"/>
  </p:sldIdLst>
  <p:sldSz cx="9144000" cy="6858000" type="screen4x3"/>
  <p:notesSz cx="6489700" cy="93202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0099"/>
    <a:srgbClr val="CCECFF"/>
    <a:srgbClr val="FFFFFF"/>
    <a:srgbClr val="0000CC"/>
    <a:srgbClr val="006600"/>
    <a:srgbClr val="B48900"/>
    <a:srgbClr val="DAA600"/>
    <a:srgbClr val="9E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5498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>
        <p:guide orient="horz" pos="261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906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114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9" tIns="45155" rIns="90309" bIns="45155" numCol="1" anchor="t" anchorCtr="0" compatLnSpc="1">
            <a:prstTxWarp prst="textNoShape">
              <a:avLst/>
            </a:prstTxWarp>
          </a:bodyPr>
          <a:lstStyle>
            <a:lvl1pPr defTabSz="9031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78238" y="0"/>
            <a:ext cx="28114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9" tIns="45155" rIns="90309" bIns="45155" numCol="1" anchor="t" anchorCtr="0" compatLnSpc="1">
            <a:prstTxWarp prst="textNoShape">
              <a:avLst/>
            </a:prstTxWarp>
          </a:bodyPr>
          <a:lstStyle>
            <a:lvl1pPr algn="r" defTabSz="9031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8114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9" tIns="45155" rIns="90309" bIns="45155" numCol="1" anchor="b" anchorCtr="0" compatLnSpc="1">
            <a:prstTxWarp prst="textNoShape">
              <a:avLst/>
            </a:prstTxWarp>
          </a:bodyPr>
          <a:lstStyle>
            <a:lvl1pPr defTabSz="9031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78238" y="8853488"/>
            <a:ext cx="28114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9" tIns="45155" rIns="90309" bIns="45155" numCol="1" anchor="b" anchorCtr="0" compatLnSpc="1">
            <a:prstTxWarp prst="textNoShape">
              <a:avLst/>
            </a:prstTxWarp>
          </a:bodyPr>
          <a:lstStyle>
            <a:lvl1pPr algn="r" defTabSz="9031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C2EA5C5-8D66-4647-B7E6-DACDEE002150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94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114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99" tIns="41750" rIns="83499" bIns="41750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76650" y="0"/>
            <a:ext cx="28114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99" tIns="41750" rIns="83499" bIns="4175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696913"/>
            <a:ext cx="4664075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47700" y="4429125"/>
            <a:ext cx="51943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99" tIns="41750" rIns="83499" bIns="41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8114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99" tIns="41750" rIns="83499" bIns="41750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76650" y="8853488"/>
            <a:ext cx="28114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499" tIns="41750" rIns="83499" bIns="4175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C9CD8DCB-FF43-4EC4-AED3-5FCFCEB05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8C913-7267-449E-A1D9-623DB050CECE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892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7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4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2D6E1-3A73-459F-B0AF-9B6FFE9E6A5A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2291" name="Notes Placeholder 2"/>
          <p:cNvSpPr>
            <a:spLocks noGrp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nl-NL" altLang="ja-JP"/>
          </a:p>
        </p:txBody>
      </p:sp>
      <p:sp>
        <p:nvSpPr>
          <p:cNvPr id="229380" name="Slide Number Placeholder 3"/>
          <p:cNvSpPr txBox="1">
            <a:spLocks noGrp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58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130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02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74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13358B6C-F1CD-4919-BD01-5E5B8E08B763}" type="slidenum">
              <a:rPr lang="ru-RU" altLang="ja-JP" sz="120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ru-RU" altLang="ja-JP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21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0EE38A-5268-48ED-824D-9AFBD405225B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999034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0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98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80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7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/>
              <a:t>No Curui -weiss </a:t>
            </a:r>
            <a:endParaRPr lang="de-DE" altLang="ru-RU" smtClean="0"/>
          </a:p>
        </p:txBody>
      </p:sp>
    </p:spTree>
    <p:extLst>
      <p:ext uri="{BB962C8B-B14F-4D97-AF65-F5344CB8AC3E}">
        <p14:creationId xmlns:p14="http://schemas.microsoft.com/office/powerpoint/2010/main" val="3927447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/>
              <a:t>No Curui -weiss </a:t>
            </a:r>
            <a:endParaRPr lang="de-DE" altLang="ru-RU" smtClean="0"/>
          </a:p>
        </p:txBody>
      </p:sp>
    </p:spTree>
    <p:extLst>
      <p:ext uri="{BB962C8B-B14F-4D97-AF65-F5344CB8AC3E}">
        <p14:creationId xmlns:p14="http://schemas.microsoft.com/office/powerpoint/2010/main" val="139273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0EE38A-5268-48ED-824D-9AFBD405225B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537375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6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C2E6A-4956-45A7-943B-6A2B3EFED8E4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71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71811" name="Notes Placeholder 2"/>
          <p:cNvSpPr>
            <a:spLocks noGrp="1"/>
          </p:cNvSpPr>
          <p:nvPr>
            <p:ph type="body" idx="1"/>
          </p:nvPr>
        </p:nvSpPr>
        <p:spPr/>
        <p:txBody>
          <a:bodyPr lIns="86549" tIns="43275" rIns="86549" bIns="43275"/>
          <a:lstStyle/>
          <a:p>
            <a:endParaRPr lang="en-GB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675476" y="8852709"/>
            <a:ext cx="2812709" cy="4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49" tIns="43275" rIns="86549" bIns="43275" anchor="b"/>
          <a:lstStyle>
            <a:lvl1pPr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58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130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02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74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83B32F5-5DA4-4353-B5D4-B10BFC8DF271}" type="slidenum">
              <a:rPr lang="en-US" sz="1100">
                <a:solidFill>
                  <a:prstClr val="black"/>
                </a:solidFill>
                <a:latin typeface="Arial" pitchFamily="34" charset="0"/>
              </a:rPr>
              <a:pPr algn="r"/>
              <a:t>35</a:t>
            </a:fld>
            <a:endParaRPr lang="en-US" sz="11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39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C2E6A-4956-45A7-943B-6A2B3EFED8E4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71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71811" name="Notes Placeholder 2"/>
          <p:cNvSpPr>
            <a:spLocks noGrp="1"/>
          </p:cNvSpPr>
          <p:nvPr>
            <p:ph type="body" idx="1"/>
          </p:nvPr>
        </p:nvSpPr>
        <p:spPr/>
        <p:txBody>
          <a:bodyPr lIns="86549" tIns="43275" rIns="86549" bIns="43275"/>
          <a:lstStyle/>
          <a:p>
            <a:endParaRPr lang="en-GB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675476" y="8852709"/>
            <a:ext cx="2812709" cy="4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49" tIns="43275" rIns="86549" bIns="43275" anchor="b"/>
          <a:lstStyle>
            <a:lvl1pPr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58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130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02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74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83B32F5-5DA4-4353-B5D4-B10BFC8DF271}" type="slidenum">
              <a:rPr lang="en-US" sz="1100">
                <a:solidFill>
                  <a:prstClr val="black"/>
                </a:solidFill>
                <a:latin typeface="Arial" pitchFamily="34" charset="0"/>
              </a:rPr>
              <a:pPr algn="r"/>
              <a:t>37</a:t>
            </a:fld>
            <a:endParaRPr lang="en-US" sz="11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81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C2E6A-4956-45A7-943B-6A2B3EFED8E4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71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71811" name="Notes Placeholder 2"/>
          <p:cNvSpPr>
            <a:spLocks noGrp="1"/>
          </p:cNvSpPr>
          <p:nvPr>
            <p:ph type="body" idx="1"/>
          </p:nvPr>
        </p:nvSpPr>
        <p:spPr/>
        <p:txBody>
          <a:bodyPr lIns="86549" tIns="43275" rIns="86549" bIns="43275"/>
          <a:lstStyle/>
          <a:p>
            <a:endParaRPr lang="en-GB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675476" y="8852709"/>
            <a:ext cx="2812709" cy="4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49" tIns="43275" rIns="86549" bIns="43275" anchor="b"/>
          <a:lstStyle>
            <a:lvl1pPr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58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130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02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74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83B32F5-5DA4-4353-B5D4-B10BFC8DF271}" type="slidenum">
              <a:rPr lang="en-US" sz="1100">
                <a:solidFill>
                  <a:prstClr val="black"/>
                </a:solidFill>
                <a:latin typeface="Arial" pitchFamily="34" charset="0"/>
              </a:rPr>
              <a:pPr algn="r"/>
              <a:t>38</a:t>
            </a:fld>
            <a:endParaRPr lang="en-US" sz="11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03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D67A4D-A0AF-469D-AD60-DE3E27B793F8}" type="slidenum">
              <a:rPr lang="en-US" altLang="ru-RU">
                <a:latin typeface="Times New Roman" panose="02020603050405020304" pitchFamily="18" charset="0"/>
              </a:rPr>
              <a:pPr eaLnBrk="1" hangingPunct="1"/>
              <a:t>41</a:t>
            </a:fld>
            <a:endParaRPr lang="en-US" altLang="ru-RU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346023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45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3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D8DCB-FF43-4EC4-AED3-5FCFCEB058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69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2D6E1-3A73-459F-B0AF-9B6FFE9E6A5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2291" name="Notes Placeholder 2"/>
          <p:cNvSpPr>
            <a:spLocks noGrp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nl-NL" altLang="ja-JP"/>
          </a:p>
        </p:txBody>
      </p:sp>
      <p:sp>
        <p:nvSpPr>
          <p:cNvPr id="229380" name="Slide Number Placeholder 3"/>
          <p:cNvSpPr txBox="1">
            <a:spLocks noGrp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558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130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702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27450" indent="-211138" defTabSz="8445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13358B6C-F1CD-4919-BD01-5E5B8E08B763}" type="slidenum">
              <a:rPr lang="ru-RU" altLang="ja-JP" sz="1200">
                <a:solidFill>
                  <a:srgbClr val="000000"/>
                </a:solidFill>
                <a:latin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ru-RU" altLang="ja-JP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1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32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742957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1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877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199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73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1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37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36C0-C6BE-47F9-9D19-6087FADB4290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45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9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4325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7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09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68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1226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06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5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43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40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30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640763" y="6529273"/>
            <a:ext cx="503237" cy="3016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49487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6481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69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5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96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75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590232"/>
            <a:ext cx="448887" cy="26248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832A3F0D-6F01-433E-BBC3-7935B526215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313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82329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05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8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77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3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98382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5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640763" y="6481763"/>
            <a:ext cx="503237" cy="3016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80821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32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8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1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6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95656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50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39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6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394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67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7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36C0-C6BE-47F9-9D19-6087FADB4290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034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654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39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60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6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38442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95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465496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66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2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45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36C0-C6BE-47F9-9D19-6087FADB4290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12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3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8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3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40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8202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1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8562427" y="6481762"/>
            <a:ext cx="503237" cy="301625"/>
          </a:xfrm>
        </p:spPr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07982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8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279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83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479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36C0-C6BE-47F9-9D19-6087FADB4290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13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69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67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469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2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110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6766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71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47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26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1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43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36C0-C6BE-47F9-9D19-6087FADB4290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4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6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312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EDD9-B637-4F91-B6C0-3E6471CBF86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9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5322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36C0A6-CB27-4D58-A591-377915C0B5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55429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723C-BC6D-4278-82CF-3EF35D397985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930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6E72-BCDE-42FC-A12F-217B6A1E54C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55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91A6-FF5B-46DE-8330-D3BDBAA8AB1A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9232925-77AC-4621-A205-638777740D99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8E08-0149-4F8C-9438-75B3B4554A3F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05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36C0-C6BE-47F9-9D19-6087FADB4290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0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DE8B54F-A868-4A15-9527-EC496DD886F6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65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2E09DD6-CBA6-499D-97A5-39E5508358D8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7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5FD-1DEF-4054-BDAF-5AF2388FBAB7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0" r:id="rId4"/>
    <p:sldLayoutId id="2147484828" r:id="rId5"/>
    <p:sldLayoutId id="2147484821" r:id="rId6"/>
    <p:sldLayoutId id="2147484822" r:id="rId7"/>
    <p:sldLayoutId id="2147484829" r:id="rId8"/>
    <p:sldLayoutId id="2147484830" r:id="rId9"/>
    <p:sldLayoutId id="2147484823" r:id="rId10"/>
    <p:sldLayoutId id="2147484824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4" r:id="rId1"/>
    <p:sldLayoutId id="2147484845" r:id="rId2"/>
    <p:sldLayoutId id="2147484846" r:id="rId3"/>
    <p:sldLayoutId id="2147484847" r:id="rId4"/>
    <p:sldLayoutId id="2147484848" r:id="rId5"/>
    <p:sldLayoutId id="2147484849" r:id="rId6"/>
    <p:sldLayoutId id="2147484850" r:id="rId7"/>
    <p:sldLayoutId id="2147484851" r:id="rId8"/>
    <p:sldLayoutId id="2147484852" r:id="rId9"/>
    <p:sldLayoutId id="2147484853" r:id="rId10"/>
    <p:sldLayoutId id="2147484854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  <p:sldLayoutId id="2147484904" r:id="rId12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58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6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20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30" r:id="rId1"/>
    <p:sldLayoutId id="2147484931" r:id="rId2"/>
    <p:sldLayoutId id="2147484932" r:id="rId3"/>
    <p:sldLayoutId id="2147484933" r:id="rId4"/>
    <p:sldLayoutId id="2147484934" r:id="rId5"/>
    <p:sldLayoutId id="2147484935" r:id="rId6"/>
    <p:sldLayoutId id="2147484936" r:id="rId7"/>
    <p:sldLayoutId id="2147484937" r:id="rId8"/>
    <p:sldLayoutId id="2147484938" r:id="rId9"/>
    <p:sldLayoutId id="2147484939" r:id="rId10"/>
    <p:sldLayoutId id="2147484940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88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42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D9CEAE4-B71A-4869-8E53-E05D9CBE468E}" type="slidenum">
              <a:rPr lang="ru-RU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45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hf hdr="0" ftr="0" dt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wmf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39.png"/><Relationship Id="rId21" Type="http://schemas.openxmlformats.org/officeDocument/2006/relationships/image" Target="../media/image6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0.png"/><Relationship Id="rId13" Type="http://schemas.openxmlformats.org/officeDocument/2006/relationships/image" Target="../media/image2310.png"/><Relationship Id="rId3" Type="http://schemas.openxmlformats.org/officeDocument/2006/relationships/image" Target="../media/image1230.png"/><Relationship Id="rId7" Type="http://schemas.openxmlformats.org/officeDocument/2006/relationships/image" Target="../media/image1250.png"/><Relationship Id="rId12" Type="http://schemas.openxmlformats.org/officeDocument/2006/relationships/image" Target="../media/image13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1290.png"/><Relationship Id="rId5" Type="http://schemas.openxmlformats.org/officeDocument/2006/relationships/image" Target="../media/image222.png"/><Relationship Id="rId15" Type="http://schemas.openxmlformats.org/officeDocument/2006/relationships/image" Target="../media/image91.png"/><Relationship Id="rId10" Type="http://schemas.openxmlformats.org/officeDocument/2006/relationships/image" Target="../media/image1280.png"/><Relationship Id="rId4" Type="http://schemas.openxmlformats.org/officeDocument/2006/relationships/image" Target="../media/image226.png"/><Relationship Id="rId9" Type="http://schemas.openxmlformats.org/officeDocument/2006/relationships/image" Target="../media/image1270.png"/><Relationship Id="rId1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13" Type="http://schemas.openxmlformats.org/officeDocument/2006/relationships/image" Target="../media/image94.png"/><Relationship Id="rId3" Type="http://schemas.openxmlformats.org/officeDocument/2006/relationships/image" Target="../media/image24.png"/><Relationship Id="rId7" Type="http://schemas.openxmlformats.org/officeDocument/2006/relationships/image" Target="../media/image96.png"/><Relationship Id="rId12" Type="http://schemas.openxmlformats.org/officeDocument/2006/relationships/image" Target="../media/image3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70.png"/><Relationship Id="rId5" Type="http://schemas.openxmlformats.org/officeDocument/2006/relationships/image" Target="../media/image26.png"/><Relationship Id="rId15" Type="http://schemas.openxmlformats.org/officeDocument/2006/relationships/image" Target="../media/image96.png"/><Relationship Id="rId10" Type="http://schemas.openxmlformats.org/officeDocument/2006/relationships/image" Target="../media/image93.emf"/><Relationship Id="rId4" Type="http://schemas.openxmlformats.org/officeDocument/2006/relationships/image" Target="../media/image25.png"/><Relationship Id="rId9" Type="http://schemas.openxmlformats.org/officeDocument/2006/relationships/image" Target="../media/image92.emf"/><Relationship Id="rId1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10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10.wmf"/><Relationship Id="rId3" Type="http://schemas.openxmlformats.org/officeDocument/2006/relationships/image" Target="../media/image266.png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060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04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9.wmf"/><Relationship Id="rId5" Type="http://schemas.openxmlformats.org/officeDocument/2006/relationships/image" Target="../media/image112.png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91.png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51.png"/><Relationship Id="rId5" Type="http://schemas.openxmlformats.org/officeDocument/2006/relationships/image" Target="../media/image940.png"/><Relationship Id="rId10" Type="http://schemas.openxmlformats.org/officeDocument/2006/relationships/image" Target="../media/image540.png"/><Relationship Id="rId4" Type="http://schemas.openxmlformats.org/officeDocument/2006/relationships/image" Target="../media/image116.png"/><Relationship Id="rId9" Type="http://schemas.openxmlformats.org/officeDocument/2006/relationships/image" Target="../media/image5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80.png"/><Relationship Id="rId5" Type="http://schemas.openxmlformats.org/officeDocument/2006/relationships/image" Target="../media/image571.png"/><Relationship Id="rId4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0.png"/><Relationship Id="rId7" Type="http://schemas.openxmlformats.org/officeDocument/2006/relationships/image" Target="../media/image123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251.png"/><Relationship Id="rId9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1.png"/><Relationship Id="rId3" Type="http://schemas.openxmlformats.org/officeDocument/2006/relationships/image" Target="../media/image130.png"/><Relationship Id="rId7" Type="http://schemas.openxmlformats.org/officeDocument/2006/relationships/image" Target="../media/image5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1.png"/><Relationship Id="rId5" Type="http://schemas.openxmlformats.org/officeDocument/2006/relationships/image" Target="../media/image640.png"/><Relationship Id="rId4" Type="http://schemas.openxmlformats.org/officeDocument/2006/relationships/image" Target="../media/image620.png"/><Relationship Id="rId9" Type="http://schemas.openxmlformats.org/officeDocument/2006/relationships/image" Target="../media/image5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0.png"/><Relationship Id="rId3" Type="http://schemas.openxmlformats.org/officeDocument/2006/relationships/image" Target="../media/image132.png"/><Relationship Id="rId7" Type="http://schemas.openxmlformats.org/officeDocument/2006/relationships/image" Target="../media/image18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30.png"/><Relationship Id="rId5" Type="http://schemas.openxmlformats.org/officeDocument/2006/relationships/image" Target="../media/image1820.png"/><Relationship Id="rId9" Type="http://schemas.openxmlformats.org/officeDocument/2006/relationships/image" Target="../media/image18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60.png"/><Relationship Id="rId18" Type="http://schemas.openxmlformats.org/officeDocument/2006/relationships/image" Target="../media/image1020.png"/><Relationship Id="rId3" Type="http://schemas.openxmlformats.org/officeDocument/2006/relationships/image" Target="../media/image135.wmf"/><Relationship Id="rId21" Type="http://schemas.openxmlformats.org/officeDocument/2006/relationships/image" Target="../media/image1050.png"/><Relationship Id="rId7" Type="http://schemas.openxmlformats.org/officeDocument/2006/relationships/image" Target="../media/image880.png"/><Relationship Id="rId12" Type="http://schemas.openxmlformats.org/officeDocument/2006/relationships/image" Target="../media/image950.png"/><Relationship Id="rId17" Type="http://schemas.openxmlformats.org/officeDocument/2006/relationships/image" Target="../media/image101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90.png"/><Relationship Id="rId20" Type="http://schemas.openxmlformats.org/officeDocument/2006/relationships/image" Target="../media/image10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70.png"/><Relationship Id="rId11" Type="http://schemas.openxmlformats.org/officeDocument/2006/relationships/image" Target="../media/image940.png"/><Relationship Id="rId5" Type="http://schemas.openxmlformats.org/officeDocument/2006/relationships/image" Target="../media/image860.png"/><Relationship Id="rId15" Type="http://schemas.openxmlformats.org/officeDocument/2006/relationships/image" Target="../media/image980.png"/><Relationship Id="rId10" Type="http://schemas.openxmlformats.org/officeDocument/2006/relationships/image" Target="../media/image931.png"/><Relationship Id="rId19" Type="http://schemas.openxmlformats.org/officeDocument/2006/relationships/image" Target="../media/image1030.png"/><Relationship Id="rId4" Type="http://schemas.openxmlformats.org/officeDocument/2006/relationships/image" Target="../media/image850.png"/><Relationship Id="rId9" Type="http://schemas.openxmlformats.org/officeDocument/2006/relationships/image" Target="../media/image920.png"/><Relationship Id="rId14" Type="http://schemas.openxmlformats.org/officeDocument/2006/relationships/image" Target="../media/image9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2.png"/><Relationship Id="rId7" Type="http://schemas.openxmlformats.org/officeDocument/2006/relationships/image" Target="../media/image8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31.png"/><Relationship Id="rId5" Type="http://schemas.openxmlformats.org/officeDocument/2006/relationships/image" Target="../media/image1210.png"/><Relationship Id="rId10" Type="http://schemas.openxmlformats.org/officeDocument/2006/relationships/image" Target="../media/image137.png"/><Relationship Id="rId4" Type="http://schemas.openxmlformats.org/officeDocument/2006/relationships/image" Target="../media/image1190.png"/><Relationship Id="rId9" Type="http://schemas.openxmlformats.org/officeDocument/2006/relationships/image" Target="../media/image1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3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20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18" Type="http://schemas.openxmlformats.org/officeDocument/2006/relationships/image" Target="../media/image420.png"/><Relationship Id="rId3" Type="http://schemas.openxmlformats.org/officeDocument/2006/relationships/image" Target="../media/image271.png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17" Type="http://schemas.openxmlformats.org/officeDocument/2006/relationships/image" Target="../media/image4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0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29.png"/><Relationship Id="rId15" Type="http://schemas.openxmlformats.org/officeDocument/2006/relationships/image" Target="../media/image390.png"/><Relationship Id="rId10" Type="http://schemas.openxmlformats.org/officeDocument/2006/relationships/image" Target="../media/image16.png"/><Relationship Id="rId19" Type="http://schemas.openxmlformats.org/officeDocument/2006/relationships/image" Target="../media/image430.png"/><Relationship Id="rId4" Type="http://schemas.openxmlformats.org/officeDocument/2006/relationships/image" Target="../media/image282.png"/><Relationship Id="rId9" Type="http://schemas.openxmlformats.org/officeDocument/2006/relationships/image" Target="../media/image15.png"/><Relationship Id="rId14" Type="http://schemas.openxmlformats.org/officeDocument/2006/relationships/image" Target="../media/image38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7.png"/><Relationship Id="rId18" Type="http://schemas.openxmlformats.org/officeDocument/2006/relationships/image" Target="../media/image310.png"/><Relationship Id="rId12" Type="http://schemas.openxmlformats.org/officeDocument/2006/relationships/image" Target="../media/image252.png"/><Relationship Id="rId17" Type="http://schemas.openxmlformats.org/officeDocument/2006/relationships/image" Target="../media/image30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3.png"/><Relationship Id="rId1" Type="http://schemas.openxmlformats.org/officeDocument/2006/relationships/slideLayout" Target="../slideLayouts/slideLayout52.xml"/><Relationship Id="rId11" Type="http://schemas.openxmlformats.org/officeDocument/2006/relationships/image" Target="../media/image242.png"/><Relationship Id="rId15" Type="http://schemas.openxmlformats.org/officeDocument/2006/relationships/image" Target="../media/image281.png"/><Relationship Id="rId19" Type="http://schemas.openxmlformats.org/officeDocument/2006/relationships/image" Target="../media/image320.png"/><Relationship Id="rId31" Type="http://schemas.openxmlformats.org/officeDocument/2006/relationships/image" Target="../media/image237.png"/><Relationship Id="rId14" Type="http://schemas.openxmlformats.org/officeDocument/2006/relationships/image" Target="../media/image27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12" Type="http://schemas.openxmlformats.org/officeDocument/2006/relationships/image" Target="../media/image7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0.png"/><Relationship Id="rId11" Type="http://schemas.openxmlformats.org/officeDocument/2006/relationships/image" Target="../media/image76.png"/><Relationship Id="rId5" Type="http://schemas.openxmlformats.org/officeDocument/2006/relationships/image" Target="../media/image26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427340" y="732933"/>
            <a:ext cx="835998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Спиновые возбуждения в необычных сверхпроводниках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705897" y="3465540"/>
            <a:ext cx="58028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Коршунов Максим Михайлович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20193" y="4392578"/>
            <a:ext cx="85742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2D050"/>
                </a:solidFill>
              </a:rPr>
              <a:t>Институт физики им. Л.В. Киренского СО </a:t>
            </a:r>
            <a:r>
              <a:rPr lang="ru-RU" sz="2000" b="1" dirty="0" smtClean="0">
                <a:solidFill>
                  <a:srgbClr val="92D050"/>
                </a:solidFill>
              </a:rPr>
              <a:t>РАН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ru-RU" sz="2000" b="1" dirty="0" smtClean="0">
                <a:solidFill>
                  <a:srgbClr val="92D050"/>
                </a:solidFill>
              </a:rPr>
              <a:t>– </a:t>
            </a:r>
            <a:endParaRPr lang="en-US" sz="2000" b="1" dirty="0" smtClean="0">
              <a:solidFill>
                <a:srgbClr val="92D050"/>
              </a:solidFill>
            </a:endParaRPr>
          </a:p>
          <a:p>
            <a:pPr algn="ctr" eaLnBrk="0" hangingPunct="0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2D050"/>
                </a:solidFill>
              </a:rPr>
              <a:t>обособленное </a:t>
            </a:r>
            <a:r>
              <a:rPr lang="ru-RU" sz="2000" b="1" dirty="0">
                <a:solidFill>
                  <a:srgbClr val="92D050"/>
                </a:solidFill>
              </a:rPr>
              <a:t>подразделение ФИЦ КНЦ СО </a:t>
            </a:r>
            <a:r>
              <a:rPr lang="ru-RU" sz="2000" b="1" dirty="0" smtClean="0">
                <a:solidFill>
                  <a:srgbClr val="92D050"/>
                </a:solidFill>
              </a:rPr>
              <a:t>РАН</a:t>
            </a:r>
            <a:endParaRPr lang="en-US" sz="2000" b="1" dirty="0" smtClean="0">
              <a:solidFill>
                <a:srgbClr val="92D050"/>
              </a:solidFill>
            </a:endParaRPr>
          </a:p>
          <a:p>
            <a:pPr algn="ctr" eaLnBrk="0" hangingPunct="0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92D050"/>
                </a:solidFill>
              </a:rPr>
              <a:t>г. Красноярск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478" y="6421394"/>
            <a:ext cx="789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Заседание ОУС СО РАН по </a:t>
            </a:r>
            <a:r>
              <a:rPr lang="ru-RU" sz="1600" dirty="0"/>
              <a:t>физическим </a:t>
            </a:r>
            <a:r>
              <a:rPr lang="ru-RU" sz="1600" dirty="0" smtClean="0"/>
              <a:t>наукам – </a:t>
            </a:r>
            <a:r>
              <a:rPr lang="ru-RU" sz="1600" dirty="0" err="1"/>
              <a:t>ИАиЭ</a:t>
            </a:r>
            <a:r>
              <a:rPr lang="ru-RU" sz="1600" dirty="0"/>
              <a:t> СО РАН </a:t>
            </a:r>
            <a:r>
              <a:rPr lang="ru-RU" sz="1600" dirty="0" smtClean="0"/>
              <a:t>– </a:t>
            </a:r>
            <a:r>
              <a:rPr lang="en-US" sz="1600" dirty="0" smtClean="0"/>
              <a:t>2</a:t>
            </a:r>
            <a:r>
              <a:rPr lang="ru-RU" sz="1600" dirty="0" smtClean="0"/>
              <a:t>2.0</a:t>
            </a:r>
            <a:r>
              <a:rPr lang="en-US" sz="1600" dirty="0" smtClean="0"/>
              <a:t>3</a:t>
            </a:r>
            <a:r>
              <a:rPr lang="ru-RU" sz="1600" dirty="0" smtClean="0"/>
              <a:t>.201</a:t>
            </a:r>
            <a:r>
              <a:rPr lang="en-US" sz="1600" dirty="0" smtClean="0"/>
              <a:t>8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9334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0" y="3552642"/>
            <a:ext cx="3055797" cy="278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00" y="2368088"/>
            <a:ext cx="5755010" cy="40285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00" y="2368088"/>
            <a:ext cx="5755010" cy="402850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" y="731606"/>
            <a:ext cx="3900877" cy="27306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7470" y="276568"/>
            <a:ext cx="72690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Резонансный пик на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Q</a:t>
            </a:r>
            <a:r>
              <a:rPr lang="en-US" dirty="0" smtClean="0">
                <a:solidFill>
                  <a:prstClr val="black"/>
                </a:solidFill>
              </a:rPr>
              <a:t>=(</a:t>
            </a:r>
            <a:r>
              <a:rPr lang="el-GR" dirty="0" smtClean="0">
                <a:solidFill>
                  <a:prstClr val="black"/>
                </a:solidFill>
              </a:rPr>
              <a:t>π</a:t>
            </a:r>
            <a:r>
              <a:rPr lang="en-US" dirty="0" smtClean="0">
                <a:solidFill>
                  <a:prstClr val="black"/>
                </a:solidFill>
              </a:rPr>
              <a:t>,0) </a:t>
            </a:r>
            <a:r>
              <a:rPr lang="ru-RU" dirty="0" smtClean="0">
                <a:solidFill>
                  <a:prstClr val="black"/>
                </a:solidFill>
              </a:rPr>
              <a:t>в случае неравных щелей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46524" y="1321395"/>
            <a:ext cx="2072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000"/>
                </a:solidFill>
              </a:rPr>
              <a:t>непрямая щель</a:t>
            </a:r>
            <a:r>
              <a:rPr lang="en-US" sz="1400" dirty="0" smtClean="0">
                <a:solidFill>
                  <a:prstClr val="black"/>
                </a:solidFill>
              </a:rPr>
              <a:t>=</a:t>
            </a:r>
            <a:r>
              <a:rPr lang="el-GR" sz="1400" dirty="0" smtClean="0">
                <a:solidFill>
                  <a:srgbClr val="FF0000"/>
                </a:solidFill>
              </a:rPr>
              <a:t>Δ</a:t>
            </a:r>
            <a:r>
              <a:rPr lang="en-US" sz="1400" baseline="-25000" dirty="0" smtClean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prstClr val="black"/>
                </a:solidFill>
              </a:rPr>
              <a:t>+</a:t>
            </a:r>
            <a:r>
              <a:rPr lang="el-GR" sz="1400" dirty="0" smtClean="0">
                <a:solidFill>
                  <a:srgbClr val="0070C0"/>
                </a:solidFill>
              </a:rPr>
              <a:t>Δ</a:t>
            </a:r>
            <a:r>
              <a:rPr lang="en-US" sz="1400" baseline="-25000" dirty="0" smtClean="0">
                <a:solidFill>
                  <a:srgbClr val="0070C0"/>
                </a:solidFill>
              </a:rPr>
              <a:t>L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401533" y="1807763"/>
            <a:ext cx="1880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020369" y="2012533"/>
            <a:ext cx="52387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39150" y="1607322"/>
            <a:ext cx="0" cy="2004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 flipV="1">
            <a:off x="3139150" y="2012533"/>
            <a:ext cx="3289" cy="175569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>
            <a:off x="1806328" y="4907385"/>
            <a:ext cx="402846" cy="24061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2161" y="4932552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161" y="4932552"/>
                <a:ext cx="417101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1371547" y="2298354"/>
            <a:ext cx="217269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89680" y="917984"/>
            <a:ext cx="418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Восприимчивость в </a:t>
            </a:r>
            <a:r>
              <a:rPr lang="ru-RU" sz="1400" dirty="0" err="1" smtClean="0">
                <a:solidFill>
                  <a:prstClr val="black"/>
                </a:solidFill>
              </a:rPr>
              <a:t>пятиорбитальной</a:t>
            </a:r>
            <a:r>
              <a:rPr lang="ru-RU" sz="1400" dirty="0" smtClean="0">
                <a:solidFill>
                  <a:prstClr val="black"/>
                </a:solidFill>
              </a:rPr>
              <a:t> модели из работы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S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sz="1400" dirty="0" err="1">
                <a:solidFill>
                  <a:prstClr val="black"/>
                </a:solidFill>
                <a:cs typeface="Arial" charset="0"/>
              </a:rPr>
              <a:t>Graser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 et al., NJP 11, 025016 (2009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:</a:t>
            </a:r>
            <a:endParaRPr lang="ru-RU" sz="1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04136" y="1677994"/>
                <a:ext cx="929357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ru-RU" sz="1600" b="1" baseline="-250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136" y="1677994"/>
                <a:ext cx="929357" cy="3329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>
            <a:endCxn id="24" idx="2"/>
          </p:cNvCxnSpPr>
          <p:nvPr/>
        </p:nvCxnSpPr>
        <p:spPr>
          <a:xfrm flipV="1">
            <a:off x="6868815" y="2010906"/>
            <a:ext cx="0" cy="3637944"/>
          </a:xfrm>
          <a:prstGeom prst="line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31829" y="2042291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2</a:t>
            </a:r>
            <a:r>
              <a:rPr lang="el-GR" sz="1400" b="1" dirty="0" smtClean="0">
                <a:solidFill>
                  <a:srgbClr val="00B0F0"/>
                </a:solidFill>
              </a:rPr>
              <a:t>Δ</a:t>
            </a:r>
            <a:r>
              <a:rPr lang="en-US" sz="1400" b="1" baseline="-25000" dirty="0" smtClean="0">
                <a:solidFill>
                  <a:srgbClr val="00B0F0"/>
                </a:solidFill>
              </a:rPr>
              <a:t>L</a:t>
            </a:r>
            <a:endParaRPr lang="ru-RU" sz="1400" b="1" dirty="0">
              <a:solidFill>
                <a:srgbClr val="00B0F0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8213654" y="2314893"/>
            <a:ext cx="0" cy="3333959"/>
          </a:xfrm>
          <a:prstGeom prst="line">
            <a:avLst/>
          </a:prstGeom>
          <a:ln w="28575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3"/>
          <p:cNvSpPr>
            <a:spLocks noChangeArrowheads="1"/>
          </p:cNvSpPr>
          <p:nvPr/>
        </p:nvSpPr>
        <p:spPr bwMode="auto">
          <a:xfrm>
            <a:off x="4237612" y="6284616"/>
            <a:ext cx="4502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M.M. Korshunov, V.A.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Shestakov</a:t>
            </a:r>
            <a:r>
              <a:rPr lang="en-US" sz="1400" kern="0" dirty="0">
                <a:solidFill>
                  <a:sysClr val="windowText" lastClr="000000"/>
                </a:solidFill>
              </a:rPr>
              <a:t>, Yu.N.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Togushova</a:t>
            </a:r>
            <a:r>
              <a:rPr lang="en-US" sz="1400" kern="0" dirty="0">
                <a:solidFill>
                  <a:sysClr val="windowText" lastClr="000000"/>
                </a:solidFill>
              </a:rPr>
              <a:t>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PRB</a:t>
            </a:r>
            <a:r>
              <a:rPr lang="en-US" sz="1400" kern="0" dirty="0">
                <a:solidFill>
                  <a:sysClr val="windowText" lastClr="000000"/>
                </a:solidFill>
              </a:rPr>
              <a:t> 94, 094517 (2016)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97" y="6407727"/>
            <a:ext cx="38370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Ba</a:t>
            </a:r>
            <a:r>
              <a:rPr lang="en-US" sz="1200" baseline="-25000" dirty="0" err="1" smtClean="0">
                <a:solidFill>
                  <a:prstClr val="black"/>
                </a:solidFill>
              </a:rPr>
              <a:t>0.6</a:t>
            </a:r>
            <a:r>
              <a:rPr lang="en-US" sz="1200" dirty="0" err="1" smtClean="0">
                <a:solidFill>
                  <a:prstClr val="black"/>
                </a:solidFill>
              </a:rPr>
              <a:t>K</a:t>
            </a:r>
            <a:r>
              <a:rPr lang="en-US" sz="1200" baseline="-25000" dirty="0" err="1" smtClean="0">
                <a:solidFill>
                  <a:prstClr val="black"/>
                </a:solidFill>
              </a:rPr>
              <a:t>0.4</a:t>
            </a:r>
            <a:r>
              <a:rPr lang="en-US" sz="1200" dirty="0" err="1" smtClean="0">
                <a:solidFill>
                  <a:prstClr val="black"/>
                </a:solidFill>
              </a:rPr>
              <a:t>Fe</a:t>
            </a:r>
            <a:r>
              <a:rPr lang="en-US" sz="1200" baseline="-25000" dirty="0" err="1" smtClean="0">
                <a:solidFill>
                  <a:prstClr val="black"/>
                </a:solidFill>
              </a:rPr>
              <a:t>2</a:t>
            </a:r>
            <a:r>
              <a:rPr lang="en-US" sz="1200" dirty="0" err="1" smtClean="0">
                <a:solidFill>
                  <a:prstClr val="black"/>
                </a:solidFill>
              </a:rPr>
              <a:t>As</a:t>
            </a:r>
            <a:r>
              <a:rPr lang="en-US" sz="1200" baseline="-25000" dirty="0" err="1" smtClean="0">
                <a:solidFill>
                  <a:prstClr val="black"/>
                </a:solidFill>
              </a:rPr>
              <a:t>2</a:t>
            </a:r>
            <a:r>
              <a:rPr lang="en-US" sz="1200" dirty="0" smtClean="0">
                <a:solidFill>
                  <a:prstClr val="black"/>
                </a:solidFill>
              </a:rPr>
              <a:t>, H. </a:t>
            </a:r>
            <a:r>
              <a:rPr lang="en-US" sz="1200" dirty="0">
                <a:solidFill>
                  <a:prstClr val="black"/>
                </a:solidFill>
              </a:rPr>
              <a:t>Ding et al., </a:t>
            </a:r>
            <a:r>
              <a:rPr lang="en-US" sz="1200" dirty="0" smtClean="0">
                <a:solidFill>
                  <a:prstClr val="black"/>
                </a:solidFill>
              </a:rPr>
              <a:t>EPL 83, 47001 </a:t>
            </a:r>
            <a:r>
              <a:rPr lang="en-US" sz="1200" dirty="0">
                <a:solidFill>
                  <a:prstClr val="black"/>
                </a:solidFill>
              </a:rPr>
              <a:t>(2008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ru-RU" sz="1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46030" y="2255771"/>
                <a:ext cx="417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𝐐</m:t>
                      </m:r>
                    </m:oMath>
                  </m:oMathPara>
                </a14:m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030" y="2255771"/>
                <a:ext cx="417101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9876" y="6568611"/>
            <a:ext cx="404124" cy="3016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>
                <a:solidFill>
                  <a:srgbClr val="0070C0"/>
                </a:solidFill>
              </a:rPr>
              <a:t>10</a:t>
            </a:r>
            <a:endParaRPr lang="ru-RU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1" grpId="0"/>
      <p:bldP spid="24" grpId="0"/>
      <p:bldP spid="27" grpId="0"/>
      <p:bldP spid="2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7229" y="265908"/>
            <a:ext cx="664957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Эксперимент: пример данных нейтронного рассеяния</a:t>
            </a:r>
            <a:endParaRPr lang="ru-RU" baseline="-250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2"/>
          <p:cNvSpPr>
            <a:spLocks noChangeArrowheads="1"/>
          </p:cNvSpPr>
          <p:nvPr/>
        </p:nvSpPr>
        <p:spPr bwMode="auto">
          <a:xfrm>
            <a:off x="4530618" y="5235978"/>
            <a:ext cx="4509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BaFe</a:t>
            </a:r>
            <a:r>
              <a:rPr lang="en-US" sz="1400" baseline="-25000" dirty="0">
                <a:solidFill>
                  <a:prstClr val="black"/>
                </a:solidFill>
              </a:rPr>
              <a:t>1.85</a:t>
            </a:r>
            <a:r>
              <a:rPr lang="en-US" sz="1400" dirty="0">
                <a:solidFill>
                  <a:prstClr val="black"/>
                </a:solidFill>
              </a:rPr>
              <a:t>Co</a:t>
            </a:r>
            <a:r>
              <a:rPr lang="en-US" sz="1400" baseline="-25000" dirty="0">
                <a:solidFill>
                  <a:prstClr val="black"/>
                </a:solidFill>
              </a:rPr>
              <a:t>0.15</a:t>
            </a:r>
            <a:r>
              <a:rPr lang="en-US" sz="1400" dirty="0">
                <a:solidFill>
                  <a:prstClr val="black"/>
                </a:solidFill>
              </a:rPr>
              <a:t>As</a:t>
            </a:r>
            <a:r>
              <a:rPr lang="en-US" sz="1400" baseline="-25000" dirty="0">
                <a:solidFill>
                  <a:prstClr val="black"/>
                </a:solidFill>
              </a:rPr>
              <a:t>2</a:t>
            </a:r>
            <a:endParaRPr lang="ru-RU" sz="1400" baseline="-25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D.S.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Inosov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et al., Nature Physics 6, 178 (2010)</a:t>
            </a:r>
            <a:endParaRPr lang="ru-RU" sz="14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10" y="1562329"/>
            <a:ext cx="4986119" cy="37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01218" y="4427689"/>
            <a:ext cx="986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</a:rPr>
              <a:t>c</a:t>
            </a:r>
            <a:r>
              <a:rPr lang="en-US" dirty="0" smtClean="0">
                <a:solidFill>
                  <a:prstClr val="black"/>
                </a:solidFill>
              </a:rPr>
              <a:t>=25 K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6505" y="1268236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2</a:t>
            </a:r>
            <a:r>
              <a:rPr lang="el-GR" sz="1400" b="1" dirty="0" smtClean="0">
                <a:solidFill>
                  <a:srgbClr val="00B0F0"/>
                </a:solidFill>
              </a:rPr>
              <a:t>Δ</a:t>
            </a:r>
            <a:r>
              <a:rPr lang="en-US" sz="1400" b="1" baseline="-25000" dirty="0" err="1" smtClean="0">
                <a:solidFill>
                  <a:srgbClr val="00B0F0"/>
                </a:solidFill>
              </a:rPr>
              <a:t>L</a:t>
            </a:r>
            <a:r>
              <a:rPr lang="en-US" sz="1400" b="1" dirty="0" err="1" smtClean="0">
                <a:solidFill>
                  <a:srgbClr val="00B0F0"/>
                </a:solidFill>
              </a:rPr>
              <a:t>~13</a:t>
            </a:r>
            <a:r>
              <a:rPr lang="en-US" sz="1400" b="1" dirty="0" smtClean="0">
                <a:solidFill>
                  <a:srgbClr val="00B0F0"/>
                </a:solidFill>
              </a:rPr>
              <a:t> </a:t>
            </a:r>
            <a:r>
              <a:rPr lang="en-US" sz="1400" b="1" dirty="0" err="1" smtClean="0">
                <a:solidFill>
                  <a:srgbClr val="00B0F0"/>
                </a:solidFill>
              </a:rPr>
              <a:t>meV</a:t>
            </a:r>
            <a:endParaRPr lang="ru-RU" sz="1400" b="1" dirty="0">
              <a:solidFill>
                <a:srgbClr val="00B0F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6188330" y="1562330"/>
            <a:ext cx="0" cy="3278327"/>
          </a:xfrm>
          <a:prstGeom prst="line">
            <a:avLst/>
          </a:prstGeom>
          <a:ln w="28575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39151" y="701802"/>
            <a:ext cx="1601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8000"/>
                </a:solidFill>
              </a:rPr>
              <a:t>Δ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S</a:t>
            </a:r>
            <a:r>
              <a:rPr lang="ru-RU" sz="1600" b="1" dirty="0" smtClean="0">
                <a:solidFill>
                  <a:srgbClr val="008000"/>
                </a:solidFill>
              </a:rPr>
              <a:t>+</a:t>
            </a:r>
            <a:r>
              <a:rPr lang="el-GR" sz="1600" b="1" dirty="0" smtClean="0">
                <a:solidFill>
                  <a:srgbClr val="008000"/>
                </a:solidFill>
              </a:rPr>
              <a:t>Δ</a:t>
            </a:r>
            <a:r>
              <a:rPr lang="en-US" sz="1600" b="1" baseline="-25000" dirty="0" err="1" smtClean="0">
                <a:solidFill>
                  <a:srgbClr val="008000"/>
                </a:solidFill>
              </a:rPr>
              <a:t>L</a:t>
            </a:r>
            <a:r>
              <a:rPr lang="en-US" sz="1600" b="1" dirty="0" err="1" smtClean="0">
                <a:solidFill>
                  <a:srgbClr val="008000"/>
                </a:solidFill>
              </a:rPr>
              <a:t>~11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b="1" dirty="0">
                <a:solidFill>
                  <a:srgbClr val="008000"/>
                </a:solidFill>
              </a:rPr>
              <a:t>meV</a:t>
            </a:r>
            <a:endParaRPr lang="ru-RU" sz="1600" b="1" baseline="-25000" dirty="0">
              <a:solidFill>
                <a:srgbClr val="008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903830" y="1040356"/>
            <a:ext cx="47144" cy="3791754"/>
          </a:xfrm>
          <a:prstGeom prst="line">
            <a:avLst/>
          </a:prstGeom>
          <a:ln w="28575">
            <a:solidFill>
              <a:srgbClr val="008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60134" y="981063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00CC"/>
                </a:solidFill>
              </a:rPr>
              <a:t>ω</a:t>
            </a:r>
            <a:r>
              <a:rPr lang="en-US" b="1" baseline="-25000" dirty="0" smtClean="0">
                <a:solidFill>
                  <a:srgbClr val="0000CC"/>
                </a:solidFill>
              </a:rPr>
              <a:t>R</a:t>
            </a:r>
            <a:endParaRPr lang="ru-RU" b="1" baseline="-25000" dirty="0">
              <a:solidFill>
                <a:srgbClr val="0000CC"/>
              </a:solidFill>
            </a:endParaRPr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 flipV="1">
            <a:off x="5705554" y="1350395"/>
            <a:ext cx="0" cy="3493769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"/>
          <p:cNvSpPr>
            <a:spLocks noChangeArrowheads="1"/>
          </p:cNvSpPr>
          <p:nvPr/>
        </p:nvSpPr>
        <p:spPr bwMode="auto">
          <a:xfrm>
            <a:off x="843094" y="6515693"/>
            <a:ext cx="745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M.M. Korshunov,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V.A.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Shestakov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, Yu.N</a:t>
            </a:r>
            <a:r>
              <a:rPr lang="en-US" sz="1400" kern="0" dirty="0">
                <a:solidFill>
                  <a:sysClr val="windowText" lastClr="000000"/>
                </a:solidFill>
              </a:rPr>
              <a:t>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Togushova</a:t>
            </a:r>
            <a:r>
              <a:rPr lang="en-US" sz="1400" kern="0" dirty="0">
                <a:solidFill>
                  <a:sysClr val="windowText" lastClr="000000"/>
                </a:solidFill>
              </a:rPr>
              <a:t>,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PRB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94, 094517 (2016</a:t>
            </a:r>
            <a:r>
              <a:rPr lang="en-US" sz="1400" kern="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9840" y="5819570"/>
            <a:ext cx="8844321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CECFF"/>
                </a:solidFill>
                <a:latin typeface="Century Gothic"/>
              </a:rPr>
              <a:t>Обнаруженный пик является подтверждением </a:t>
            </a:r>
            <a:r>
              <a:rPr lang="en-US" sz="1600" b="1" dirty="0">
                <a:solidFill>
                  <a:srgbClr val="CCECFF"/>
                </a:solidFill>
                <a:latin typeface="Century Gothic"/>
              </a:rPr>
              <a:t>s</a:t>
            </a:r>
            <a:r>
              <a:rPr lang="ru-RU" sz="1600" b="1" baseline="-25000" dirty="0">
                <a:solidFill>
                  <a:srgbClr val="CCECFF"/>
                </a:solidFill>
                <a:latin typeface="Century Gothic"/>
              </a:rPr>
              <a:t>±</a:t>
            </a:r>
            <a:r>
              <a:rPr lang="ru-RU" sz="1600" b="1" dirty="0">
                <a:solidFill>
                  <a:srgbClr val="CCECFF"/>
                </a:solidFill>
                <a:latin typeface="Century Gothic"/>
              </a:rPr>
              <a:t> симметрии параметра порядка и косвенным подтверждением спин-</a:t>
            </a:r>
            <a:r>
              <a:rPr lang="ru-RU" sz="1600" b="1" dirty="0" err="1">
                <a:solidFill>
                  <a:srgbClr val="CCECFF"/>
                </a:solidFill>
                <a:latin typeface="Century Gothic"/>
              </a:rPr>
              <a:t>флуктуационной</a:t>
            </a:r>
            <a:r>
              <a:rPr lang="ru-RU" sz="1600" b="1" dirty="0">
                <a:solidFill>
                  <a:srgbClr val="CCECFF"/>
                </a:solidFill>
                <a:latin typeface="Century Gothic"/>
              </a:rPr>
              <a:t> теории спаривания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9619" y="2317591"/>
                <a:ext cx="347605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>
                            <a:solidFill>
                              <a:srgbClr val="00800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b="1" i="1" ker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𝑹</m:t>
                        </m:r>
                      </m:sub>
                    </m:sSub>
                    <m:r>
                      <a:rPr lang="en-US" b="1" i="1" kern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, </a:t>
                </a:r>
                <a:r>
                  <a:rPr lang="ru-RU" dirty="0" smtClean="0">
                    <a:solidFill>
                      <a:srgbClr val="008000"/>
                    </a:solidFill>
                  </a:rPr>
                  <a:t>следовательно, это спин-резонансный пик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→ </a:t>
                </a:r>
                <a:r>
                  <a:rPr lang="ru-RU" dirty="0" smtClean="0">
                    <a:solidFill>
                      <a:srgbClr val="00B0F0"/>
                    </a:solidFill>
                  </a:rPr>
                  <a:t>состояние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s</a:t>
                </a:r>
                <a:r>
                  <a:rPr lang="en-US" b="1" baseline="-25000" dirty="0" smtClean="0">
                    <a:solidFill>
                      <a:srgbClr val="00B0F0"/>
                    </a:solidFill>
                  </a:rPr>
                  <a:t>±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→ </a:t>
                </a:r>
                <a:r>
                  <a:rPr lang="ru-RU" dirty="0" smtClean="0">
                    <a:solidFill>
                      <a:srgbClr val="00B0F0"/>
                    </a:solidFill>
                  </a:rPr>
                  <a:t>спин-</a:t>
                </a:r>
                <a:r>
                  <a:rPr lang="ru-RU" dirty="0" err="1" smtClean="0">
                    <a:solidFill>
                      <a:srgbClr val="00B0F0"/>
                    </a:solidFill>
                  </a:rPr>
                  <a:t>флуктуационный</a:t>
                </a:r>
                <a:r>
                  <a:rPr lang="ru-RU" dirty="0" smtClean="0">
                    <a:solidFill>
                      <a:srgbClr val="00B0F0"/>
                    </a:solidFill>
                  </a:rPr>
                  <a:t> механизм спаривания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!</a:t>
                </a:r>
                <a:endParaRPr lang="ru-RU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19" y="2317591"/>
                <a:ext cx="3476058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404" t="-2058" r="-175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9876" y="6568611"/>
            <a:ext cx="404124" cy="3016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>
                <a:solidFill>
                  <a:srgbClr val="0070C0"/>
                </a:solidFill>
              </a:rPr>
              <a:t>11</a:t>
            </a:r>
            <a:endParaRPr lang="ru-RU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6173" y="265908"/>
            <a:ext cx="651171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Анализ экспериментальных данных по</a:t>
            </a:r>
            <a:r>
              <a:rPr lang="en-US" dirty="0" smtClean="0">
                <a:solidFill>
                  <a:prstClr val="black"/>
                </a:solidFill>
              </a:rPr>
              <a:t> 𝝎</a:t>
            </a:r>
            <a:r>
              <a:rPr lang="en-US" baseline="-25000" dirty="0" smtClean="0">
                <a:solidFill>
                  <a:prstClr val="black"/>
                </a:solidFill>
              </a:rPr>
              <a:t>𝑹</a:t>
            </a:r>
            <a:r>
              <a:rPr lang="en-US" dirty="0" smtClean="0">
                <a:solidFill>
                  <a:prstClr val="black"/>
                </a:solidFill>
              </a:rPr>
              <a:t>, 𝚫</a:t>
            </a:r>
            <a:r>
              <a:rPr lang="en-US" baseline="-25000" dirty="0" smtClean="0">
                <a:solidFill>
                  <a:prstClr val="black"/>
                </a:solidFill>
              </a:rPr>
              <a:t>𝑳</a:t>
            </a:r>
            <a:r>
              <a:rPr lang="en-US" dirty="0">
                <a:solidFill>
                  <a:prstClr val="black"/>
                </a:solidFill>
              </a:rPr>
              <a:t>+</a:t>
            </a:r>
            <a:r>
              <a:rPr lang="en-US" dirty="0" smtClean="0">
                <a:solidFill>
                  <a:prstClr val="black"/>
                </a:solidFill>
              </a:rPr>
              <a:t>𝚫</a:t>
            </a:r>
            <a:r>
              <a:rPr lang="en-US" baseline="-25000" dirty="0" smtClean="0">
                <a:solidFill>
                  <a:prstClr val="black"/>
                </a:solidFill>
              </a:rPr>
              <a:t>𝑺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en-US" dirty="0" smtClean="0">
                <a:solidFill>
                  <a:prstClr val="black"/>
                </a:solidFill>
              </a:rPr>
              <a:t>2𝚫</a:t>
            </a:r>
            <a:r>
              <a:rPr lang="en-US" baseline="-25000" dirty="0" smtClean="0">
                <a:solidFill>
                  <a:prstClr val="black"/>
                </a:solidFill>
              </a:rPr>
              <a:t>𝑳</a:t>
            </a:r>
            <a:endParaRPr lang="ru-RU" baseline="-25000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"/>
          <p:cNvSpPr>
            <a:spLocks noChangeArrowheads="1"/>
          </p:cNvSpPr>
          <p:nvPr/>
        </p:nvSpPr>
        <p:spPr bwMode="auto">
          <a:xfrm>
            <a:off x="843094" y="6515693"/>
            <a:ext cx="745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M.M. Korshunov,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V.A.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Shestakov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, Yu.N</a:t>
            </a:r>
            <a:r>
              <a:rPr lang="en-US" sz="1400" kern="0" dirty="0">
                <a:solidFill>
                  <a:sysClr val="windowText" lastClr="000000"/>
                </a:solidFill>
              </a:rPr>
              <a:t>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Togushova</a:t>
            </a:r>
            <a:r>
              <a:rPr lang="en-US" sz="1400" kern="0" dirty="0">
                <a:solidFill>
                  <a:sysClr val="windowText" lastClr="000000"/>
                </a:solidFill>
              </a:rPr>
              <a:t>, JMMM 440, 133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(2017)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405" y="3797748"/>
            <a:ext cx="328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← </a:t>
            </a:r>
            <a:r>
              <a:rPr lang="ru-RU" dirty="0" smtClean="0">
                <a:solidFill>
                  <a:srgbClr val="008000"/>
                </a:solidFill>
              </a:rPr>
              <a:t>Точно спиновый резонанс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249"/>
            <a:ext cx="5905850" cy="41340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13405" y="2458574"/>
            <a:ext cx="3438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← </a:t>
            </a:r>
            <a:r>
              <a:rPr lang="ru-RU" dirty="0" smtClean="0">
                <a:solidFill>
                  <a:srgbClr val="FFC000"/>
                </a:solidFill>
              </a:rPr>
              <a:t>Вероятнее всего спиновый резонанс </a:t>
            </a:r>
            <a:r>
              <a:rPr lang="en-US" dirty="0" smtClean="0">
                <a:solidFill>
                  <a:srgbClr val="FFC000"/>
                </a:solidFill>
              </a:rPr>
              <a:t>(</a:t>
            </a:r>
            <a:r>
              <a:rPr lang="ru-RU" dirty="0" smtClean="0">
                <a:solidFill>
                  <a:srgbClr val="FFC000"/>
                </a:solidFill>
              </a:rPr>
              <a:t>требуются расчёт и эксперименты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3405" y="1699549"/>
            <a:ext cx="319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← </a:t>
            </a:r>
            <a:r>
              <a:rPr lang="ru-RU" dirty="0" smtClean="0">
                <a:solidFill>
                  <a:srgbClr val="FF0000"/>
                </a:solidFill>
              </a:rPr>
              <a:t>Не спиновый резонанс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831" y="1049797"/>
            <a:ext cx="218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Простой критерий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9876" y="6568611"/>
            <a:ext cx="404124" cy="3016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>
                <a:solidFill>
                  <a:srgbClr val="0070C0"/>
                </a:solidFill>
              </a:rPr>
              <a:t>12</a:t>
            </a:r>
            <a:endParaRPr lang="ru-RU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94" y="593582"/>
            <a:ext cx="4623518" cy="3236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268" y="276568"/>
            <a:ext cx="75754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Резонансный пик на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Q</a:t>
            </a:r>
            <a:r>
              <a:rPr lang="en-US" dirty="0" smtClean="0">
                <a:solidFill>
                  <a:prstClr val="black"/>
                </a:solidFill>
              </a:rPr>
              <a:t>=(</a:t>
            </a:r>
            <a:r>
              <a:rPr lang="el-GR" dirty="0" smtClean="0">
                <a:solidFill>
                  <a:prstClr val="black"/>
                </a:solidFill>
              </a:rPr>
              <a:t>π</a:t>
            </a:r>
            <a:r>
              <a:rPr lang="en-US" dirty="0" smtClean="0">
                <a:solidFill>
                  <a:prstClr val="black"/>
                </a:solidFill>
              </a:rPr>
              <a:t>,0) </a:t>
            </a:r>
            <a:r>
              <a:rPr lang="ru-RU" dirty="0" smtClean="0">
                <a:solidFill>
                  <a:prstClr val="black"/>
                </a:solidFill>
              </a:rPr>
              <a:t>в случае анизотропных щелей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1420" y="698111"/>
                <a:ext cx="3926459" cy="688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prstClr val="black"/>
                    </a:solidFill>
                  </a:rPr>
                  <a:t>Анизотропия щели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f>
                      <m:fPr>
                        <m:type m:val="lin"/>
                        <m:ctrlP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ru-RU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20" y="698111"/>
                <a:ext cx="3926459" cy="688394"/>
              </a:xfrm>
              <a:prstGeom prst="rect">
                <a:avLst/>
              </a:prstGeom>
              <a:blipFill rotWithShape="0">
                <a:blip r:embed="rId4"/>
                <a:stretch>
                  <a:fillRect l="-1242" t="-19643" r="-10559" b="-9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95" y="593582"/>
            <a:ext cx="4623517" cy="3236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95" y="593582"/>
            <a:ext cx="4623517" cy="3236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95" y="593582"/>
            <a:ext cx="4623517" cy="3236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95" y="593582"/>
            <a:ext cx="4623517" cy="32364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00" y="587710"/>
            <a:ext cx="4631906" cy="32423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6" y="3578209"/>
            <a:ext cx="4739206" cy="33174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6" y="3578209"/>
            <a:ext cx="4739206" cy="33174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6" y="3578209"/>
            <a:ext cx="4739206" cy="33174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6" y="3578209"/>
            <a:ext cx="4739206" cy="33174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6" y="3578209"/>
            <a:ext cx="4739206" cy="331744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28"/>
            <a:ext cx="5267459" cy="368722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28"/>
            <a:ext cx="5267459" cy="36872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28"/>
            <a:ext cx="5267459" cy="3687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28"/>
            <a:ext cx="5267459" cy="368722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28"/>
            <a:ext cx="5267459" cy="36872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28"/>
            <a:ext cx="5267459" cy="3687221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4790352" y="2211813"/>
            <a:ext cx="0" cy="870792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764406" y="4233283"/>
            <a:ext cx="304099" cy="907055"/>
          </a:xfrm>
          <a:prstGeom prst="line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499330" y="6460120"/>
                <a:ext cx="1418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330" y="6460120"/>
                <a:ext cx="1418914" cy="369332"/>
              </a:xfrm>
              <a:prstGeom prst="rect">
                <a:avLst/>
              </a:prstGeom>
              <a:blipFill rotWithShape="0">
                <a:blip r:embed="rId2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3222" y="1404038"/>
            <a:ext cx="4369001" cy="1569660"/>
          </a:xfrm>
          <a:prstGeom prst="rect">
            <a:avLst/>
          </a:prstGeom>
          <a:solidFill>
            <a:srgbClr val="00349E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CCECFF"/>
                </a:solidFill>
                <a:latin typeface="Century Gothic"/>
              </a:rPr>
              <a:t>Резонансный пик сдвигается на низкие частоты и теряет интенсивность с увеличением анизотропии щели. При </a:t>
            </a:r>
            <a:r>
              <a:rPr lang="ru-RU" sz="1600" b="1" kern="0" dirty="0">
                <a:solidFill>
                  <a:srgbClr val="CCECFF"/>
                </a:solidFill>
                <a:latin typeface="Century Gothic"/>
              </a:rPr>
              <a:t>увеличении величины щели при нулевой </a:t>
            </a:r>
            <a:r>
              <a:rPr lang="ru-RU" sz="1600" b="1" kern="0" dirty="0" smtClean="0">
                <a:solidFill>
                  <a:srgbClr val="CCECFF"/>
                </a:solidFill>
                <a:latin typeface="Century Gothic"/>
              </a:rPr>
              <a:t>амплитуде, пик </a:t>
            </a:r>
            <a:r>
              <a:rPr lang="ru-RU" sz="1600" b="1" kern="0" dirty="0">
                <a:solidFill>
                  <a:srgbClr val="CCECFF"/>
                </a:solidFill>
                <a:latin typeface="Century Gothic"/>
              </a:rPr>
              <a:t>сдвигается на более высокие </a:t>
            </a:r>
            <a:r>
              <a:rPr lang="ru-RU" sz="1600" b="1" kern="0" dirty="0" smtClean="0">
                <a:solidFill>
                  <a:srgbClr val="CCECFF"/>
                </a:solidFill>
                <a:latin typeface="Century Gothic"/>
              </a:rPr>
              <a:t>частоты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55957" y="6567558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srgbClr val="00B0F0"/>
                </a:solidFill>
              </a:rPr>
              <a:pPr>
                <a:defRPr/>
              </a:pPr>
              <a:t>13</a:t>
            </a:fld>
            <a:endParaRPr lang="ru-RU" altLang="en-US">
              <a:solidFill>
                <a:srgbClr val="00B0F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88" y="3578209"/>
            <a:ext cx="4739206" cy="3317444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 flipV="1">
            <a:off x="4567014" y="2619256"/>
            <a:ext cx="0" cy="566239"/>
          </a:xfrm>
          <a:prstGeom prst="line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2285458" y="3722070"/>
            <a:ext cx="577835" cy="61554"/>
          </a:xfrm>
          <a:prstGeom prst="line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3"/>
          <p:cNvSpPr>
            <a:spLocks noChangeArrowheads="1"/>
          </p:cNvSpPr>
          <p:nvPr/>
        </p:nvSpPr>
        <p:spPr bwMode="auto">
          <a:xfrm>
            <a:off x="314174" y="2981324"/>
            <a:ext cx="36410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M.M. Korshunov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arXiv:1803.06736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 (2018)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256908" y="815832"/>
            <a:ext cx="8630184" cy="54476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Спин-резонансный пик в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s</a:t>
            </a:r>
            <a:r>
              <a:rPr lang="en-US" baseline="-25000" dirty="0">
                <a:solidFill>
                  <a:prstClr val="black"/>
                </a:solidFill>
                <a:cs typeface="Arial" panose="020B0604020202020204" pitchFamily="34" charset="0"/>
              </a:rPr>
              <a:t>±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сверхпроводнике с двумя неравными щелями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на разных частях поверхности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Ферми, удалённых друг от друга на вектор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Q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=(π,0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, возникает на частоте меньшей, чем сумма щелей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ru-RU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Сравнение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данных по частоте пика в нейтронном рассеянии и величинам щелей из различных экспериментов показало, что в подавляющем большинстве случаев наблюдаемый пик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является спин-резонансным. Это исключает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s</a:t>
            </a:r>
            <a:r>
              <a:rPr lang="en-US" baseline="-25000" dirty="0">
                <a:solidFill>
                  <a:prstClr val="black"/>
                </a:solidFill>
                <a:cs typeface="Arial" panose="020B0604020202020204" pitchFamily="34" charset="0"/>
              </a:rPr>
              <a:t>++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состояние и свидетельствует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об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s</a:t>
            </a:r>
            <a:r>
              <a:rPr lang="en-US" baseline="-25000" dirty="0">
                <a:solidFill>
                  <a:prstClr val="black"/>
                </a:solidFill>
                <a:cs typeface="Arial" panose="020B0604020202020204" pitchFamily="34" charset="0"/>
              </a:rPr>
              <a:t>±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cs typeface="Arial" panose="020B0604020202020204" pitchFamily="34" charset="0"/>
              </a:rPr>
              <a:t>структуре параметра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порядка и, следовательно,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косвенно подтверждает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спин-</a:t>
            </a:r>
            <a:r>
              <a:rPr lang="ru-RU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флуктуационный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 механизм </a:t>
            </a: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формирования куперовских пар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Анизотропия щели влияет на частоту пика и его интенсивность: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Резонансный пик сдвигается на более высокие частоты при увеличении величины щели при нулевой амплитуде.</a:t>
            </a:r>
          </a:p>
          <a:p>
            <a:pPr marL="742950" lvl="1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cs typeface="Arial" panose="020B0604020202020204" pitchFamily="34" charset="0"/>
              </a:rPr>
              <a:t>При увеличении анизотропии щели он сдвигается на более низкие частоты и его интенсивность уменьшается.</a:t>
            </a:r>
            <a:endParaRPr lang="ru-RU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8951" y="276568"/>
            <a:ext cx="102624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Выводы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15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641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3740" y="927937"/>
            <a:ext cx="3944111" cy="1067975"/>
          </a:xfrm>
        </p:spPr>
        <p:txBody>
          <a:bodyPr>
            <a:normAutofit lnSpcReduction="10000"/>
          </a:bodyPr>
          <a:lstStyle/>
          <a:p>
            <a:pPr marL="65087" indent="0">
              <a:spcBef>
                <a:spcPts val="60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Важные свойства сверхпроводников: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Пропускают </a:t>
            </a:r>
            <a:r>
              <a:rPr lang="ru-RU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 без сопротивления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температурах, ниже критической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Вытесняют магнитное поле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образца.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45" y="746421"/>
            <a:ext cx="2323750" cy="166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1300"/>
            <a:ext cx="2094891" cy="166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05624" y="265908"/>
            <a:ext cx="493276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Сверхпроводники в современном мире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45711"/>
            <a:ext cx="3305944" cy="178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15" y="4026375"/>
            <a:ext cx="2689680" cy="17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00402"/>
            <a:ext cx="2483527" cy="18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9"/>
          <a:stretch/>
        </p:blipFill>
        <p:spPr bwMode="auto">
          <a:xfrm>
            <a:off x="2771800" y="4317560"/>
            <a:ext cx="2455941" cy="167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7544" y="2424064"/>
            <a:ext cx="8416398" cy="16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47675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spcBef>
                <a:spcPts val="600"/>
              </a:spcBef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 применений сверхпроводников: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1400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Силовые применения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(кабели, токоограничители, магниты, моторы, генераторы,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накопители)</a:t>
            </a:r>
            <a:endParaRPr lang="en-US" sz="140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ru-RU" sz="14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Маломощная электроника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(быстродействующие вычислительные устройства, детекторы магнитного поля и излучений, оборудование для связи в микроволновом диапазоне – сотовые станции)</a:t>
            </a:r>
          </a:p>
          <a:p>
            <a:pPr>
              <a:spcBef>
                <a:spcPts val="600"/>
              </a:spcBef>
              <a:buClr>
                <a:srgbClr val="C00000"/>
              </a:buClr>
            </a:pPr>
            <a:r>
              <a:rPr lang="en-US" sz="14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Индукционные нагреватели в производстве алюминиевого профиля и т.д.</a:t>
            </a:r>
          </a:p>
        </p:txBody>
      </p:sp>
      <p:pic>
        <p:nvPicPr>
          <p:cNvPr id="72706" name="Picture 2" descr="ITER Logo NoonYellow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85" y="5830471"/>
            <a:ext cx="1749110" cy="83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477"/>
          <a:stretch/>
        </p:blipFill>
        <p:spPr>
          <a:xfrm>
            <a:off x="341081" y="614486"/>
            <a:ext cx="7954280" cy="468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4774" y="265908"/>
            <a:ext cx="455445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Краткая история сверхпроводимости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 flipV="1">
            <a:off x="7247719" y="4887480"/>
            <a:ext cx="9401" cy="639739"/>
          </a:xfrm>
          <a:prstGeom prst="line">
            <a:avLst/>
          </a:prstGeom>
          <a:noFill/>
          <a:ln w="952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289399" y="5527219"/>
            <a:ext cx="2059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Пниктиды железа</a:t>
            </a: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весна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32" name="Text Box 60"/>
          <p:cNvSpPr txBox="1">
            <a:spLocks noChangeArrowheads="1"/>
          </p:cNvSpPr>
          <p:nvPr/>
        </p:nvSpPr>
        <p:spPr bwMode="auto">
          <a:xfrm>
            <a:off x="5880176" y="6042883"/>
            <a:ext cx="32855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crystals highest T</a:t>
            </a:r>
            <a:r>
              <a:rPr lang="en-US" sz="1400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57.5K</a:t>
            </a:r>
            <a:endParaRPr lang="en-US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Fujioka 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Phys. Lett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  <a:r>
              <a:rPr lang="fr-FR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102602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ru-RU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SmFeAsO</a:t>
            </a:r>
            <a:r>
              <a:rPr lang="en-US" sz="1400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sz="1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baseline="-25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400" baseline="-25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7" name="Picture 5" descr="tc_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13" y="1034406"/>
            <a:ext cx="2759105" cy="17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Line 14"/>
          <p:cNvSpPr>
            <a:spLocks noChangeShapeType="1"/>
          </p:cNvSpPr>
          <p:nvPr/>
        </p:nvSpPr>
        <p:spPr bwMode="auto">
          <a:xfrm flipH="1" flipV="1">
            <a:off x="6044812" y="4170641"/>
            <a:ext cx="8918" cy="1334816"/>
          </a:xfrm>
          <a:prstGeom prst="line">
            <a:avLst/>
          </a:prstGeom>
          <a:noFill/>
          <a:ln w="952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2268" y="5505457"/>
            <a:ext cx="119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</a:rPr>
              <a:t>Купраты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1986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22944" y="1084662"/>
            <a:ext cx="1621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Монослои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FeSe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2012,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 2015)</a:t>
            </a:r>
          </a:p>
          <a:p>
            <a:pPr algn="ctr"/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~105K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H="1" flipV="1">
            <a:off x="7881569" y="2336169"/>
            <a:ext cx="1158875" cy="1588"/>
          </a:xfrm>
          <a:prstGeom prst="line">
            <a:avLst/>
          </a:prstGeom>
          <a:noFill/>
          <a:ln w="9525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654406" y="2248724"/>
            <a:ext cx="206557" cy="178066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8130" y="5289924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entury Gothic"/>
              </a:rPr>
              <a:t>Year of discovery</a:t>
            </a:r>
            <a:endParaRPr lang="ru-RU" sz="160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21" y="6554261"/>
            <a:ext cx="28825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>
                <a:solidFill>
                  <a:prstClr val="black"/>
                </a:solidFill>
              </a:rPr>
              <a:t>T</a:t>
            </a:r>
            <a:r>
              <a:rPr lang="en-US" sz="1050" baseline="-25000" dirty="0" err="1" smtClean="0">
                <a:solidFill>
                  <a:prstClr val="black"/>
                </a:solidFill>
              </a:rPr>
              <a:t>c</a:t>
            </a:r>
            <a:r>
              <a:rPr lang="en-US" sz="1050" dirty="0" smtClean="0">
                <a:solidFill>
                  <a:prstClr val="black"/>
                </a:solidFill>
              </a:rPr>
              <a:t> vs. Year borrowed from </a:t>
            </a:r>
            <a:r>
              <a:rPr lang="en-US" sz="1050" dirty="0" err="1" smtClean="0">
                <a:solidFill>
                  <a:prstClr val="black"/>
                </a:solidFill>
              </a:rPr>
              <a:t>Daniil</a:t>
            </a:r>
            <a:r>
              <a:rPr lang="en-US" sz="1050" dirty="0" smtClean="0">
                <a:solidFill>
                  <a:prstClr val="black"/>
                </a:solidFill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</a:rPr>
              <a:t>Evtushinsky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 flipV="1">
            <a:off x="4390006" y="4911402"/>
            <a:ext cx="0" cy="1002837"/>
          </a:xfrm>
          <a:prstGeom prst="line">
            <a:avLst/>
          </a:prstGeom>
          <a:noFill/>
          <a:ln w="952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331" y="5920596"/>
            <a:ext cx="137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Теория </a:t>
            </a:r>
            <a:r>
              <a:rPr lang="ru-RU" sz="1600" dirty="0" err="1" smtClean="0">
                <a:solidFill>
                  <a:prstClr val="black"/>
                </a:solidFill>
              </a:rPr>
              <a:t>БКШ</a:t>
            </a:r>
            <a:endParaRPr lang="ru-RU" sz="1600" dirty="0" smtClean="0">
              <a:solidFill>
                <a:prstClr val="black"/>
              </a:solidFill>
            </a:endParaRPr>
          </a:p>
          <a:p>
            <a:r>
              <a:rPr lang="en-US" sz="1600" dirty="0" smtClean="0">
                <a:solidFill>
                  <a:prstClr val="black"/>
                </a:solidFill>
              </a:rPr>
              <a:t>19</a:t>
            </a:r>
            <a:r>
              <a:rPr lang="ru-RU" sz="1600" dirty="0" smtClean="0">
                <a:solidFill>
                  <a:prstClr val="black"/>
                </a:solidFill>
              </a:rPr>
              <a:t>57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4010885" y="4911402"/>
            <a:ext cx="0" cy="1002837"/>
          </a:xfrm>
          <a:prstGeom prst="line">
            <a:avLst/>
          </a:prstGeom>
          <a:noFill/>
          <a:ln w="95250">
            <a:solidFill>
              <a:schemeClr val="accent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1855" y="5920596"/>
            <a:ext cx="269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</a:rPr>
              <a:t>Теория Гинзбурга-Ландау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19</a:t>
            </a:r>
            <a:r>
              <a:rPr lang="ru-RU" sz="1600" dirty="0" smtClean="0">
                <a:solidFill>
                  <a:prstClr val="black"/>
                </a:solidFill>
              </a:rPr>
              <a:t>50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126" grpId="0" animBg="1"/>
      <p:bldP spid="3" grpId="0"/>
      <p:bldP spid="4" grpId="0"/>
      <p:bldP spid="51" grpId="0" animBg="1"/>
      <p:bldP spid="8" grpId="0" animBg="1"/>
      <p:bldP spid="15" grpId="0" animBg="1"/>
      <p:bldP spid="16" grpId="0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"/>
          <p:cNvSpPr>
            <a:spLocks noChangeArrowheads="1"/>
          </p:cNvSpPr>
          <p:nvPr/>
        </p:nvSpPr>
        <p:spPr bwMode="auto">
          <a:xfrm>
            <a:off x="564023" y="6546720"/>
            <a:ext cx="80159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MMK, V.A.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Shestakov</a:t>
            </a:r>
            <a:r>
              <a:rPr lang="en-US" sz="1200" kern="0" dirty="0">
                <a:solidFill>
                  <a:sysClr val="windowText" lastClr="000000"/>
                </a:solidFill>
              </a:rPr>
              <a:t>,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Yu.N</a:t>
            </a:r>
            <a:r>
              <a:rPr lang="en-US" sz="1200" kern="0" dirty="0">
                <a:solidFill>
                  <a:sysClr val="windowText" lastClr="000000"/>
                </a:solidFill>
              </a:rPr>
              <a:t>. </a:t>
            </a:r>
            <a:r>
              <a:rPr lang="en-US" sz="1200" kern="0" dirty="0" err="1">
                <a:solidFill>
                  <a:sysClr val="windowText" lastClr="000000"/>
                </a:solidFill>
              </a:rPr>
              <a:t>Togushova</a:t>
            </a:r>
            <a:r>
              <a:rPr lang="en-US" sz="1200" kern="0" dirty="0">
                <a:solidFill>
                  <a:sysClr val="windowText" lastClr="000000"/>
                </a:solidFill>
              </a:rPr>
              <a:t>, JMMM 440, 133 (2017)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20507" y="355194"/>
          <a:ext cx="8902987" cy="6033115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444341"/>
                <a:gridCol w="546441"/>
                <a:gridCol w="2382405"/>
                <a:gridCol w="4529800"/>
              </a:tblGrid>
              <a:tr h="2577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Material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</a:t>
                      </a:r>
                      <a:r>
                        <a:rPr lang="en-US" sz="1100" baseline="-25000" dirty="0" smtClean="0"/>
                        <a:t>c</a:t>
                      </a:r>
                      <a:r>
                        <a:rPr lang="en-US" sz="1100" dirty="0" smtClean="0"/>
                        <a:t> (K)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dirty="0" smtClean="0"/>
                        <a:t>ω</a:t>
                      </a:r>
                      <a:r>
                        <a:rPr lang="en-US" sz="1100" baseline="-25000" dirty="0" smtClean="0"/>
                        <a:t>INS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dirty="0" err="1" smtClean="0"/>
                        <a:t>meV</a:t>
                      </a:r>
                      <a:r>
                        <a:rPr lang="en-US" sz="110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∆</a:t>
                      </a:r>
                      <a:r>
                        <a:rPr lang="en-US" sz="1100" baseline="-25000" dirty="0" smtClean="0"/>
                        <a:t>L</a:t>
                      </a:r>
                      <a:r>
                        <a:rPr lang="en-US" sz="1100" dirty="0" smtClean="0"/>
                        <a:t>+∆</a:t>
                      </a:r>
                      <a:r>
                        <a:rPr lang="en-US" sz="1100" baseline="-25000" dirty="0" smtClean="0"/>
                        <a:t>S</a:t>
                      </a:r>
                      <a:r>
                        <a:rPr lang="en-US" sz="1100" dirty="0" smtClean="0"/>
                        <a:t> (</a:t>
                      </a:r>
                      <a:r>
                        <a:rPr lang="en-US" sz="1100" dirty="0" err="1" smtClean="0"/>
                        <a:t>meV</a:t>
                      </a:r>
                      <a:r>
                        <a:rPr lang="en-US" sz="1100" dirty="0" smtClean="0"/>
                        <a:t>)</a:t>
                      </a:r>
                      <a:endParaRPr lang="ru-RU" sz="11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BaFe</a:t>
                      </a:r>
                      <a:r>
                        <a:rPr lang="en-US" sz="1100" baseline="-25000" dirty="0" err="1" smtClean="0"/>
                        <a:t>1.9</a:t>
                      </a:r>
                      <a:r>
                        <a:rPr lang="en-US" sz="1100" dirty="0" err="1" smtClean="0"/>
                        <a:t>Co</a:t>
                      </a:r>
                      <a:r>
                        <a:rPr lang="en-US" sz="1100" baseline="-25000" dirty="0" err="1" smtClean="0"/>
                        <a:t>0.1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8.3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da-DK" sz="1100" baseline="30000" dirty="0" smtClean="0"/>
                        <a:t>M. Wang et al. 2016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5+4=9</a:t>
                      </a:r>
                      <a:r>
                        <a:rPr lang="en-US" sz="1100" dirty="0" smtClean="0"/>
                        <a:t> (ARPES) </a:t>
                      </a:r>
                      <a:r>
                        <a:rPr lang="en-US" sz="1100" baseline="30000" dirty="0" smtClean="0"/>
                        <a:t>[</a:t>
                      </a:r>
                      <a:r>
                        <a:rPr lang="da-DK" sz="1100" baseline="30000" dirty="0" smtClean="0"/>
                        <a:t>M. Wang et al. 2016</a:t>
                      </a:r>
                      <a:r>
                        <a:rPr lang="en-US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BaFe</a:t>
                      </a:r>
                      <a:r>
                        <a:rPr lang="en-US" sz="1100" baseline="-25000" dirty="0" err="1" smtClean="0"/>
                        <a:t>1.866</a:t>
                      </a:r>
                      <a:r>
                        <a:rPr lang="en-US" sz="1100" dirty="0" err="1" smtClean="0"/>
                        <a:t>Co</a:t>
                      </a:r>
                      <a:r>
                        <a:rPr lang="en-US" sz="1100" baseline="-25000" dirty="0" err="1" smtClean="0"/>
                        <a:t>0.134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8.0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da-DK" sz="1100" baseline="30000" dirty="0" smtClean="0"/>
                        <a:t>M. Wang et al. 2016</a:t>
                      </a:r>
                      <a:r>
                        <a:rPr lang="ru-RU" sz="1100" baseline="30000" dirty="0" smtClean="0"/>
                        <a:t>] 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6.5+4.6=11.1</a:t>
                      </a:r>
                      <a:r>
                        <a:rPr lang="en-US" sz="1100" dirty="0" smtClean="0"/>
                        <a:t> (ARPES) </a:t>
                      </a:r>
                      <a:r>
                        <a:rPr lang="en-US" sz="1100" baseline="30000" dirty="0" smtClean="0"/>
                        <a:t>[</a:t>
                      </a:r>
                      <a:r>
                        <a:rPr lang="da-DK" sz="1100" baseline="30000" dirty="0" smtClean="0"/>
                        <a:t>M. Wang et al. 2016</a:t>
                      </a:r>
                      <a:r>
                        <a:rPr lang="en-US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BaFe</a:t>
                      </a:r>
                      <a:r>
                        <a:rPr lang="en-US" sz="1100" baseline="-25000" dirty="0" err="1" smtClean="0"/>
                        <a:t>1.81</a:t>
                      </a:r>
                      <a:r>
                        <a:rPr lang="en-US" sz="1100" dirty="0" err="1" smtClean="0"/>
                        <a:t>Co</a:t>
                      </a:r>
                      <a:r>
                        <a:rPr lang="en-US" sz="1100" baseline="-25000" dirty="0" err="1" smtClean="0"/>
                        <a:t>0.19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8.5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da-DK" sz="1100" baseline="30000" dirty="0" smtClean="0"/>
                        <a:t>M. Wang et al., 2016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5.6+4.6=10</a:t>
                      </a:r>
                      <a:r>
                        <a:rPr lang="en-US" sz="1100" dirty="0" smtClean="0"/>
                        <a:t> (ARPES) </a:t>
                      </a:r>
                      <a:r>
                        <a:rPr lang="en-US" sz="1100" baseline="30000" dirty="0" smtClean="0"/>
                        <a:t>[</a:t>
                      </a:r>
                      <a:r>
                        <a:rPr lang="da-DK" sz="1100" baseline="30000" dirty="0" smtClean="0"/>
                        <a:t>M. Wang et al. 2016</a:t>
                      </a:r>
                      <a:r>
                        <a:rPr lang="en-US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3689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BaFe</a:t>
                      </a:r>
                      <a:r>
                        <a:rPr lang="en-US" sz="1100" baseline="-25000" dirty="0" err="1" smtClean="0"/>
                        <a:t>1.85</a:t>
                      </a:r>
                      <a:r>
                        <a:rPr lang="en-US" sz="1100" dirty="0" err="1" smtClean="0"/>
                        <a:t>Co</a:t>
                      </a:r>
                      <a:r>
                        <a:rPr lang="en-US" sz="1100" baseline="-25000" dirty="0" err="1" smtClean="0"/>
                        <a:t>0.15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r>
                        <a:rPr lang="en-US" sz="1100" dirty="0" smtClean="0"/>
                        <a:t>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9.5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fr-FR" sz="1100" baseline="30000" dirty="0" smtClean="0"/>
                        <a:t>D.S. Inosov et al. 2010</a:t>
                      </a:r>
                      <a:r>
                        <a:rPr lang="ru-RU" sz="1100" baseline="30000" dirty="0" smtClean="0"/>
                        <a:t>, </a:t>
                      </a:r>
                      <a:r>
                        <a:rPr lang="en-US" sz="1100" baseline="30000" dirty="0" err="1" smtClean="0"/>
                        <a:t>J.T</a:t>
                      </a:r>
                      <a:r>
                        <a:rPr lang="en-US" sz="1100" baseline="30000" dirty="0" smtClean="0"/>
                        <a:t>. Park et al. 2010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6.7+4.5=11.2</a:t>
                      </a:r>
                      <a:r>
                        <a:rPr lang="en-US" sz="1100" dirty="0" smtClean="0"/>
                        <a:t> (ARPES) </a:t>
                      </a:r>
                      <a:r>
                        <a:rPr lang="en-US" sz="1100" baseline="30000" dirty="0" smtClean="0"/>
                        <a:t>[K. </a:t>
                      </a:r>
                      <a:r>
                        <a:rPr lang="en-US" sz="1100" baseline="30000" dirty="0" err="1" smtClean="0"/>
                        <a:t>Terashima</a:t>
                      </a:r>
                      <a:r>
                        <a:rPr lang="en-US" sz="1100" baseline="30000" dirty="0" smtClean="0"/>
                        <a:t> et al. 2009]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BaFe</a:t>
                      </a:r>
                      <a:r>
                        <a:rPr lang="en-US" sz="1100" baseline="-25000" dirty="0" err="1" smtClean="0"/>
                        <a:t>1.85</a:t>
                      </a:r>
                      <a:r>
                        <a:rPr lang="en-US" sz="1100" dirty="0" err="1" smtClean="0"/>
                        <a:t>Co</a:t>
                      </a:r>
                      <a:r>
                        <a:rPr lang="en-US" sz="1100" baseline="-25000" dirty="0" err="1" smtClean="0"/>
                        <a:t>0.15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r>
                        <a:rPr lang="en-US" sz="1100" dirty="0" smtClean="0"/>
                        <a:t>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25.5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∼ 9.5?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smtClean="0">
                          <a:solidFill>
                            <a:srgbClr val="008000"/>
                          </a:solidFill>
                        </a:rPr>
                        <a:t>6.6+5=11.6</a:t>
                      </a:r>
                      <a:r>
                        <a:rPr lang="en-US" sz="1100" dirty="0" smtClean="0"/>
                        <a:t> (ARPES) </a:t>
                      </a:r>
                      <a:r>
                        <a:rPr lang="en-US" sz="1100" baseline="30000" dirty="0" smtClean="0"/>
                        <a:t>[T. Kawahara et al. 2010]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BaFe</a:t>
                      </a:r>
                      <a:r>
                        <a:rPr lang="en-US" sz="1100" baseline="-25000" dirty="0" err="1" smtClean="0"/>
                        <a:t>1.8</a:t>
                      </a:r>
                      <a:r>
                        <a:rPr lang="en-US" sz="1100" dirty="0" err="1" smtClean="0"/>
                        <a:t>Co</a:t>
                      </a:r>
                      <a:r>
                        <a:rPr lang="en-US" sz="1100" baseline="-25000" dirty="0" err="1" smtClean="0"/>
                        <a:t>0.2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24.5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∼ 9.5?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9+4=13</a:t>
                      </a:r>
                      <a:r>
                        <a:rPr lang="en-US" sz="1100" dirty="0" smtClean="0"/>
                        <a:t> (Andreev) </a:t>
                      </a:r>
                      <a:r>
                        <a:rPr lang="en-US" sz="1100" baseline="30000" dirty="0" smtClean="0"/>
                        <a:t>[M. </a:t>
                      </a:r>
                      <a:r>
                        <a:rPr lang="en-US" sz="1100" baseline="30000" dirty="0" err="1" smtClean="0"/>
                        <a:t>Tortello</a:t>
                      </a:r>
                      <a:r>
                        <a:rPr lang="en-US" sz="1100" baseline="30000" dirty="0" smtClean="0"/>
                        <a:t> et al. 2010]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Ba</a:t>
                      </a:r>
                      <a:r>
                        <a:rPr lang="en-US" sz="1100" baseline="-25000" dirty="0" err="1" smtClean="0"/>
                        <a:t>0.6</a:t>
                      </a:r>
                      <a:r>
                        <a:rPr lang="en-US" sz="1100" dirty="0" err="1" smtClean="0"/>
                        <a:t>K</a:t>
                      </a:r>
                      <a:r>
                        <a:rPr lang="en-US" sz="1100" baseline="-25000" dirty="0" err="1" smtClean="0"/>
                        <a:t>0.4</a:t>
                      </a:r>
                      <a:r>
                        <a:rPr lang="en-US" sz="1100" dirty="0" err="1" smtClean="0"/>
                        <a:t>Fe</a:t>
                      </a:r>
                      <a:r>
                        <a:rPr lang="en-US" sz="1100" baseline="-25000" dirty="0" err="1" smtClean="0"/>
                        <a:t>2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baseline="-25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38</a:t>
                      </a:r>
                      <a:endParaRPr lang="ru-RU" sz="11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</a:t>
                      </a:r>
                      <a:r>
                        <a:rPr lang="en-US" sz="1100" b="1" dirty="0" smtClean="0"/>
                        <a:t/>
                      </a:r>
                      <a:br>
                        <a:rPr lang="en-US" sz="1100" b="1" dirty="0" smtClean="0"/>
                      </a:b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smtClean="0"/>
                        <a:t>A.D. Christianson et al. 2008</a:t>
                      </a:r>
                      <a:r>
                        <a:rPr lang="ru-RU" sz="1100" baseline="30000" dirty="0" smtClean="0"/>
                        <a:t>, </a:t>
                      </a:r>
                      <a:r>
                        <a:rPr lang="en-US" sz="1100" baseline="30000" dirty="0" smtClean="0"/>
                        <a:t>J.-P. Castellan et al. 2011</a:t>
                      </a:r>
                      <a:r>
                        <a:rPr lang="ru-RU" sz="1100" baseline="30000" dirty="0" smtClean="0"/>
                        <a:t>, </a:t>
                      </a:r>
                      <a:r>
                        <a:rPr lang="en-US" sz="1100" baseline="30000" dirty="0" smtClean="0"/>
                        <a:t>L. Shan et al. 2012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dirty="0" smtClean="0">
                          <a:solidFill>
                            <a:srgbClr val="008000"/>
                          </a:solidFill>
                        </a:rPr>
                        <a:t>12.5+5.5=18</a:t>
                      </a:r>
                      <a:r>
                        <a:rPr lang="fi-FI" sz="1100" dirty="0" smtClean="0"/>
                        <a:t> (ARPES) </a:t>
                      </a:r>
                      <a:r>
                        <a:rPr lang="fi-FI" sz="1100" baseline="30000" dirty="0" smtClean="0"/>
                        <a:t>[H. Ding et al. 2008, L. Wray et al. 2009]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(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7</a:t>
                      </a:r>
                      <a:r>
                        <a:rPr lang="en-US" sz="1100" b="1" dirty="0" smtClean="0"/>
                        <a:t>-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11.5</a:t>
                      </a:r>
                      <a:r>
                        <a:rPr lang="en-US" sz="1100" b="1" dirty="0" smtClean="0"/>
                        <a:t>)+(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4</a:t>
                      </a:r>
                      <a:r>
                        <a:rPr lang="en-US" sz="1100" b="1" dirty="0" smtClean="0"/>
                        <a:t>-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7</a:t>
                      </a:r>
                      <a:r>
                        <a:rPr lang="en-US" sz="1100" b="1" dirty="0" smtClean="0"/>
                        <a:t>)=</a:t>
                      </a:r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11</a:t>
                      </a:r>
                      <a:r>
                        <a:rPr lang="en-US" sz="1100" dirty="0" smtClean="0"/>
                        <a:t>-</a:t>
                      </a:r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18.5</a:t>
                      </a:r>
                      <a:r>
                        <a:rPr lang="en-US" sz="1100" dirty="0" smtClean="0"/>
                        <a:t> (ARPES) </a:t>
                      </a:r>
                      <a:r>
                        <a:rPr lang="en-US" sz="1100" baseline="30000" dirty="0" smtClean="0"/>
                        <a:t>[Y. Zhang et al. 2010]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 dirty="0" smtClean="0">
                          <a:solidFill>
                            <a:srgbClr val="FFFF00"/>
                          </a:solidFill>
                        </a:rPr>
                        <a:t>8.4+3.2=11.6</a:t>
                      </a:r>
                      <a:r>
                        <a:rPr lang="nb-NO" sz="1100" dirty="0" smtClean="0"/>
                        <a:t> (Tunneling) </a:t>
                      </a:r>
                      <a:r>
                        <a:rPr lang="nb-NO" sz="1100" baseline="30000" dirty="0" smtClean="0"/>
                        <a:t>[</a:t>
                      </a:r>
                      <a:r>
                        <a:rPr lang="fi-FI" sz="1100" baseline="30000" dirty="0" smtClean="0"/>
                        <a:t>H. Ding et al. 2008</a:t>
                      </a:r>
                      <a:r>
                        <a:rPr lang="nb-NO" sz="1100" baseline="30000" dirty="0" smtClean="0"/>
                        <a:t>, T. Shimojima et al. 2011]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Ba</a:t>
                      </a:r>
                      <a:r>
                        <a:rPr lang="en-US" sz="1100" baseline="-25000" dirty="0" err="1" smtClean="0"/>
                        <a:t>0.6</a:t>
                      </a:r>
                      <a:r>
                        <a:rPr lang="en-US" sz="1100" dirty="0" err="1" smtClean="0"/>
                        <a:t>K</a:t>
                      </a:r>
                      <a:r>
                        <a:rPr lang="en-US" sz="1100" baseline="-25000" dirty="0" err="1" smtClean="0"/>
                        <a:t>0.4</a:t>
                      </a:r>
                      <a:r>
                        <a:rPr lang="en-US" sz="1100" dirty="0" err="1" smtClean="0"/>
                        <a:t>Fe</a:t>
                      </a:r>
                      <a:r>
                        <a:rPr lang="en-US" sz="1100" baseline="-25000" dirty="0" err="1" smtClean="0"/>
                        <a:t>2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smtClean="0"/>
                        <a:t>J.-P. Castellan et al. 2011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8000"/>
                          </a:solidFill>
                        </a:rPr>
                        <a:t>(10-12)+(7-8)=17-20 </a:t>
                      </a:r>
                      <a:r>
                        <a:rPr lang="en-US" sz="1100" dirty="0" smtClean="0"/>
                        <a:t>(ARPES) </a:t>
                      </a:r>
                      <a:r>
                        <a:rPr lang="en-US" sz="1100" baseline="30000" dirty="0" smtClean="0"/>
                        <a:t>[L. Zhao et al. 2008]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Ba</a:t>
                      </a:r>
                      <a:r>
                        <a:rPr lang="en-US" sz="1100" baseline="-25000" dirty="0" err="1" smtClean="0"/>
                        <a:t>0.6</a:t>
                      </a:r>
                      <a:r>
                        <a:rPr lang="en-US" sz="1100" dirty="0" err="1" smtClean="0"/>
                        <a:t>K</a:t>
                      </a:r>
                      <a:r>
                        <a:rPr lang="en-US" sz="1100" baseline="-25000" dirty="0" err="1" smtClean="0"/>
                        <a:t>0.4</a:t>
                      </a:r>
                      <a:r>
                        <a:rPr lang="en-US" sz="1100" dirty="0" err="1" smtClean="0"/>
                        <a:t>Fe</a:t>
                      </a:r>
                      <a:r>
                        <a:rPr lang="en-US" sz="1100" baseline="-25000" dirty="0" err="1" smtClean="0"/>
                        <a:t>2</a:t>
                      </a:r>
                      <a:r>
                        <a:rPr lang="en-US" sz="110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37.5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14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smtClean="0"/>
                        <a:t>J.-P. Castellan et al. 2011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rgbClr val="FFFF00"/>
                          </a:solidFill>
                        </a:rPr>
                        <a:t>(8.5-9.3)+(1.7-2.3)=10.2-11.6 </a:t>
                      </a:r>
                      <a:r>
                        <a:rPr lang="pt-BR" sz="1100" dirty="0" smtClean="0"/>
                        <a:t>(H</a:t>
                      </a:r>
                      <a:r>
                        <a:rPr lang="pt-BR" sz="1100" baseline="-25000" dirty="0" smtClean="0"/>
                        <a:t>c1</a:t>
                      </a:r>
                      <a:r>
                        <a:rPr lang="pt-BR" sz="1100" dirty="0" smtClean="0"/>
                        <a:t>) </a:t>
                      </a:r>
                      <a:r>
                        <a:rPr lang="pt-BR" sz="1100" baseline="30000" dirty="0" smtClean="0"/>
                        <a:t>[C. Ren et al. 2008]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Ba</a:t>
                      </a:r>
                      <a:r>
                        <a:rPr lang="en-US" sz="1100" baseline="-25000" dirty="0" err="1" smtClean="0"/>
                        <a:t>0.65</a:t>
                      </a:r>
                      <a:r>
                        <a:rPr lang="en-US" sz="1100" baseline="0" dirty="0" err="1" smtClean="0"/>
                        <a:t>K</a:t>
                      </a:r>
                      <a:r>
                        <a:rPr lang="en-US" sz="1100" baseline="-25000" dirty="0" err="1" smtClean="0"/>
                        <a:t>0.35</a:t>
                      </a:r>
                      <a:r>
                        <a:rPr lang="en-US" sz="1100" baseline="0" dirty="0" err="1" smtClean="0"/>
                        <a:t>Fe</a:t>
                      </a:r>
                      <a:r>
                        <a:rPr lang="en-US" sz="1100" baseline="-25000" dirty="0" err="1" smtClean="0"/>
                        <a:t>2</a:t>
                      </a:r>
                      <a:r>
                        <a:rPr lang="en-US" sz="1100" baseline="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13</a:t>
                      </a:r>
                      <a:r>
                        <a:rPr lang="ru-RU" sz="110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smtClean="0"/>
                        <a:t>J.-P. Castellan et al. 2011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FFFF00"/>
                          </a:solidFill>
                        </a:rPr>
                        <a:t>(7.4-8)+(1.4-2)=8.8-10 </a:t>
                      </a:r>
                      <a:r>
                        <a:rPr lang="en-US" sz="1100" dirty="0" smtClean="0"/>
                        <a:t>(Andreev) </a:t>
                      </a:r>
                      <a:r>
                        <a:rPr lang="en-US" sz="1100" baseline="30000" dirty="0" smtClean="0"/>
                        <a:t>[M. Abdel-</a:t>
                      </a:r>
                      <a:r>
                        <a:rPr lang="en-US" sz="1100" baseline="30000" dirty="0" err="1" smtClean="0"/>
                        <a:t>Hafiez</a:t>
                      </a:r>
                      <a:r>
                        <a:rPr lang="en-US" sz="1100" baseline="30000" dirty="0" smtClean="0"/>
                        <a:t> et al. 2014]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Ba</a:t>
                      </a:r>
                      <a:r>
                        <a:rPr lang="en-US" sz="1100" baseline="-25000" dirty="0" err="1" smtClean="0"/>
                        <a:t>1−x</a:t>
                      </a:r>
                      <a:r>
                        <a:rPr lang="en-US" sz="1100" baseline="0" dirty="0" err="1" smtClean="0"/>
                        <a:t>K</a:t>
                      </a:r>
                      <a:r>
                        <a:rPr lang="en-US" sz="1100" baseline="-25000" dirty="0" err="1" smtClean="0"/>
                        <a:t>x</a:t>
                      </a:r>
                      <a:r>
                        <a:rPr lang="en-US" sz="1100" baseline="0" dirty="0" err="1" smtClean="0"/>
                        <a:t>Fe</a:t>
                      </a:r>
                      <a:r>
                        <a:rPr lang="en-US" sz="1100" baseline="-25000" dirty="0" err="1" smtClean="0"/>
                        <a:t>2</a:t>
                      </a:r>
                      <a:r>
                        <a:rPr lang="en-US" sz="1100" baseline="0" dirty="0" err="1" smtClean="0"/>
                        <a:t>As</a:t>
                      </a:r>
                      <a:r>
                        <a:rPr lang="en-US" sz="1100" baseline="-25000" dirty="0" err="1" smtClean="0"/>
                        <a:t>2</a:t>
                      </a:r>
                      <a:endParaRPr lang="ru-RU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/>
                        <a:t>32</a:t>
                      </a:r>
                      <a:endParaRPr lang="ru-RU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14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smtClean="0"/>
                        <a:t>J.-P. Castellan et al. 2011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="1" baseline="0" dirty="0" smtClean="0">
                          <a:solidFill>
                            <a:srgbClr val="FFFF00"/>
                          </a:solidFill>
                        </a:rPr>
                        <a:t>9.2+1.1=10.3</a:t>
                      </a:r>
                      <a:r>
                        <a:rPr lang="fi-FI" sz="1100" baseline="0" dirty="0" smtClean="0"/>
                        <a:t> (ARPES) </a:t>
                      </a:r>
                      <a:r>
                        <a:rPr lang="fi-FI" sz="1100" baseline="30000" dirty="0" smtClean="0"/>
                        <a:t>[D.V. Evtushinsky et al. 2009]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FeSe</a:t>
                      </a:r>
                      <a:endParaRPr lang="ru-RU" sz="1100" baseline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8</a:t>
                      </a:r>
                      <a:endParaRPr lang="ru-RU" sz="1100" baseline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smtClean="0"/>
                        <a:t>Q. Wang et al. 2016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2.5+3.5=6</a:t>
                      </a:r>
                      <a:r>
                        <a:rPr lang="en-US" sz="1100" baseline="0" dirty="0" smtClean="0"/>
                        <a:t> (Tunneling) </a:t>
                      </a:r>
                      <a:r>
                        <a:rPr lang="en-US" sz="1100" baseline="30000" dirty="0" smtClean="0"/>
                        <a:t>[S. </a:t>
                      </a:r>
                      <a:r>
                        <a:rPr lang="en-US" sz="1100" baseline="30000" dirty="0" err="1" smtClean="0"/>
                        <a:t>Kasahara</a:t>
                      </a:r>
                      <a:r>
                        <a:rPr lang="en-US" sz="1100" baseline="30000" dirty="0" smtClean="0"/>
                        <a:t> et al. 2012]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(</a:t>
                      </a:r>
                      <a:r>
                        <a:rPr lang="en-US" sz="1100" b="1" baseline="0" dirty="0" smtClean="0">
                          <a:solidFill>
                            <a:srgbClr val="FFFF00"/>
                          </a:solidFill>
                        </a:rPr>
                        <a:t>0.6</a:t>
                      </a:r>
                      <a:r>
                        <a:rPr lang="en-US" sz="1100" baseline="0" dirty="0" smtClean="0"/>
                        <a:t>-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US" sz="1100" baseline="0" dirty="0" smtClean="0"/>
                        <a:t>)+(</a:t>
                      </a:r>
                      <a:r>
                        <a:rPr lang="en-US" sz="1100" b="1" baseline="0" dirty="0" smtClean="0">
                          <a:solidFill>
                            <a:srgbClr val="FFFF00"/>
                          </a:solidFill>
                        </a:rPr>
                        <a:t>2.4</a:t>
                      </a:r>
                      <a:r>
                        <a:rPr lang="en-US" sz="1100" baseline="0" dirty="0" smtClean="0"/>
                        <a:t>-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3.2</a:t>
                      </a:r>
                      <a:r>
                        <a:rPr lang="en-US" sz="1100" baseline="0" dirty="0" smtClean="0"/>
                        <a:t>)=</a:t>
                      </a:r>
                      <a:r>
                        <a:rPr lang="en-US" sz="1100" b="1" baseline="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r>
                        <a:rPr lang="en-US" sz="1100" baseline="0" dirty="0" smtClean="0"/>
                        <a:t>-</a:t>
                      </a:r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4.2</a:t>
                      </a:r>
                      <a:r>
                        <a:rPr lang="en-US" sz="1100" baseline="0" dirty="0" smtClean="0"/>
                        <a:t> (Andreev) </a:t>
                      </a:r>
                      <a:r>
                        <a:rPr lang="en-US" sz="1100" baseline="30000" dirty="0" smtClean="0"/>
                        <a:t>[</a:t>
                      </a:r>
                      <a:r>
                        <a:rPr lang="en-US" sz="1100" baseline="30000" dirty="0" err="1" smtClean="0"/>
                        <a:t>Y.G</a:t>
                      </a:r>
                      <a:r>
                        <a:rPr lang="en-US" sz="1100" baseline="30000" dirty="0" smtClean="0"/>
                        <a:t>. </a:t>
                      </a:r>
                      <a:r>
                        <a:rPr lang="en-US" sz="1100" baseline="30000" dirty="0" err="1" smtClean="0"/>
                        <a:t>Ponomarev</a:t>
                      </a:r>
                      <a:r>
                        <a:rPr lang="en-US" sz="1100" baseline="30000" dirty="0" smtClean="0"/>
                        <a:t> et al. 2013]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368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FeTe</a:t>
                      </a:r>
                      <a:r>
                        <a:rPr lang="en-US" sz="1100" baseline="-25000" dirty="0" err="1" smtClean="0"/>
                        <a:t>0.5</a:t>
                      </a:r>
                      <a:r>
                        <a:rPr lang="en-US" sz="1100" baseline="0" dirty="0" err="1" smtClean="0"/>
                        <a:t>Se</a:t>
                      </a:r>
                      <a:r>
                        <a:rPr lang="en-US" sz="1100" baseline="-25000" dirty="0" err="1" smtClean="0"/>
                        <a:t>0.5</a:t>
                      </a:r>
                      <a:endParaRPr lang="ru-RU" sz="11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14</a:t>
                      </a:r>
                      <a:endParaRPr lang="ru-RU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6-7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err="1" smtClean="0"/>
                        <a:t>H.A</a:t>
                      </a:r>
                      <a:r>
                        <a:rPr lang="en-US" sz="1100" baseline="30000" dirty="0" smtClean="0"/>
                        <a:t>. </a:t>
                      </a:r>
                      <a:r>
                        <a:rPr lang="en-US" sz="1100" baseline="30000" dirty="0" err="1" smtClean="0"/>
                        <a:t>Mook</a:t>
                      </a:r>
                      <a:r>
                        <a:rPr lang="en-US" sz="1100" baseline="30000" dirty="0" smtClean="0"/>
                        <a:t> et al. 2010</a:t>
                      </a:r>
                      <a:r>
                        <a:rPr lang="ru-RU" sz="1100" baseline="30000" dirty="0" smtClean="0"/>
                        <a:t>, </a:t>
                      </a:r>
                      <a:r>
                        <a:rPr lang="da-DK" sz="1100" baseline="30000" dirty="0" smtClean="0"/>
                        <a:t>S.-H. Lee et al. 2010</a:t>
                      </a:r>
                      <a:r>
                        <a:rPr lang="ru-RU" sz="1100" baseline="30000" dirty="0" smtClean="0"/>
                        <a:t>, </a:t>
                      </a:r>
                      <a:r>
                        <a:rPr lang="en-US" sz="1100" baseline="30000" dirty="0" smtClean="0"/>
                        <a:t>J. Wen et al.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</a:rPr>
                        <a:t>2.61+(0.51-0.87)=3.11-3.48 </a:t>
                      </a:r>
                      <a:r>
                        <a:rPr lang="en-US" sz="1100" baseline="0" dirty="0" smtClean="0"/>
                        <a:t>(µSR) </a:t>
                      </a:r>
                      <a:r>
                        <a:rPr lang="en-US" sz="1100" baseline="30000" dirty="0" smtClean="0"/>
                        <a:t>[</a:t>
                      </a:r>
                      <a:r>
                        <a:rPr lang="en-US" sz="1100" baseline="30000" dirty="0" err="1" smtClean="0"/>
                        <a:t>P.K</a:t>
                      </a:r>
                      <a:r>
                        <a:rPr lang="en-US" sz="1100" baseline="30000" dirty="0" smtClean="0"/>
                        <a:t>. Biswas et al. 2010, M. </a:t>
                      </a:r>
                      <a:r>
                        <a:rPr lang="en-US" sz="1100" baseline="30000" dirty="0" err="1" smtClean="0"/>
                        <a:t>Bendele</a:t>
                      </a:r>
                      <a:r>
                        <a:rPr lang="en-US" sz="1100" baseline="30000" dirty="0" smtClean="0"/>
                        <a:t> et al. 2010]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LiFeAs</a:t>
                      </a:r>
                      <a:endParaRPr lang="ru-RU" sz="1100" baseline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18</a:t>
                      </a:r>
                      <a:endParaRPr lang="ru-RU" sz="1100" baseline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8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fi-FI" sz="1100" baseline="30000" dirty="0" smtClean="0"/>
                        <a:t>A.E. Taylor et al. 2011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100" baseline="0" dirty="0" smtClean="0"/>
                        <a:t>(</a:t>
                      </a:r>
                      <a:r>
                        <a:rPr lang="fi-FI" sz="1100" b="1" baseline="0" dirty="0" smtClean="0">
                          <a:solidFill>
                            <a:srgbClr val="FFFF00"/>
                          </a:solidFill>
                        </a:rPr>
                        <a:t>5</a:t>
                      </a:r>
                      <a:r>
                        <a:rPr lang="fi-FI" sz="1100" baseline="0" dirty="0" smtClean="0"/>
                        <a:t>-</a:t>
                      </a:r>
                      <a:r>
                        <a:rPr lang="fi-FI" sz="1100" b="1" baseline="0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r>
                        <a:rPr lang="fi-FI" sz="1100" baseline="0" dirty="0" smtClean="0"/>
                        <a:t>)+(</a:t>
                      </a:r>
                      <a:r>
                        <a:rPr lang="fi-FI" sz="1100" b="1" baseline="0" dirty="0" smtClean="0">
                          <a:solidFill>
                            <a:srgbClr val="FFFF00"/>
                          </a:solidFill>
                        </a:rPr>
                        <a:t>2.8</a:t>
                      </a:r>
                      <a:r>
                        <a:rPr lang="fi-FI" sz="1100" baseline="0" dirty="0" smtClean="0"/>
                        <a:t>-</a:t>
                      </a:r>
                      <a:r>
                        <a:rPr lang="fi-FI" sz="1100" b="1" baseline="0" dirty="0" smtClean="0">
                          <a:solidFill>
                            <a:srgbClr val="008000"/>
                          </a:solidFill>
                        </a:rPr>
                        <a:t>3.5</a:t>
                      </a:r>
                      <a:r>
                        <a:rPr lang="fi-FI" sz="1100" baseline="0" dirty="0" smtClean="0"/>
                        <a:t>)=</a:t>
                      </a:r>
                      <a:r>
                        <a:rPr lang="fi-FI" sz="1100" b="1" baseline="0" dirty="0" smtClean="0">
                          <a:solidFill>
                            <a:srgbClr val="FFFF00"/>
                          </a:solidFill>
                        </a:rPr>
                        <a:t>7.8</a:t>
                      </a:r>
                      <a:r>
                        <a:rPr lang="fi-FI" sz="1100" baseline="0" dirty="0" smtClean="0"/>
                        <a:t>-</a:t>
                      </a:r>
                      <a:r>
                        <a:rPr lang="fi-FI" sz="1100" b="1" baseline="0" dirty="0" smtClean="0">
                          <a:solidFill>
                            <a:srgbClr val="008000"/>
                          </a:solidFill>
                        </a:rPr>
                        <a:t>9.5</a:t>
                      </a:r>
                      <a:r>
                        <a:rPr lang="fi-FI" sz="1100" baseline="0" dirty="0" smtClean="0"/>
                        <a:t> (ARPES) </a:t>
                      </a:r>
                      <a:r>
                        <a:rPr lang="fi-FI" sz="1100" baseline="30000" dirty="0" smtClean="0"/>
                        <a:t>[S.V. Borisenko et al. 2010, 2012, K. Umezawa et al. 2012]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rgbClr val="FFFF00"/>
                          </a:solidFill>
                        </a:rPr>
                        <a:t>5.4+1.4=6.8</a:t>
                      </a:r>
                      <a:r>
                        <a:rPr lang="en-US" sz="1100" baseline="0" dirty="0" smtClean="0"/>
                        <a:t> (Andreev) </a:t>
                      </a:r>
                      <a:r>
                        <a:rPr lang="en-US" sz="1100" baseline="30000" dirty="0" smtClean="0"/>
                        <a:t>[S.A. </a:t>
                      </a:r>
                      <a:r>
                        <a:rPr lang="en-US" sz="1100" baseline="30000" dirty="0" err="1" smtClean="0"/>
                        <a:t>Kuzmichev</a:t>
                      </a:r>
                      <a:r>
                        <a:rPr lang="en-US" sz="1100" baseline="30000" dirty="0" smtClean="0"/>
                        <a:t> et al. 2012, 2013]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 baseline="0" dirty="0" smtClean="0">
                          <a:solidFill>
                            <a:srgbClr val="FFFF00"/>
                          </a:solidFill>
                        </a:rPr>
                        <a:t>5.3+2.5=7.8</a:t>
                      </a:r>
                      <a:r>
                        <a:rPr lang="nb-NO" sz="1100" baseline="0" dirty="0" smtClean="0"/>
                        <a:t> (Tunneling) </a:t>
                      </a:r>
                      <a:r>
                        <a:rPr lang="nb-NO" sz="1100" baseline="30000" dirty="0" smtClean="0"/>
                        <a:t>[S. Chi et al. 2012, T. Hanaguri et al. 2012, P.K. Nag et al. 2016]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NaFe</a:t>
                      </a:r>
                      <a:r>
                        <a:rPr lang="en-US" sz="1100" baseline="-25000" dirty="0" err="1" smtClean="0"/>
                        <a:t>0.935</a:t>
                      </a:r>
                      <a:r>
                        <a:rPr lang="en-US" sz="1100" baseline="0" dirty="0" err="1" smtClean="0"/>
                        <a:t>Co</a:t>
                      </a:r>
                      <a:r>
                        <a:rPr lang="en-US" sz="1100" baseline="-25000" dirty="0" err="1" smtClean="0"/>
                        <a:t>0.045</a:t>
                      </a:r>
                      <a:r>
                        <a:rPr lang="en-US" sz="1100" baseline="0" dirty="0" err="1" smtClean="0"/>
                        <a:t>As</a:t>
                      </a:r>
                      <a:endParaRPr lang="ru-RU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18</a:t>
                      </a:r>
                      <a:endParaRPr lang="ru-RU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7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baseline="30000" dirty="0" smtClean="0"/>
                        <a:t>[</a:t>
                      </a:r>
                      <a:r>
                        <a:rPr lang="en-US" sz="1100" baseline="30000" dirty="0" smtClean="0"/>
                        <a:t>C. Zhang et al. 2013</a:t>
                      </a:r>
                      <a:r>
                        <a:rPr lang="ru-RU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6.8+6.5=13.3</a:t>
                      </a:r>
                      <a:r>
                        <a:rPr lang="en-US" sz="1100" baseline="0" dirty="0" smtClean="0"/>
                        <a:t> (ARPES) </a:t>
                      </a:r>
                      <a:r>
                        <a:rPr lang="en-US" sz="1100" baseline="30000" dirty="0" smtClean="0"/>
                        <a:t>[</a:t>
                      </a:r>
                      <a:r>
                        <a:rPr lang="da-DK" sz="1100" baseline="30000" dirty="0" smtClean="0"/>
                        <a:t>Z.-H. Liu et al. 2011</a:t>
                      </a:r>
                      <a:r>
                        <a:rPr lang="en-US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  <a:tr h="2577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err="1" smtClean="0"/>
                        <a:t>NaFe</a:t>
                      </a:r>
                      <a:r>
                        <a:rPr lang="en-US" sz="1100" baseline="-25000" dirty="0" err="1" smtClean="0"/>
                        <a:t>0.95</a:t>
                      </a:r>
                      <a:r>
                        <a:rPr lang="en-US" sz="1100" baseline="0" dirty="0" err="1" smtClean="0"/>
                        <a:t>Co</a:t>
                      </a:r>
                      <a:r>
                        <a:rPr lang="en-US" sz="1100" baseline="-25000" dirty="0" err="1" smtClean="0"/>
                        <a:t>0.05</a:t>
                      </a:r>
                      <a:r>
                        <a:rPr lang="en-US" sz="1100" baseline="0" dirty="0" err="1" smtClean="0"/>
                        <a:t>As</a:t>
                      </a:r>
                      <a:endParaRPr lang="ru-RU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18</a:t>
                      </a:r>
                      <a:endParaRPr lang="ru-RU" sz="11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/>
                        <a:t>∼ 7?</a:t>
                      </a:r>
                      <a:endParaRPr lang="ru-RU" sz="11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 smtClean="0">
                          <a:solidFill>
                            <a:srgbClr val="008000"/>
                          </a:solidFill>
                        </a:rPr>
                        <a:t>6.8+6.5=13.3</a:t>
                      </a:r>
                      <a:r>
                        <a:rPr lang="en-US" sz="1100" baseline="0" dirty="0" smtClean="0"/>
                        <a:t> (ARPES) </a:t>
                      </a:r>
                      <a:r>
                        <a:rPr lang="en-US" sz="1100" baseline="30000" dirty="0" smtClean="0"/>
                        <a:t>[</a:t>
                      </a:r>
                      <a:r>
                        <a:rPr lang="da-DK" sz="1100" baseline="30000" dirty="0" smtClean="0"/>
                        <a:t>Z.-H. Liu et al. 2011</a:t>
                      </a:r>
                      <a:r>
                        <a:rPr lang="en-US" sz="1100" baseline="30000" dirty="0" smtClean="0"/>
                        <a:t>]</a:t>
                      </a:r>
                      <a:endParaRPr lang="ru-RU" sz="1100" baseline="30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4" y="600610"/>
            <a:ext cx="7310438" cy="33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01186" y="265908"/>
            <a:ext cx="45416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Фазовая диаграмма системы </a:t>
            </a:r>
            <a:r>
              <a:rPr lang="en-US" dirty="0" smtClean="0">
                <a:solidFill>
                  <a:prstClr val="black"/>
                </a:solidFill>
              </a:rPr>
              <a:t>Ba-122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303621" y="811467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smtClean="0">
                <a:solidFill>
                  <a:sysClr val="windowText" lastClr="000000"/>
                </a:solidFill>
              </a:rPr>
              <a:t>Y. Matsuda</a:t>
            </a:r>
            <a:endParaRPr lang="ru-RU" kern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3024" y="4609538"/>
            <a:ext cx="422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Ba(Fe</a:t>
            </a:r>
            <a:r>
              <a:rPr lang="en-US" b="1" baseline="-25000" dirty="0" smtClean="0">
                <a:solidFill>
                  <a:prstClr val="black"/>
                </a:solidFill>
              </a:rPr>
              <a:t>1-x</a:t>
            </a:r>
            <a:r>
              <a:rPr lang="en-US" b="1" dirty="0" smtClean="0">
                <a:solidFill>
                  <a:prstClr val="black"/>
                </a:solidFill>
              </a:rPr>
              <a:t>Co</a:t>
            </a:r>
            <a:r>
              <a:rPr lang="en-US" b="1" baseline="-25000" dirty="0" smtClean="0">
                <a:solidFill>
                  <a:prstClr val="black"/>
                </a:solidFill>
              </a:rPr>
              <a:t>x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  <a:r>
              <a:rPr lang="en-US" b="1" dirty="0" smtClean="0">
                <a:solidFill>
                  <a:prstClr val="black"/>
                </a:solidFill>
              </a:rPr>
              <a:t>As</a:t>
            </a:r>
            <a:r>
              <a:rPr lang="en-US" b="1" baseline="-25000" dirty="0" smtClean="0">
                <a:solidFill>
                  <a:prstClr val="black"/>
                </a:solidFill>
              </a:rPr>
              <a:t>2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1/T</a:t>
            </a:r>
            <a:r>
              <a:rPr lang="en-US" b="1" baseline="-25000" dirty="0" smtClean="0">
                <a:solidFill>
                  <a:prstClr val="black"/>
                </a:solidFill>
              </a:rPr>
              <a:t>1</a:t>
            </a:r>
            <a:r>
              <a:rPr lang="en-US" b="1" dirty="0" smtClean="0">
                <a:solidFill>
                  <a:prstClr val="black"/>
                </a:solidFill>
              </a:rPr>
              <a:t>T </a:t>
            </a:r>
            <a:r>
              <a:rPr lang="ru-RU" b="1" dirty="0" smtClean="0">
                <a:solidFill>
                  <a:prstClr val="black"/>
                </a:solidFill>
              </a:rPr>
              <a:t>из ЯМР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F. </a:t>
            </a:r>
            <a:r>
              <a:rPr lang="en-US" dirty="0" err="1" smtClean="0">
                <a:solidFill>
                  <a:prstClr val="black"/>
                </a:solidFill>
              </a:rPr>
              <a:t>Ning</a:t>
            </a:r>
            <a:r>
              <a:rPr lang="en-US" dirty="0" smtClean="0">
                <a:solidFill>
                  <a:prstClr val="black"/>
                </a:solidFill>
              </a:rPr>
              <a:t> et al., JPSJ 78, 013711 (2009)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  <a:latin typeface="Arial"/>
              </a:rPr>
              <a:t>Рассеяние нейтронов</a:t>
            </a:r>
            <a:r>
              <a:rPr lang="en-US" dirty="0" smtClean="0">
                <a:solidFill>
                  <a:prstClr val="black"/>
                </a:solidFill>
                <a:latin typeface="Arial"/>
              </a:rPr>
              <a:t>: </a:t>
            </a:r>
            <a:r>
              <a:rPr lang="en-US" dirty="0">
                <a:solidFill>
                  <a:prstClr val="black"/>
                </a:solidFill>
                <a:latin typeface="Arial"/>
              </a:rPr>
              <a:t>C. de la Cruz et al., Nature 453, 899 (2008)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1" y="3714644"/>
            <a:ext cx="3930321" cy="31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18"/>
          <p:cNvGrpSpPr>
            <a:grpSpLocks/>
          </p:cNvGrpSpPr>
          <p:nvPr/>
        </p:nvGrpSpPr>
        <p:grpSpPr bwMode="auto">
          <a:xfrm>
            <a:off x="1635521" y="703800"/>
            <a:ext cx="2182738" cy="1857041"/>
            <a:chOff x="5147008" y="2759493"/>
            <a:chExt cx="3638550" cy="3095625"/>
          </a:xfrm>
        </p:grpSpPr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008" y="2759493"/>
              <a:ext cx="3638550" cy="309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7391400" y="4995863"/>
              <a:ext cx="709613" cy="300037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7115175" y="5354320"/>
              <a:ext cx="987425" cy="338137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6299199" y="5000624"/>
              <a:ext cx="949326" cy="325436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6002338" y="5340350"/>
              <a:ext cx="179387" cy="428625"/>
            </a:xfrm>
            <a:prstGeom prst="line">
              <a:avLst/>
            </a:prstGeom>
            <a:noFill/>
            <a:ln w="539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6264276" y="5365750"/>
              <a:ext cx="660400" cy="28257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6962774" y="5338764"/>
              <a:ext cx="204786" cy="433388"/>
            </a:xfrm>
            <a:prstGeom prst="line">
              <a:avLst/>
            </a:prstGeom>
            <a:noFill/>
            <a:ln w="539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6181725" y="5343525"/>
              <a:ext cx="960438" cy="0"/>
            </a:xfrm>
            <a:prstGeom prst="line">
              <a:avLst/>
            </a:prstGeom>
            <a:noFill/>
            <a:ln w="539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6003925" y="5756276"/>
              <a:ext cx="960438" cy="0"/>
            </a:xfrm>
            <a:prstGeom prst="line">
              <a:avLst/>
            </a:prstGeom>
            <a:noFill/>
            <a:ln w="539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</a:endParaRP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>
            <a:off x="3617259" y="1506071"/>
            <a:ext cx="901934" cy="376517"/>
          </a:xfrm>
          <a:prstGeom prst="straightConnector1">
            <a:avLst/>
          </a:prstGeom>
          <a:ln w="57150">
            <a:solidFill>
              <a:srgbClr val="C0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23" y="779676"/>
            <a:ext cx="886944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Статьи в </a:t>
            </a:r>
            <a:r>
              <a:rPr lang="ru-RU" sz="1600" b="1" dirty="0">
                <a:solidFill>
                  <a:prstClr val="black"/>
                </a:solidFill>
              </a:rPr>
              <a:t>рецензируемых научных изданиях</a:t>
            </a:r>
            <a:r>
              <a:rPr lang="ru-RU" sz="1600" b="1" dirty="0" smtClean="0">
                <a:solidFill>
                  <a:prstClr val="black"/>
                </a:solidFill>
              </a:rPr>
              <a:t>: 67</a:t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из них </a:t>
            </a:r>
            <a:r>
              <a:rPr lang="en-US" sz="1400" b="1" dirty="0" err="1" smtClean="0">
                <a:solidFill>
                  <a:prstClr val="black"/>
                </a:solidFill>
              </a:rPr>
              <a:t>Rep.Prog.Phys</a:t>
            </a:r>
            <a:r>
              <a:rPr lang="en-US" sz="1400" b="1" dirty="0" smtClean="0">
                <a:solidFill>
                  <a:prstClr val="black"/>
                </a:solidFill>
              </a:rPr>
              <a:t>.</a:t>
            </a:r>
            <a:r>
              <a:rPr lang="ru-RU" sz="1400" b="1" dirty="0" smtClean="0">
                <a:solidFill>
                  <a:prstClr val="black"/>
                </a:solidFill>
              </a:rPr>
              <a:t> 1, </a:t>
            </a:r>
            <a:r>
              <a:rPr lang="en-US" sz="1400" b="1" dirty="0" err="1" smtClean="0">
                <a:solidFill>
                  <a:prstClr val="black"/>
                </a:solidFill>
              </a:rPr>
              <a:t>Phys.Rev.Lett</a:t>
            </a:r>
            <a:r>
              <a:rPr lang="en-US" sz="1400" b="1" dirty="0" smtClean="0">
                <a:solidFill>
                  <a:prstClr val="black"/>
                </a:solidFill>
              </a:rPr>
              <a:t>.</a:t>
            </a:r>
            <a:r>
              <a:rPr lang="ru-RU" sz="1400" b="1" dirty="0" smtClean="0">
                <a:solidFill>
                  <a:prstClr val="black"/>
                </a:solidFill>
              </a:rPr>
              <a:t> 4, </a:t>
            </a:r>
            <a:r>
              <a:rPr lang="en-US" sz="1400" b="1" dirty="0" err="1" smtClean="0">
                <a:solidFill>
                  <a:prstClr val="black"/>
                </a:solidFill>
              </a:rPr>
              <a:t>Phys.Rev</a:t>
            </a:r>
            <a:r>
              <a:rPr lang="en-US" sz="1400" b="1" dirty="0">
                <a:solidFill>
                  <a:prstClr val="black"/>
                </a:solidFill>
              </a:rPr>
              <a:t>. </a:t>
            </a:r>
            <a:r>
              <a:rPr lang="en-US" sz="1400" b="1" dirty="0" smtClean="0">
                <a:solidFill>
                  <a:prstClr val="black"/>
                </a:solidFill>
              </a:rPr>
              <a:t>B</a:t>
            </a:r>
            <a:r>
              <a:rPr lang="ru-RU" sz="1400" b="1" dirty="0" smtClean="0">
                <a:solidFill>
                  <a:prstClr val="black"/>
                </a:solidFill>
              </a:rPr>
              <a:t> 15, УФН 3, Письма </a:t>
            </a:r>
            <a:r>
              <a:rPr lang="ru-RU" sz="1400" b="1" dirty="0">
                <a:solidFill>
                  <a:prstClr val="black"/>
                </a:solidFill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</a:rPr>
              <a:t>ЖЭТФ 4 и др.</a:t>
            </a:r>
            <a:endParaRPr lang="ru-RU" sz="16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3 главы </a:t>
            </a:r>
            <a:r>
              <a:rPr lang="ru-RU" sz="1600" b="1" dirty="0">
                <a:solidFill>
                  <a:prstClr val="black"/>
                </a:solidFill>
              </a:rPr>
              <a:t>в монографиях</a:t>
            </a:r>
            <a:r>
              <a:rPr lang="ru-RU" sz="1600" b="1" dirty="0" smtClean="0">
                <a:solidFill>
                  <a:prstClr val="black"/>
                </a:solidFill>
              </a:rPr>
              <a:t>:</a:t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"Strongly </a:t>
            </a:r>
            <a:r>
              <a:rPr lang="en-US" sz="1400" dirty="0">
                <a:solidFill>
                  <a:prstClr val="black"/>
                </a:solidFill>
              </a:rPr>
              <a:t>Correlated Systems. Theoretical Methods", </a:t>
            </a:r>
            <a:r>
              <a:rPr lang="en-US" sz="1400" dirty="0" smtClean="0">
                <a:solidFill>
                  <a:prstClr val="black"/>
                </a:solidFill>
              </a:rPr>
              <a:t>Springer Series in Solid-State Sciences, Springer, 2012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"Recent </a:t>
            </a:r>
            <a:r>
              <a:rPr lang="en-US" sz="1400" dirty="0">
                <a:solidFill>
                  <a:prstClr val="black"/>
                </a:solidFill>
              </a:rPr>
              <a:t>Advances in Superconductivity Research", Nova Science Publishers Inc</a:t>
            </a:r>
            <a:r>
              <a:rPr lang="en-US" sz="1400" dirty="0" smtClean="0">
                <a:solidFill>
                  <a:prstClr val="black"/>
                </a:solidFill>
              </a:rPr>
              <a:t>. New York, 2013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"Perturbation </a:t>
            </a:r>
            <a:r>
              <a:rPr lang="en-US" sz="1400" dirty="0">
                <a:solidFill>
                  <a:prstClr val="black"/>
                </a:solidFill>
              </a:rPr>
              <a:t>Theory: Advances in Research and Applications", Nova Science Publishers Inc. </a:t>
            </a:r>
            <a:r>
              <a:rPr lang="en-US" sz="1400" dirty="0" smtClean="0">
                <a:solidFill>
                  <a:prstClr val="black"/>
                </a:solidFill>
              </a:rPr>
              <a:t>New York, 2018</a:t>
            </a:r>
            <a:endParaRPr lang="ru-RU" sz="14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Индекс </a:t>
            </a:r>
            <a:r>
              <a:rPr lang="ru-RU" sz="1600" b="1" dirty="0" err="1" smtClean="0">
                <a:solidFill>
                  <a:prstClr val="black"/>
                </a:solidFill>
              </a:rPr>
              <a:t>Хирша</a:t>
            </a:r>
            <a:r>
              <a:rPr lang="ru-RU" sz="1600" b="1" dirty="0" smtClean="0">
                <a:solidFill>
                  <a:prstClr val="black"/>
                </a:solidFill>
              </a:rPr>
              <a:t>: 19 (</a:t>
            </a:r>
            <a:r>
              <a:rPr lang="en-US" sz="1600" b="1" dirty="0" err="1" smtClean="0">
                <a:solidFill>
                  <a:prstClr val="black"/>
                </a:solidFill>
              </a:rPr>
              <a:t>WoS</a:t>
            </a:r>
            <a:r>
              <a:rPr lang="en-US" sz="1600" b="1" dirty="0" smtClean="0">
                <a:solidFill>
                  <a:prstClr val="black"/>
                </a:solidFill>
              </a:rPr>
              <a:t>), 20 (Google scholar)</a:t>
            </a:r>
            <a:r>
              <a:rPr lang="ru-RU" sz="1600" b="1" dirty="0" smtClean="0">
                <a:solidFill>
                  <a:prstClr val="black"/>
                </a:solidFill>
              </a:rPr>
              <a:t/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Количество цитирований: </a:t>
            </a:r>
            <a:r>
              <a:rPr lang="ru-RU" sz="1600" b="1" dirty="0">
                <a:solidFill>
                  <a:prstClr val="black"/>
                </a:solidFill>
              </a:rPr>
              <a:t>2071 (</a:t>
            </a:r>
            <a:r>
              <a:rPr lang="en-US" sz="1600" b="1" dirty="0" err="1">
                <a:solidFill>
                  <a:prstClr val="black"/>
                </a:solidFill>
              </a:rPr>
              <a:t>WoS</a:t>
            </a:r>
            <a:r>
              <a:rPr lang="en-US" sz="1600" b="1" dirty="0" smtClean="0">
                <a:solidFill>
                  <a:prstClr val="black"/>
                </a:solidFill>
              </a:rPr>
              <a:t>), 2864 (Google</a:t>
            </a:r>
            <a:r>
              <a:rPr lang="en-US" sz="1600" b="1" dirty="0">
                <a:solidFill>
                  <a:prstClr val="black"/>
                </a:solidFill>
              </a:rPr>
              <a:t> scholar</a:t>
            </a:r>
            <a:r>
              <a:rPr lang="en-US" sz="1600" b="1" dirty="0" smtClean="0">
                <a:solidFill>
                  <a:prstClr val="black"/>
                </a:solidFill>
              </a:rPr>
              <a:t>)</a:t>
            </a:r>
            <a:endParaRPr lang="ru-RU" sz="16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Приглашённые и пленарные доклады на международных конференциях: 11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400" dirty="0" smtClean="0">
                <a:solidFill>
                  <a:prstClr val="black"/>
                </a:solidFill>
              </a:rPr>
              <a:t>(Россия, Италия, США, Австралия, Украина, Узбекистан)</a:t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Доклады </a:t>
            </a:r>
            <a:r>
              <a:rPr lang="ru-RU" sz="1600" b="1" dirty="0">
                <a:solidFill>
                  <a:prstClr val="black"/>
                </a:solidFill>
              </a:rPr>
              <a:t>на международных конференциях: </a:t>
            </a:r>
            <a:r>
              <a:rPr lang="ru-RU" sz="1600" b="1" dirty="0" smtClean="0">
                <a:solidFill>
                  <a:prstClr val="black"/>
                </a:solidFill>
              </a:rPr>
              <a:t>более 40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Руководство </a:t>
            </a:r>
            <a:r>
              <a:rPr lang="ru-RU" sz="1600" b="1" dirty="0">
                <a:solidFill>
                  <a:prstClr val="black"/>
                </a:solidFill>
              </a:rPr>
              <a:t>грантами</a:t>
            </a:r>
            <a:r>
              <a:rPr lang="ru-RU" sz="1600" b="1" dirty="0" smtClean="0">
                <a:solidFill>
                  <a:prstClr val="black"/>
                </a:solidFill>
              </a:rPr>
              <a:t>: </a:t>
            </a:r>
            <a:r>
              <a:rPr lang="ru-RU" sz="1600" dirty="0"/>
              <a:t>РФФИ, </a:t>
            </a:r>
            <a:r>
              <a:rPr lang="ru-RU" sz="1600" dirty="0" smtClean="0"/>
              <a:t>Фонд </a:t>
            </a:r>
            <a:r>
              <a:rPr lang="ru-RU" sz="1600" dirty="0"/>
              <a:t>«БАЗИС», ФЦП «Кадры», </a:t>
            </a:r>
            <a:r>
              <a:rPr lang="ru-RU" sz="1600" dirty="0" smtClean="0"/>
              <a:t>Фонд </a:t>
            </a:r>
            <a:r>
              <a:rPr lang="ru-RU" sz="1600" dirty="0"/>
              <a:t>«Династия»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Педагогическая деятельность: </a:t>
            </a:r>
            <a:r>
              <a:rPr lang="ru-RU" sz="1600" dirty="0" smtClean="0">
                <a:solidFill>
                  <a:prstClr val="black"/>
                </a:solidFill>
              </a:rPr>
              <a:t>Чтение потоковых лекций </a:t>
            </a:r>
            <a:r>
              <a:rPr lang="ru-RU" sz="1600" dirty="0">
                <a:solidFill>
                  <a:prstClr val="black"/>
                </a:solidFill>
              </a:rPr>
              <a:t>на кафедре теоретической физики СФУ, </a:t>
            </a:r>
            <a:r>
              <a:rPr lang="ru-RU" sz="1600" dirty="0" smtClean="0">
                <a:solidFill>
                  <a:prstClr val="black"/>
                </a:solidFill>
              </a:rPr>
              <a:t>руководство бакалаврскими, магистерскими работами, аспирантом.</a:t>
            </a:r>
            <a:endParaRPr lang="ru-RU" sz="1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solidFill>
                  <a:prstClr val="black"/>
                </a:solidFill>
              </a:rPr>
              <a:t>Эксперт РАН </a:t>
            </a:r>
            <a:r>
              <a:rPr lang="ru-RU" sz="1600" b="1" dirty="0" smtClean="0">
                <a:solidFill>
                  <a:prstClr val="black"/>
                </a:solidFill>
              </a:rPr>
              <a:t>и член регионального экспертного </a:t>
            </a:r>
            <a:r>
              <a:rPr lang="ru-RU" sz="1600" b="1" dirty="0">
                <a:solidFill>
                  <a:prstClr val="black"/>
                </a:solidFill>
              </a:rPr>
              <a:t>совета РФФИ </a:t>
            </a:r>
            <a:r>
              <a:rPr lang="ru-RU" sz="1600" b="1" dirty="0" smtClean="0">
                <a:solidFill>
                  <a:prstClr val="black"/>
                </a:solidFill>
              </a:rPr>
              <a:t>(с 2016), РФФИ (с 2017)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Премии </a:t>
            </a:r>
            <a:r>
              <a:rPr lang="ru-RU" sz="1600" b="1" dirty="0">
                <a:solidFill>
                  <a:prstClr val="black"/>
                </a:solidFill>
              </a:rPr>
              <a:t>и </a:t>
            </a:r>
            <a:r>
              <a:rPr lang="ru-RU" sz="1600" b="1" dirty="0" smtClean="0">
                <a:solidFill>
                  <a:prstClr val="black"/>
                </a:solidFill>
              </a:rPr>
              <a:t>награды (2012 г.):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Государственная премия </a:t>
            </a:r>
            <a:r>
              <a:rPr lang="ru-RU" sz="1600" b="1" dirty="0">
                <a:solidFill>
                  <a:prstClr val="black"/>
                </a:solidFill>
              </a:rPr>
              <a:t>Красноярского края в области профессионального </a:t>
            </a:r>
            <a:r>
              <a:rPr lang="ru-RU" sz="1600" b="1" dirty="0" smtClean="0">
                <a:solidFill>
                  <a:prstClr val="black"/>
                </a:solidFill>
              </a:rPr>
              <a:t>образования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b="1" dirty="0" smtClean="0">
                <a:solidFill>
                  <a:prstClr val="black"/>
                </a:solidFill>
              </a:rPr>
              <a:t>Премия СО РАН </a:t>
            </a:r>
            <a:r>
              <a:rPr lang="ru-RU" sz="1600" b="1" dirty="0">
                <a:solidFill>
                  <a:prstClr val="black"/>
                </a:solidFill>
              </a:rPr>
              <a:t>им. академика </a:t>
            </a:r>
            <a:r>
              <a:rPr lang="ru-RU" sz="1600" b="1" dirty="0" err="1">
                <a:solidFill>
                  <a:prstClr val="black"/>
                </a:solidFill>
              </a:rPr>
              <a:t>Л.В</a:t>
            </a:r>
            <a:r>
              <a:rPr lang="ru-RU" sz="1600" b="1" dirty="0">
                <a:solidFill>
                  <a:prstClr val="black"/>
                </a:solidFill>
              </a:rPr>
              <a:t>. Киренского.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Рецензент </a:t>
            </a:r>
            <a:r>
              <a:rPr lang="ru-RU" sz="1600" b="1" dirty="0">
                <a:solidFill>
                  <a:prstClr val="black"/>
                </a:solidFill>
              </a:rPr>
              <a:t>научных </a:t>
            </a:r>
            <a:r>
              <a:rPr lang="ru-RU" sz="1600" b="1" dirty="0" smtClean="0">
                <a:solidFill>
                  <a:prstClr val="black"/>
                </a:solidFill>
              </a:rPr>
              <a:t>журналов: </a:t>
            </a:r>
            <a:r>
              <a:rPr lang="en-US" sz="1600" dirty="0" err="1" smtClean="0">
                <a:solidFill>
                  <a:prstClr val="black"/>
                </a:solidFill>
              </a:rPr>
              <a:t>Phys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en-US" sz="1600" dirty="0">
                <a:solidFill>
                  <a:prstClr val="black"/>
                </a:solidFill>
              </a:rPr>
              <a:t>Rev. Letters, Phys. Rev. B, J. Phys.: Cond. Matter, </a:t>
            </a:r>
            <a:r>
              <a:rPr lang="en-US" sz="1600" dirty="0" err="1">
                <a:solidFill>
                  <a:prstClr val="black"/>
                </a:solidFill>
              </a:rPr>
              <a:t>Supercond</a:t>
            </a:r>
            <a:r>
              <a:rPr lang="en-US" sz="1600" dirty="0">
                <a:solidFill>
                  <a:prstClr val="black"/>
                </a:solidFill>
              </a:rPr>
              <a:t>. Sci. Technol., New J. </a:t>
            </a:r>
            <a:r>
              <a:rPr lang="en-US" sz="1600" dirty="0" err="1" smtClean="0">
                <a:solidFill>
                  <a:prstClr val="black"/>
                </a:solidFill>
              </a:rPr>
              <a:t>Phys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>
                <a:solidFill>
                  <a:prstClr val="black"/>
                </a:solidFill>
              </a:rPr>
              <a:t>Письма в ЖЭТФ </a:t>
            </a:r>
            <a:r>
              <a:rPr lang="ru-RU" sz="1600" dirty="0" smtClean="0">
                <a:solidFill>
                  <a:prstClr val="black"/>
                </a:solidFill>
              </a:rPr>
              <a:t>и др.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319" y="276568"/>
            <a:ext cx="490551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Общие данные о научной деятельности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7519" y="6556375"/>
            <a:ext cx="396481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srgbClr val="0070C0"/>
                </a:solidFill>
              </a:rPr>
              <a:pPr>
                <a:defRPr/>
              </a:pPr>
              <a:t>2</a:t>
            </a:fld>
            <a:endParaRPr lang="ru-RU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5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9366" y="265908"/>
                <a:ext cx="4725268" cy="36933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smtClean="0">
                    <a:solidFill>
                      <a:prstClr val="black"/>
                    </a:solidFill>
                  </a:rPr>
                  <a:t>Cuprates vs. Pnictides: </a:t>
                </a:r>
                <a:r>
                  <a:rPr lang="en-US" dirty="0">
                    <a:solidFill>
                      <a:prstClr val="black"/>
                    </a:solidFill>
                  </a:rPr>
                  <a:t>9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vs. 6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-electrons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66" y="265908"/>
                <a:ext cx="47252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60"/>
              <p:cNvSpPr txBox="1">
                <a:spLocks noChangeArrowheads="1"/>
              </p:cNvSpPr>
              <p:nvPr/>
            </p:nvSpPr>
            <p:spPr bwMode="auto">
              <a:xfrm>
                <a:off x="393700" y="780528"/>
                <a:ext cx="605948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dirty="0" smtClean="0">
                    <a:solidFill>
                      <a:prstClr val="black"/>
                    </a:solidFill>
                    <a:latin typeface="Arial"/>
                  </a:rPr>
                  <a:t>- in CuO</a:t>
                </a:r>
                <a:r>
                  <a:rPr lang="en-US" sz="2000" baseline="-25000" dirty="0">
                    <a:solidFill>
                      <a:prstClr val="black"/>
                    </a:solidFill>
                    <a:latin typeface="Arial"/>
                  </a:rPr>
                  <a:t>2</a:t>
                </a:r>
                <a:r>
                  <a:rPr lang="en-US" sz="2000" dirty="0">
                    <a:solidFill>
                      <a:prstClr val="black"/>
                    </a:solidFill>
                    <a:latin typeface="Arial"/>
                  </a:rPr>
                  <a:t> one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/>
                  </a:rPr>
                  <a:t>-</a:t>
                </a:r>
                <a:r>
                  <a:rPr lang="en-US" sz="2000" dirty="0">
                    <a:solidFill>
                      <a:prstClr val="black"/>
                    </a:solidFill>
                    <a:latin typeface="Arial"/>
                  </a:rPr>
                  <a:t>hole in a half-filled single band</a:t>
                </a:r>
              </a:p>
              <a:p>
                <a:pPr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rial"/>
                  </a:rPr>
                  <a:t>- in </a:t>
                </a:r>
                <a:r>
                  <a:rPr lang="en-US" sz="2000" dirty="0" err="1">
                    <a:solidFill>
                      <a:prstClr val="black"/>
                    </a:solidFill>
                    <a:latin typeface="Arial"/>
                  </a:rPr>
                  <a:t>FeAs</a:t>
                </a:r>
                <a:r>
                  <a:rPr lang="en-US" sz="2000" dirty="0">
                    <a:solidFill>
                      <a:prstClr val="black"/>
                    </a:solidFill>
                    <a:latin typeface="Arial"/>
                  </a:rPr>
                  <a:t> large and EVEN number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Arial"/>
                  </a:rPr>
                  <a:t>-electrons</a:t>
                </a:r>
                <a:endParaRPr lang="en-US" sz="2000" dirty="0">
                  <a:solidFill>
                    <a:prstClr val="black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22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700" y="780528"/>
                <a:ext cx="6059488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107" t="-3448" b="-1551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338263" y="1563165"/>
            <a:ext cx="7069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ct val="40000"/>
              </a:spcAft>
              <a:defRPr/>
            </a:pPr>
            <a:r>
              <a:rPr lang="en-US" sz="2000" dirty="0">
                <a:solidFill>
                  <a:srgbClr val="00B0F0"/>
                </a:solidFill>
                <a:latin typeface="Arial"/>
                <a:cs typeface="Times New Roman" pitchFamily="18" charset="0"/>
              </a:rPr>
              <a:t>Semiconductor</a:t>
            </a:r>
            <a:r>
              <a:rPr lang="en-US" sz="2000" dirty="0">
                <a:solidFill>
                  <a:prstClr val="black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Times New Roman" pitchFamily="18" charset="0"/>
                <a:sym typeface="Symbol" pitchFamily="18" charset="2"/>
              </a:rPr>
              <a:t>     </a:t>
            </a:r>
            <a:r>
              <a:rPr lang="en-US" sz="2000" dirty="0">
                <a:solidFill>
                  <a:srgbClr val="00CC00"/>
                </a:solidFill>
                <a:latin typeface="Arial"/>
                <a:cs typeface="Times New Roman" pitchFamily="18" charset="0"/>
              </a:rPr>
              <a:t>Fe-pnictides:  </a:t>
            </a:r>
            <a:r>
              <a:rPr lang="en-US" sz="2000" dirty="0">
                <a:solidFill>
                  <a:srgbClr val="00CC00"/>
                </a:solidFill>
                <a:latin typeface="Arial"/>
                <a:cs typeface="Times New Roman" pitchFamily="18" charset="0"/>
                <a:sym typeface="Symbol" pitchFamily="18" charset="2"/>
              </a:rPr>
              <a:t>Semimetals</a:t>
            </a: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238125" y="5655740"/>
            <a:ext cx="84534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D2D2D2">
                    <a:lumMod val="50000"/>
                  </a:srgbClr>
                </a:solidFill>
                <a:latin typeface="Arial"/>
              </a:rPr>
              <a:t>In </a:t>
            </a:r>
            <a:r>
              <a:rPr lang="en-US" sz="2000" dirty="0">
                <a:solidFill>
                  <a:srgbClr val="D2D2D2">
                    <a:lumMod val="50000"/>
                  </a:srgbClr>
                </a:solidFill>
                <a:latin typeface="Arial"/>
              </a:rPr>
              <a:t>contrast to CuO</a:t>
            </a:r>
            <a:r>
              <a:rPr lang="en-US" sz="2000" baseline="-25000" dirty="0">
                <a:solidFill>
                  <a:srgbClr val="D2D2D2">
                    <a:lumMod val="50000"/>
                  </a:srgbClr>
                </a:solidFill>
                <a:latin typeface="Arial"/>
              </a:rPr>
              <a:t>2</a:t>
            </a:r>
            <a:r>
              <a:rPr lang="en-US" sz="2000" dirty="0">
                <a:solidFill>
                  <a:srgbClr val="D2D2D2">
                    <a:lumMod val="50000"/>
                  </a:srgbClr>
                </a:solidFill>
                <a:latin typeface="Arial"/>
              </a:rPr>
              <a:t>, all d-bands are all nearly</a:t>
            </a:r>
            <a:r>
              <a:rPr lang="en-US" sz="2000" b="1" dirty="0">
                <a:solidFill>
                  <a:srgbClr val="D2D2D2">
                    <a:lumMod val="50000"/>
                  </a:srgbClr>
                </a:solidFill>
                <a:latin typeface="Arial"/>
              </a:rPr>
              <a:t> empty</a:t>
            </a:r>
            <a:r>
              <a:rPr lang="en-US" sz="2000" dirty="0">
                <a:solidFill>
                  <a:srgbClr val="D2D2D2">
                    <a:lumMod val="50000"/>
                  </a:srgbClr>
                </a:solidFill>
                <a:latin typeface="Arial"/>
              </a:rPr>
              <a:t> (electrons) or nearly</a:t>
            </a:r>
            <a:r>
              <a:rPr lang="en-US" sz="2000" b="1" dirty="0">
                <a:solidFill>
                  <a:srgbClr val="D2D2D2">
                    <a:lumMod val="50000"/>
                  </a:srgbClr>
                </a:solidFill>
                <a:latin typeface="Arial"/>
              </a:rPr>
              <a:t> full </a:t>
            </a:r>
            <a:r>
              <a:rPr lang="en-US" sz="2000" dirty="0">
                <a:solidFill>
                  <a:srgbClr val="D2D2D2">
                    <a:lumMod val="50000"/>
                  </a:srgbClr>
                </a:solidFill>
                <a:latin typeface="Arial"/>
              </a:rPr>
              <a:t>(holes) and far from </a:t>
            </a:r>
            <a:r>
              <a:rPr lang="en-US" sz="2000" dirty="0" smtClean="0">
                <a:solidFill>
                  <a:srgbClr val="D2D2D2">
                    <a:lumMod val="50000"/>
                  </a:srgbClr>
                </a:solidFill>
                <a:latin typeface="Arial"/>
              </a:rPr>
              <a:t>half-filling</a:t>
            </a:r>
            <a:endParaRPr lang="en-US" sz="2000" dirty="0">
              <a:solidFill>
                <a:srgbClr val="CCAF0A"/>
              </a:solidFill>
              <a:latin typeface="Arial"/>
            </a:endParaRPr>
          </a:p>
        </p:txBody>
      </p:sp>
      <p:pic>
        <p:nvPicPr>
          <p:cNvPr id="26" name="Picture 7" descr="bochu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015603"/>
            <a:ext cx="6529387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4184" y="6363626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3300"/>
                </a:solidFill>
                <a:latin typeface="Arial"/>
              </a:rPr>
              <a:t>Correlations are less important!</a:t>
            </a:r>
            <a:endParaRPr lang="en-US" b="1" baseline="-25000" dirty="0">
              <a:solidFill>
                <a:srgbClr val="FF3300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91" y="769716"/>
            <a:ext cx="2915549" cy="282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9" y="3664049"/>
            <a:ext cx="3886200" cy="27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967331" y="3741603"/>
            <a:ext cx="2403475" cy="2381250"/>
            <a:chOff x="6546423" y="3723203"/>
            <a:chExt cx="2403475" cy="2381250"/>
          </a:xfrm>
        </p:grpSpPr>
        <p:pic>
          <p:nvPicPr>
            <p:cNvPr id="4198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423" y="3723203"/>
              <a:ext cx="2403475" cy="238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Прямоугольник 7"/>
            <p:cNvSpPr>
              <a:spLocks noChangeArrowheads="1"/>
            </p:cNvSpPr>
            <p:nvPr/>
          </p:nvSpPr>
          <p:spPr bwMode="auto">
            <a:xfrm>
              <a:off x="7202061" y="4805878"/>
              <a:ext cx="35401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41991" name="Прямоугольник 7"/>
            <p:cNvSpPr>
              <a:spLocks noChangeArrowheads="1"/>
            </p:cNvSpPr>
            <p:nvPr/>
          </p:nvSpPr>
          <p:spPr bwMode="auto">
            <a:xfrm>
              <a:off x="8259336" y="3932753"/>
              <a:ext cx="35401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solidFill>
                    <a:srgbClr val="0000CC"/>
                  </a:solidFill>
                </a:rPr>
                <a:t>e</a:t>
              </a:r>
            </a:p>
          </p:txBody>
        </p:sp>
      </p:grpSp>
      <p:sp>
        <p:nvSpPr>
          <p:cNvPr id="41993" name="Прямоугольник 3"/>
          <p:cNvSpPr>
            <a:spLocks noChangeArrowheads="1"/>
          </p:cNvSpPr>
          <p:nvPr/>
        </p:nvSpPr>
        <p:spPr bwMode="auto">
          <a:xfrm>
            <a:off x="140729" y="6400311"/>
            <a:ext cx="6377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kern="0" dirty="0" smtClean="0">
                <a:solidFill>
                  <a:sysClr val="windowText" lastClr="000000"/>
                </a:solidFill>
              </a:rPr>
              <a:t>4 зоны в 2</a:t>
            </a:r>
            <a:r>
              <a:rPr lang="en-US" sz="1400" b="1" kern="0" dirty="0" err="1" smtClean="0">
                <a:solidFill>
                  <a:sysClr val="windowText" lastClr="000000"/>
                </a:solidFill>
              </a:rPr>
              <a:t>FeBZ</a:t>
            </a:r>
            <a:r>
              <a:rPr lang="ru-RU" sz="1400" b="1" kern="0" dirty="0" smtClean="0">
                <a:solidFill>
                  <a:sysClr val="windowText" lastClr="000000"/>
                </a:solidFill>
              </a:rPr>
              <a:t>: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Korshunov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, I</a:t>
            </a:r>
            <a:r>
              <a:rPr lang="en-US" sz="1400" kern="0" dirty="0">
                <a:solidFill>
                  <a:sysClr val="windowText" lastClr="000000"/>
                </a:solidFill>
              </a:rPr>
              <a:t>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Eremin</a:t>
            </a:r>
            <a:r>
              <a:rPr lang="en-US" sz="1400" kern="0" dirty="0">
                <a:solidFill>
                  <a:sysClr val="windowText" lastClr="000000"/>
                </a:solidFill>
              </a:rPr>
              <a:t>, PRB 78, 140509(R) (2008)</a:t>
            </a:r>
            <a:endParaRPr lang="en-US" alt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7159" y="265908"/>
            <a:ext cx="350968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Многозонные модели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7" y="715928"/>
            <a:ext cx="4329014" cy="278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7015" r="8394" b="5248"/>
          <a:stretch/>
        </p:blipFill>
        <p:spPr bwMode="auto">
          <a:xfrm>
            <a:off x="2437127" y="845955"/>
            <a:ext cx="648296" cy="8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33"/>
          <p:cNvSpPr>
            <a:spLocks noChangeArrowheads="1"/>
          </p:cNvSpPr>
          <p:nvPr/>
        </p:nvSpPr>
        <p:spPr bwMode="auto">
          <a:xfrm>
            <a:off x="7449322" y="1033687"/>
            <a:ext cx="15479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cs typeface="Arial" charset="0"/>
              </a:rPr>
              <a:t>5 </a:t>
            </a:r>
            <a:r>
              <a:rPr lang="ru-RU" sz="1600" b="1" dirty="0" err="1" smtClean="0">
                <a:solidFill>
                  <a:prstClr val="black"/>
                </a:solidFill>
                <a:cs typeface="Arial" charset="0"/>
              </a:rPr>
              <a:t>орбиталей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:</a:t>
            </a: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  <a:cs typeface="Arial" charset="0"/>
              </a:rPr>
              <a:t>S. </a:t>
            </a:r>
            <a:r>
              <a:rPr lang="en-US" sz="1600" dirty="0" err="1" smtClean="0">
                <a:solidFill>
                  <a:prstClr val="black"/>
                </a:solidFill>
                <a:cs typeface="Arial" charset="0"/>
              </a:rPr>
              <a:t>Graser</a:t>
            </a:r>
            <a:r>
              <a:rPr lang="en-US" sz="1600" dirty="0" smtClean="0">
                <a:solidFill>
                  <a:prstClr val="black"/>
                </a:solidFill>
                <a:cs typeface="Arial" charset="0"/>
              </a:rPr>
              <a:t> et al., NJP 11, 025016 (2009)</a:t>
            </a:r>
            <a:endParaRPr lang="ru-RU" sz="1600" dirty="0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81684" y="3945949"/>
            <a:ext cx="1867497" cy="1867497"/>
            <a:chOff x="6940119" y="4013667"/>
            <a:chExt cx="1867497" cy="1867497"/>
          </a:xfrm>
        </p:grpSpPr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7749368" y="4013667"/>
              <a:ext cx="298281" cy="497999"/>
              <a:chOff x="1344" y="576"/>
              <a:chExt cx="288" cy="480"/>
            </a:xfrm>
          </p:grpSpPr>
          <p:sp>
            <p:nvSpPr>
              <p:cNvPr id="70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7" name="Group 31"/>
            <p:cNvGrpSpPr>
              <a:grpSpLocks/>
            </p:cNvGrpSpPr>
            <p:nvPr/>
          </p:nvGrpSpPr>
          <p:grpSpPr bwMode="auto">
            <a:xfrm rot="5400000">
              <a:off x="8409476" y="4723057"/>
              <a:ext cx="298281" cy="497999"/>
              <a:chOff x="1344" y="576"/>
              <a:chExt cx="288" cy="480"/>
            </a:xfrm>
          </p:grpSpPr>
          <p:sp>
            <p:nvSpPr>
              <p:cNvPr id="68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 rot="10800000">
              <a:off x="7749368" y="5383165"/>
              <a:ext cx="298281" cy="497999"/>
              <a:chOff x="1344" y="576"/>
              <a:chExt cx="288" cy="480"/>
            </a:xfrm>
          </p:grpSpPr>
          <p:sp>
            <p:nvSpPr>
              <p:cNvPr id="66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9" name="Group 37"/>
            <p:cNvGrpSpPr>
              <a:grpSpLocks/>
            </p:cNvGrpSpPr>
            <p:nvPr/>
          </p:nvGrpSpPr>
          <p:grpSpPr bwMode="auto">
            <a:xfrm rot="16200000">
              <a:off x="7039978" y="4723057"/>
              <a:ext cx="298281" cy="497999"/>
              <a:chOff x="1344" y="576"/>
              <a:chExt cx="288" cy="480"/>
            </a:xfrm>
          </p:grpSpPr>
          <p:sp>
            <p:nvSpPr>
              <p:cNvPr id="64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0" name="Oval 41"/>
            <p:cNvSpPr>
              <a:spLocks noChangeArrowheads="1"/>
            </p:cNvSpPr>
            <p:nvPr/>
          </p:nvSpPr>
          <p:spPr bwMode="auto">
            <a:xfrm>
              <a:off x="7601525" y="4682854"/>
              <a:ext cx="560249" cy="560249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val 42"/>
            <p:cNvSpPr>
              <a:spLocks noChangeArrowheads="1"/>
            </p:cNvSpPr>
            <p:nvPr/>
          </p:nvSpPr>
          <p:spPr bwMode="auto">
            <a:xfrm>
              <a:off x="7694900" y="4776229"/>
              <a:ext cx="373499" cy="3734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7189118" y="4262666"/>
              <a:ext cx="1369498" cy="13694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рямоугольник 3"/>
          <p:cNvSpPr>
            <a:spLocks noChangeArrowheads="1"/>
          </p:cNvSpPr>
          <p:nvPr/>
        </p:nvSpPr>
        <p:spPr bwMode="auto">
          <a:xfrm>
            <a:off x="6627303" y="6152126"/>
            <a:ext cx="2558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kern="0" dirty="0" smtClean="0">
                <a:solidFill>
                  <a:sysClr val="windowText" lastClr="000000"/>
                </a:solidFill>
              </a:rPr>
              <a:t>2 зоны:</a:t>
            </a:r>
            <a:r>
              <a:rPr lang="en-US" sz="1400" b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Chubukov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Korshunov</a:t>
            </a:r>
            <a:r>
              <a:rPr lang="en-US" sz="1400" kern="0" dirty="0">
                <a:solidFill>
                  <a:sysClr val="windowText" lastClr="000000"/>
                </a:solidFill>
              </a:rPr>
              <a:t>,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Tesanovich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, </a:t>
            </a:r>
            <a:r>
              <a:rPr lang="ru-RU" sz="1400" kern="0" dirty="0" smtClean="0">
                <a:solidFill>
                  <a:sysClr val="windowText" lastClr="000000"/>
                </a:solidFill>
              </a:rPr>
              <a:t>и др.</a:t>
            </a:r>
            <a:endParaRPr lang="en-US" alt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82328" y="6554199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50069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4594" y="265908"/>
            <a:ext cx="30748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Величины </a:t>
            </a:r>
            <a:r>
              <a:rPr lang="en-US" dirty="0" smtClean="0">
                <a:solidFill>
                  <a:prstClr val="black"/>
                </a:solidFill>
              </a:rPr>
              <a:t>U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J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en-US" dirty="0" smtClean="0">
                <a:solidFill>
                  <a:prstClr val="black"/>
                </a:solidFill>
              </a:rPr>
              <a:t>W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559" y="3702821"/>
            <a:ext cx="886716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MR9"/>
              </a:rPr>
              <a:t>U = 4 </a:t>
            </a:r>
            <a:r>
              <a:rPr lang="en-US" sz="1200" b="1" dirty="0">
                <a:solidFill>
                  <a:prstClr val="black"/>
                </a:solidFill>
                <a:latin typeface="CMR9"/>
              </a:rPr>
              <a:t>eV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 obtained in RPA calculations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for metallic iron [T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Miyake and F.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Aryasetiawan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PRB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77,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085122 (2008)]</a:t>
            </a:r>
          </a:p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CMR9"/>
              </a:rPr>
              <a:t>U &lt; </a:t>
            </a:r>
            <a:r>
              <a:rPr lang="en-US" sz="1200" b="1" dirty="0">
                <a:solidFill>
                  <a:prstClr val="black"/>
                </a:solidFill>
                <a:latin typeface="CMR9"/>
              </a:rPr>
              <a:t>1 </a:t>
            </a:r>
            <a:r>
              <a:rPr lang="en-US" sz="1200" b="1" dirty="0" smtClean="0">
                <a:solidFill>
                  <a:prstClr val="black"/>
                </a:solidFill>
                <a:latin typeface="CMR9"/>
              </a:rPr>
              <a:t>eV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 from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X-ray absorption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and emission spectroscopy [</a:t>
            </a:r>
            <a:r>
              <a:rPr lang="da-DK" sz="1200" dirty="0" smtClean="0">
                <a:solidFill>
                  <a:prstClr val="black"/>
                </a:solidFill>
                <a:latin typeface="CMR9"/>
              </a:rPr>
              <a:t>E.Z</a:t>
            </a:r>
            <a:r>
              <a:rPr lang="da-DK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da-DK" sz="1200" dirty="0" smtClean="0">
                <a:solidFill>
                  <a:prstClr val="black"/>
                </a:solidFill>
                <a:latin typeface="CMR9"/>
              </a:rPr>
              <a:t>Kurmaev et </a:t>
            </a:r>
            <a:r>
              <a:rPr lang="da-DK" sz="1200" dirty="0">
                <a:solidFill>
                  <a:prstClr val="black"/>
                </a:solidFill>
                <a:latin typeface="CMR9"/>
              </a:rPr>
              <a:t>al., </a:t>
            </a:r>
            <a:r>
              <a:rPr lang="da-DK" sz="1200" dirty="0" smtClean="0">
                <a:solidFill>
                  <a:prstClr val="black"/>
                </a:solidFill>
                <a:latin typeface="CMR9"/>
              </a:rPr>
              <a:t>PRB </a:t>
            </a:r>
            <a:r>
              <a:rPr lang="da-DK" sz="1200" dirty="0">
                <a:solidFill>
                  <a:prstClr val="black"/>
                </a:solidFill>
                <a:latin typeface="CMR9"/>
              </a:rPr>
              <a:t>78, 220503 (2008</a:t>
            </a:r>
            <a:r>
              <a:rPr lang="da-DK" sz="1200" dirty="0" smtClean="0">
                <a:solidFill>
                  <a:prstClr val="black"/>
                </a:solidFill>
                <a:latin typeface="CMR9"/>
              </a:rPr>
              <a:t>)]</a:t>
            </a:r>
            <a:br>
              <a:rPr lang="da-DK" sz="1200" dirty="0" smtClean="0">
                <a:solidFill>
                  <a:prstClr val="black"/>
                </a:solidFill>
                <a:latin typeface="CMR9"/>
              </a:rPr>
            </a:br>
            <a:r>
              <a:rPr lang="da-DK" sz="1200" dirty="0" smtClean="0">
                <a:solidFill>
                  <a:prstClr val="black"/>
                </a:solidFill>
                <a:latin typeface="CMR9"/>
              </a:rPr>
              <a:t>	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X-ray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absorption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spectroscopy (O K-edge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) [T.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Kroll et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al.,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PRB 78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220502 (2008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)]</a:t>
            </a:r>
            <a:br>
              <a:rPr lang="en-US" sz="1200" dirty="0" smtClean="0">
                <a:solidFill>
                  <a:prstClr val="black"/>
                </a:solidFill>
                <a:latin typeface="CMR9"/>
              </a:rPr>
            </a:br>
            <a:r>
              <a:rPr lang="en-US" sz="1200" dirty="0" smtClean="0">
                <a:solidFill>
                  <a:prstClr val="black"/>
                </a:solidFill>
                <a:latin typeface="CMR9"/>
              </a:rPr>
              <a:t>	photoemission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spectroscopy [W. </a:t>
            </a:r>
            <a:r>
              <a:rPr lang="en-US" sz="1200" dirty="0" err="1" smtClean="0">
                <a:solidFill>
                  <a:prstClr val="black"/>
                </a:solidFill>
                <a:latin typeface="CMR9"/>
              </a:rPr>
              <a:t>Malaeb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 et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al.,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JPSJ 77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093714 (2008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)]</a:t>
            </a:r>
            <a:endParaRPr lang="en-US" sz="1200" dirty="0">
              <a:solidFill>
                <a:prstClr val="black"/>
              </a:solidFill>
              <a:latin typeface="CMR9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494276" y="1105866"/>
          <a:ext cx="6155447" cy="1700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602"/>
                <a:gridCol w="2478405"/>
                <a:gridCol w="2477440"/>
              </a:tblGrid>
              <a:tr h="33230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 band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Only Fe-d</a:t>
                      </a:r>
                      <a:endParaRPr lang="ru-RU" sz="1400" dirty="0"/>
                    </a:p>
                  </a:txBody>
                  <a:tcPr/>
                </a:tc>
              </a:tr>
              <a:tr h="332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4.5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eV </a:t>
                      </a:r>
                      <a:r>
                        <a:rPr lang="ru-RU" sz="1400" baseline="0" dirty="0" smtClean="0"/>
                        <a:t>(</a:t>
                      </a:r>
                      <a:r>
                        <a:rPr lang="en-US" sz="1400" baseline="0" dirty="0" err="1" smtClean="0"/>
                        <a:t>Pseudopotential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  <a:p>
                      <a:r>
                        <a:rPr lang="en-US" sz="1400" baseline="0" dirty="0" smtClean="0"/>
                        <a:t>3.5 </a:t>
                      </a:r>
                      <a:r>
                        <a:rPr lang="en-US" sz="1400" dirty="0" smtClean="0"/>
                        <a:t>eV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(</a:t>
                      </a:r>
                      <a:r>
                        <a:rPr lang="en-US" sz="1400" dirty="0" smtClean="0"/>
                        <a:t>LMTO)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0.86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eV </a:t>
                      </a:r>
                      <a:r>
                        <a:rPr lang="ru-RU" sz="1400" baseline="0" dirty="0" smtClean="0"/>
                        <a:t>(</a:t>
                      </a:r>
                      <a:r>
                        <a:rPr lang="en-US" sz="1400" baseline="0" dirty="0" err="1" smtClean="0"/>
                        <a:t>Pseudopotential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0.75 </a:t>
                      </a:r>
                      <a:r>
                        <a:rPr lang="en-US" sz="1400" dirty="0" smtClean="0"/>
                        <a:t>eV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(</a:t>
                      </a:r>
                      <a:r>
                        <a:rPr lang="en-US" sz="1400" dirty="0" smtClean="0"/>
                        <a:t>LMTO)</a:t>
                      </a:r>
                      <a:endParaRPr lang="ru-RU" sz="1400" dirty="0"/>
                    </a:p>
                  </a:txBody>
                  <a:tcPr/>
                </a:tc>
              </a:tr>
              <a:tr h="332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ru-RU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1.02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eV </a:t>
                      </a:r>
                      <a:r>
                        <a:rPr lang="ru-RU" sz="1400" baseline="0" dirty="0" smtClean="0"/>
                        <a:t>(</a:t>
                      </a:r>
                      <a:r>
                        <a:rPr lang="en-US" sz="1400" baseline="0" dirty="0" err="1" smtClean="0"/>
                        <a:t>Pseudopotential</a:t>
                      </a:r>
                      <a:r>
                        <a:rPr lang="en-US" sz="1400" baseline="0" dirty="0" smtClean="0"/>
                        <a:t>) 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0.81 </a:t>
                      </a:r>
                      <a:r>
                        <a:rPr lang="en-US" sz="1400" dirty="0" smtClean="0"/>
                        <a:t>eV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(</a:t>
                      </a:r>
                      <a:r>
                        <a:rPr lang="en-US" sz="1400" dirty="0" smtClean="0"/>
                        <a:t>LMTO)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0.53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eV </a:t>
                      </a:r>
                      <a:r>
                        <a:rPr lang="ru-RU" sz="1400" baseline="0" dirty="0" smtClean="0"/>
                        <a:t>(</a:t>
                      </a:r>
                      <a:r>
                        <a:rPr lang="en-US" sz="1400" baseline="0" dirty="0" err="1" smtClean="0"/>
                        <a:t>Pseudopotential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0.51 </a:t>
                      </a:r>
                      <a:r>
                        <a:rPr lang="en-US" sz="1400" dirty="0" smtClean="0"/>
                        <a:t>eV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(</a:t>
                      </a:r>
                      <a:r>
                        <a:rPr lang="en-US" sz="1400" dirty="0" smtClean="0"/>
                        <a:t>LMTO)</a:t>
                      </a:r>
                      <a:endParaRPr lang="ru-RU" sz="1400" dirty="0"/>
                    </a:p>
                  </a:txBody>
                  <a:tcPr/>
                </a:tc>
              </a:tr>
              <a:tr h="3323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</a:t>
                      </a:r>
                      <a:endParaRPr lang="ru-RU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7.5</a:t>
                      </a:r>
                      <a:r>
                        <a:rPr lang="en-US" sz="1400" dirty="0" smtClean="0"/>
                        <a:t> eV</a:t>
                      </a:r>
                      <a:r>
                        <a:rPr lang="ru-RU" sz="1400" dirty="0" smtClean="0"/>
                        <a:t>: (-5.5,+2) </a:t>
                      </a:r>
                      <a:r>
                        <a:rPr lang="en-US" sz="1400" dirty="0" smtClean="0"/>
                        <a:t>eV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4.0 eV</a:t>
                      </a:r>
                      <a:r>
                        <a:rPr lang="ru-RU" sz="1400" dirty="0" smtClean="0"/>
                        <a:t>: (-2,+2) </a:t>
                      </a:r>
                      <a:r>
                        <a:rPr lang="en-US" sz="1400" dirty="0" smtClean="0"/>
                        <a:t>eV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36041" y="2889089"/>
            <a:ext cx="7071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MR9"/>
              </a:rPr>
              <a:t>Constrained </a:t>
            </a:r>
            <a:r>
              <a:rPr lang="en-US" sz="1400" dirty="0">
                <a:solidFill>
                  <a:prstClr val="black"/>
                </a:solidFill>
                <a:latin typeface="CMR9"/>
              </a:rPr>
              <a:t>DFT </a:t>
            </a:r>
            <a:r>
              <a:rPr lang="en-US" sz="1400" dirty="0" smtClean="0">
                <a:solidFill>
                  <a:prstClr val="black"/>
                </a:solidFill>
                <a:latin typeface="CMR9"/>
              </a:rPr>
              <a:t>scheme (RPA): V</a:t>
            </a:r>
            <a:r>
              <a:rPr lang="en-US" sz="1400" dirty="0">
                <a:solidFill>
                  <a:prstClr val="black"/>
                </a:solidFill>
                <a:latin typeface="CMR9"/>
              </a:rPr>
              <a:t>. I. </a:t>
            </a:r>
            <a:r>
              <a:rPr lang="en-US" sz="1400" dirty="0" err="1" smtClean="0">
                <a:solidFill>
                  <a:prstClr val="black"/>
                </a:solidFill>
                <a:latin typeface="CMR9"/>
              </a:rPr>
              <a:t>Anisimov</a:t>
            </a:r>
            <a:r>
              <a:rPr lang="en-US" sz="1400" dirty="0">
                <a:solidFill>
                  <a:prstClr val="black"/>
                </a:solidFill>
                <a:latin typeface="CMR9"/>
              </a:rPr>
              <a:t> et al., JETP </a:t>
            </a:r>
            <a:r>
              <a:rPr lang="en-US" sz="1400" dirty="0" smtClean="0">
                <a:solidFill>
                  <a:prstClr val="black"/>
                </a:solidFill>
                <a:latin typeface="CMR9"/>
              </a:rPr>
              <a:t>Letters </a:t>
            </a:r>
            <a:r>
              <a:rPr lang="en-US" sz="1400" dirty="0">
                <a:solidFill>
                  <a:prstClr val="black"/>
                </a:solidFill>
                <a:latin typeface="CMR9"/>
              </a:rPr>
              <a:t>88, </a:t>
            </a:r>
            <a:r>
              <a:rPr lang="en-US" sz="1400" dirty="0" smtClean="0">
                <a:solidFill>
                  <a:prstClr val="black"/>
                </a:solidFill>
                <a:latin typeface="CMR9"/>
              </a:rPr>
              <a:t>729 (</a:t>
            </a:r>
            <a:r>
              <a:rPr lang="en-US" sz="1400" dirty="0">
                <a:solidFill>
                  <a:prstClr val="black"/>
                </a:solidFill>
                <a:latin typeface="CMR9"/>
              </a:rPr>
              <a:t>2008</a:t>
            </a:r>
            <a:r>
              <a:rPr lang="en-US" sz="1400" dirty="0" smtClean="0">
                <a:solidFill>
                  <a:prstClr val="black"/>
                </a:solidFill>
                <a:latin typeface="CMR9"/>
              </a:rPr>
              <a:t>)</a:t>
            </a:r>
            <a:endParaRPr lang="en-US" sz="1400" dirty="0">
              <a:solidFill>
                <a:prstClr val="black"/>
              </a:solidFill>
              <a:latin typeface="CMR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559" y="4773606"/>
            <a:ext cx="88671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 smtClean="0">
                <a:solidFill>
                  <a:prstClr val="black"/>
                </a:solidFill>
                <a:latin typeface="CMR9"/>
              </a:rPr>
              <a:t>Reduction of the effective U is known for </a:t>
            </a:r>
            <a:r>
              <a:rPr lang="en-US" sz="1200" i="1" dirty="0" err="1" smtClean="0">
                <a:solidFill>
                  <a:prstClr val="black"/>
                </a:solidFill>
                <a:latin typeface="CMR9"/>
              </a:rPr>
              <a:t>cuprates</a:t>
            </a:r>
            <a:r>
              <a:rPr lang="en-US" sz="1200" i="1" dirty="0" smtClean="0">
                <a:solidFill>
                  <a:prstClr val="black"/>
                </a:solidFill>
                <a:latin typeface="CMR9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CMR9"/>
              </a:rPr>
              <a:t>U = 8-10 </a:t>
            </a:r>
            <a:r>
              <a:rPr lang="en-US" sz="1200" b="1" dirty="0">
                <a:solidFill>
                  <a:prstClr val="black"/>
                </a:solidFill>
                <a:latin typeface="CMR9"/>
              </a:rPr>
              <a:t>eV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for full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p-d-orbitals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basis [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M.S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Hybertsen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M.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Schlüter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N.E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Christensen, PRB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39, 9028 (1989);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M.S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 err="1" smtClean="0">
                <a:solidFill>
                  <a:prstClr val="black"/>
                </a:solidFill>
                <a:latin typeface="CMR9"/>
              </a:rPr>
              <a:t>Hybertsen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, E.B.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Stechel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M.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Schlüter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D.R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Jennison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PRB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41, 11068 (1990);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A.K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McMahan,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J.F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Annett, R.M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Martin,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PRB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42, 6268 (1990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)] 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CMR9"/>
              </a:rPr>
              <a:t>U = </a:t>
            </a:r>
            <a:r>
              <a:rPr lang="en-US" sz="1200" b="1" dirty="0" smtClean="0">
                <a:solidFill>
                  <a:prstClr val="black"/>
                </a:solidFill>
                <a:latin typeface="CMR9"/>
              </a:rPr>
              <a:t>2.5-3.6 eV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 for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one-band model [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T.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Maier, M. Jarrell, Th.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Pruschke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J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Keller,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PRL 85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1524 (2000); A.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Macridin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M.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Jarrell, T.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Maier,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G.A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Sawatzky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PRB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71,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134527 (2005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); W.-G.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Yin, W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Ku,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J. Phys.: Conf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Ser.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108, 012032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(2008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)]</a:t>
            </a:r>
            <a:endParaRPr lang="en-US" sz="1200" dirty="0">
              <a:solidFill>
                <a:prstClr val="black"/>
              </a:solidFill>
              <a:latin typeface="CMR9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952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4594" y="265908"/>
            <a:ext cx="30748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Магнитные моменты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373" y="5145727"/>
            <a:ext cx="86552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MR9"/>
              </a:rPr>
              <a:t>Neutrons: [1]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J.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Zhao</a:t>
            </a:r>
            <a:r>
              <a:rPr lang="ru-RU" sz="1200" dirty="0" smtClean="0">
                <a:solidFill>
                  <a:prstClr val="black"/>
                </a:solidFill>
                <a:latin typeface="CMR9"/>
              </a:rPr>
              <a:t> </a:t>
            </a:r>
            <a:r>
              <a:rPr lang="it-IT" sz="1200" dirty="0" smtClean="0">
                <a:solidFill>
                  <a:prstClr val="black"/>
                </a:solidFill>
                <a:latin typeface="CMR9"/>
              </a:rPr>
              <a:t>et </a:t>
            </a:r>
            <a:r>
              <a:rPr lang="it-IT" sz="1200" dirty="0">
                <a:solidFill>
                  <a:prstClr val="black"/>
                </a:solidFill>
                <a:latin typeface="CMR9"/>
              </a:rPr>
              <a:t>al</a:t>
            </a:r>
            <a:r>
              <a:rPr lang="it-IT" sz="1200" dirty="0" smtClean="0">
                <a:solidFill>
                  <a:prstClr val="black"/>
                </a:solidFill>
                <a:latin typeface="CMR9"/>
              </a:rPr>
              <a:t>.,</a:t>
            </a:r>
            <a:r>
              <a:rPr lang="ru-RU" sz="1200" dirty="0" smtClean="0">
                <a:solidFill>
                  <a:prstClr val="black"/>
                </a:solidFill>
                <a:latin typeface="CMR9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Nature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Materials </a:t>
            </a:r>
            <a:r>
              <a:rPr lang="en-US" sz="1200" dirty="0">
                <a:solidFill>
                  <a:prstClr val="black"/>
                </a:solidFill>
                <a:latin typeface="CMBX9"/>
              </a:rPr>
              <a:t>7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953 (2008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)</a:t>
            </a:r>
          </a:p>
          <a:p>
            <a:r>
              <a:rPr lang="fi-FI" sz="1200" dirty="0" smtClean="0">
                <a:solidFill>
                  <a:prstClr val="black"/>
                </a:solidFill>
                <a:latin typeface="CMR9"/>
              </a:rPr>
              <a:t>	[2] </a:t>
            </a:r>
            <a:r>
              <a:rPr lang="fi-FI" sz="1200" dirty="0">
                <a:solidFill>
                  <a:prstClr val="black"/>
                </a:solidFill>
                <a:latin typeface="CMR9"/>
              </a:rPr>
              <a:t>J. Zhao et al.,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Phys. Rev. B </a:t>
            </a:r>
            <a:r>
              <a:rPr lang="en-US" sz="1200" dirty="0">
                <a:solidFill>
                  <a:prstClr val="black"/>
                </a:solidFill>
                <a:latin typeface="CMBX9"/>
              </a:rPr>
              <a:t>78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140504 (2008</a:t>
            </a:r>
            <a:r>
              <a:rPr lang="ru-RU" sz="1200" dirty="0" smtClean="0">
                <a:solidFill>
                  <a:prstClr val="black"/>
                </a:solidFill>
                <a:latin typeface="CMR9"/>
              </a:rPr>
              <a:t>)</a:t>
            </a:r>
            <a:endParaRPr lang="en-US" sz="1200" dirty="0" smtClean="0">
              <a:solidFill>
                <a:prstClr val="black"/>
              </a:solidFill>
              <a:latin typeface="CMR9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CMR9"/>
              </a:rPr>
              <a:t>	[3]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S. Kimber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et al., Phys. Rev. B </a:t>
            </a:r>
            <a:r>
              <a:rPr lang="en-US" sz="1200" dirty="0">
                <a:solidFill>
                  <a:prstClr val="black"/>
                </a:solidFill>
                <a:latin typeface="CMBX9"/>
              </a:rPr>
              <a:t>78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140503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(2008</a:t>
            </a:r>
            <a:r>
              <a:rPr lang="ru-RU" sz="1200" dirty="0" smtClean="0">
                <a:solidFill>
                  <a:prstClr val="black"/>
                </a:solidFill>
                <a:latin typeface="CMR9"/>
              </a:rPr>
              <a:t>)</a:t>
            </a:r>
            <a:endParaRPr lang="en-US" sz="1200" dirty="0" smtClean="0">
              <a:solidFill>
                <a:prstClr val="black"/>
              </a:solidFill>
              <a:latin typeface="CMR9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CMR9"/>
              </a:rPr>
              <a:t>	[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4] Q. Huang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et al., Phys. Rev. </a:t>
            </a:r>
            <a:r>
              <a:rPr lang="en-US" sz="1200" dirty="0" err="1">
                <a:solidFill>
                  <a:prstClr val="black"/>
                </a:solidFill>
                <a:latin typeface="CMR9"/>
              </a:rPr>
              <a:t>Lett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>
                <a:solidFill>
                  <a:prstClr val="black"/>
                </a:solidFill>
                <a:latin typeface="CMBX9"/>
              </a:rPr>
              <a:t>101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257003 (2008)</a:t>
            </a:r>
            <a:endParaRPr lang="ru-RU" sz="1200" dirty="0">
              <a:solidFill>
                <a:prstClr val="black"/>
              </a:solidFill>
              <a:latin typeface="CMR9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CMR9"/>
              </a:rPr>
              <a:t>	[5]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T. J. Liu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et al.,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Nature Materials </a:t>
            </a:r>
            <a:r>
              <a:rPr lang="en-US" sz="1200" dirty="0">
                <a:solidFill>
                  <a:prstClr val="black"/>
                </a:solidFill>
                <a:latin typeface="CMBX9"/>
              </a:rPr>
              <a:t>9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718 (2010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)	</a:t>
            </a:r>
            <a:endParaRPr lang="en-US" sz="1200" dirty="0">
              <a:solidFill>
                <a:prstClr val="black"/>
              </a:solidFill>
              <a:latin typeface="CMR9"/>
            </a:endParaRPr>
          </a:p>
          <a:p>
            <a:r>
              <a:rPr lang="pt-BR" sz="1200" dirty="0" smtClean="0">
                <a:solidFill>
                  <a:prstClr val="black"/>
                </a:solidFill>
                <a:latin typeface="CMR9"/>
              </a:rPr>
              <a:t>INS with integrating spectral weight: [6] </a:t>
            </a:r>
            <a:r>
              <a:rPr lang="pt-BR" sz="1200" dirty="0">
                <a:solidFill>
                  <a:prstClr val="black"/>
                </a:solidFill>
                <a:latin typeface="CMR9"/>
              </a:rPr>
              <a:t>I. A. </a:t>
            </a:r>
            <a:r>
              <a:rPr lang="pt-BR" sz="1200" dirty="0" smtClean="0">
                <a:solidFill>
                  <a:prstClr val="black"/>
                </a:solidFill>
                <a:latin typeface="CMR9"/>
              </a:rPr>
              <a:t>Zaliznyak et al., 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Phys. Rev. </a:t>
            </a:r>
            <a:r>
              <a:rPr lang="en-US" sz="1200" dirty="0" err="1" smtClean="0">
                <a:solidFill>
                  <a:prstClr val="black"/>
                </a:solidFill>
                <a:latin typeface="CMR9"/>
              </a:rPr>
              <a:t>Lett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CMBX9"/>
              </a:rPr>
              <a:t>107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CMR9"/>
              </a:rPr>
              <a:t> 216403 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(2011</a:t>
            </a:r>
            <a:r>
              <a:rPr lang="ru-RU" sz="1200" dirty="0" smtClean="0">
                <a:solidFill>
                  <a:prstClr val="black"/>
                </a:solidFill>
                <a:latin typeface="CMR9"/>
              </a:rPr>
              <a:t>)</a:t>
            </a:r>
            <a:endParaRPr lang="ru-RU" sz="1200" dirty="0">
              <a:solidFill>
                <a:prstClr val="black"/>
              </a:solidFill>
              <a:latin typeface="CMR9"/>
            </a:endParaRPr>
          </a:p>
          <a:p>
            <a:r>
              <a:rPr lang="it-IT" sz="1200" dirty="0">
                <a:solidFill>
                  <a:prstClr val="black"/>
                </a:solidFill>
                <a:latin typeface="CMR9"/>
              </a:rPr>
              <a:t>Photoemission: </a:t>
            </a:r>
            <a:r>
              <a:rPr lang="it-IT" sz="1200" dirty="0" smtClean="0">
                <a:solidFill>
                  <a:prstClr val="black"/>
                </a:solidFill>
                <a:latin typeface="CMR9"/>
              </a:rPr>
              <a:t>[7] </a:t>
            </a:r>
            <a:r>
              <a:rPr lang="it-IT" sz="1200" dirty="0">
                <a:solidFill>
                  <a:prstClr val="black"/>
                </a:solidFill>
                <a:latin typeface="CMR9"/>
              </a:rPr>
              <a:t>P. Vilmercati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et al., Phys. Rev. B </a:t>
            </a:r>
            <a:r>
              <a:rPr lang="en-US" sz="1200" dirty="0">
                <a:solidFill>
                  <a:prstClr val="black"/>
                </a:solidFill>
                <a:latin typeface="CMBX9"/>
              </a:rPr>
              <a:t>85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220503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(2012)</a:t>
            </a:r>
          </a:p>
          <a:p>
            <a:r>
              <a:rPr lang="it-IT" sz="1200" dirty="0">
                <a:solidFill>
                  <a:prstClr val="black"/>
                </a:solidFill>
                <a:latin typeface="CMR9"/>
              </a:rPr>
              <a:t>X-ray emission: </a:t>
            </a:r>
            <a:r>
              <a:rPr lang="it-IT" sz="1200" dirty="0" smtClean="0">
                <a:solidFill>
                  <a:prstClr val="black"/>
                </a:solidFill>
                <a:latin typeface="CMR9"/>
              </a:rPr>
              <a:t>[8] </a:t>
            </a:r>
            <a:r>
              <a:rPr lang="it-IT" sz="1200" dirty="0">
                <a:solidFill>
                  <a:prstClr val="black"/>
                </a:solidFill>
                <a:latin typeface="CMR9"/>
              </a:rPr>
              <a:t>H. Gretarsson</a:t>
            </a:r>
            <a:r>
              <a:rPr lang="ru-RU" sz="1200" dirty="0">
                <a:solidFill>
                  <a:prstClr val="black"/>
                </a:solidFill>
                <a:latin typeface="CMR9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et al., Phys. Rev. B </a:t>
            </a:r>
            <a:r>
              <a:rPr lang="en-US" sz="1200" dirty="0">
                <a:solidFill>
                  <a:prstClr val="black"/>
                </a:solidFill>
                <a:latin typeface="CMBX9"/>
              </a:rPr>
              <a:t>84</a:t>
            </a:r>
            <a:r>
              <a:rPr lang="en-US" sz="1200" dirty="0">
                <a:solidFill>
                  <a:prstClr val="black"/>
                </a:solidFill>
                <a:latin typeface="CMR9"/>
              </a:rPr>
              <a:t>, 100509 (2011</a:t>
            </a:r>
            <a:r>
              <a:rPr lang="en-US" sz="1200" dirty="0" smtClean="0">
                <a:solidFill>
                  <a:prstClr val="black"/>
                </a:solidFill>
                <a:latin typeface="CMR9"/>
              </a:rPr>
              <a:t>)</a:t>
            </a:r>
            <a:endParaRPr lang="en-US" sz="1200" dirty="0">
              <a:solidFill>
                <a:prstClr val="black"/>
              </a:solidFill>
              <a:latin typeface="CMR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6836" y="703194"/>
              <a:ext cx="8271546" cy="4320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0905"/>
                    <a:gridCol w="2050624"/>
                    <a:gridCol w="3130017"/>
                  </a:tblGrid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System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Local moment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US" sz="140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Neutrons: Ordered moment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US" sz="1400" dirty="0" smtClean="0"/>
                            <a:t>)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CeFeAsO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1.3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0.8 [1]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SrFe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As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2.1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0.94 [2]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opt.doped</a:t>
                          </a:r>
                          <a:r>
                            <a:rPr lang="en-US" sz="1400" dirty="0" smtClean="0"/>
                            <a:t> CeFeAsO</a:t>
                          </a:r>
                          <a:r>
                            <a:rPr lang="en-US" sz="1400" baseline="-25000" dirty="0" smtClean="0"/>
                            <a:t>0.89</a:t>
                          </a:r>
                          <a:r>
                            <a:rPr lang="en-US" sz="1400" dirty="0" smtClean="0"/>
                            <a:t>F</a:t>
                          </a:r>
                          <a:r>
                            <a:rPr lang="en-US" sz="1400" baseline="-25000" dirty="0" smtClean="0"/>
                            <a:t>0.11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0.9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opt.doped</a:t>
                          </a:r>
                          <a:r>
                            <a:rPr lang="en-US" sz="1400" dirty="0" smtClean="0"/>
                            <a:t> </a:t>
                          </a:r>
                          <a:r>
                            <a:rPr lang="pt-BR" sz="1400" dirty="0" smtClean="0"/>
                            <a:t>Sr(Fe</a:t>
                          </a:r>
                          <a:r>
                            <a:rPr lang="pt-BR" sz="1400" baseline="-25000" dirty="0" smtClean="0"/>
                            <a:t>0.9</a:t>
                          </a:r>
                          <a:r>
                            <a:rPr lang="pt-BR" sz="1400" dirty="0" smtClean="0"/>
                            <a:t>Co</a:t>
                          </a:r>
                          <a:r>
                            <a:rPr lang="pt-BR" sz="1400" baseline="-25000" dirty="0" smtClean="0"/>
                            <a:t>0.1</a:t>
                          </a:r>
                          <a:r>
                            <a:rPr lang="pt-BR" sz="1400" dirty="0" smtClean="0"/>
                            <a:t>)</a:t>
                          </a:r>
                          <a:r>
                            <a:rPr lang="pt-BR" sz="1400" baseline="-25000" dirty="0" smtClean="0"/>
                            <a:t>2</a:t>
                          </a:r>
                          <a:r>
                            <a:rPr lang="pt-BR" sz="1400" dirty="0" smtClean="0"/>
                            <a:t>As</a:t>
                          </a:r>
                          <a:r>
                            <a:rPr lang="pt-BR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1.3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LiFeAs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0.9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PrFeAsO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1.3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0.53 [3]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BaFe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As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1.3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0.87 [4]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Ba(Fe</a:t>
                          </a:r>
                          <a:r>
                            <a:rPr lang="en-US" sz="1400" baseline="-25000" dirty="0" smtClean="0"/>
                            <a:t>0.915</a:t>
                          </a:r>
                          <a:r>
                            <a:rPr lang="en-US" sz="1400" dirty="0" smtClean="0"/>
                            <a:t>Co</a:t>
                          </a:r>
                          <a:r>
                            <a:rPr lang="en-US" sz="1400" baseline="-25000" dirty="0" smtClean="0"/>
                            <a:t>0.085</a:t>
                          </a:r>
                          <a:r>
                            <a:rPr lang="en-US" sz="1400" dirty="0" smtClean="0"/>
                            <a:t>)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As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nl-NL" sz="1400" baseline="0" dirty="0" smtClean="0"/>
                            <a:t>Fe</a:t>
                          </a:r>
                          <a:r>
                            <a:rPr lang="nl-NL" sz="1400" baseline="-25000" dirty="0" smtClean="0"/>
                            <a:t>1.02</a:t>
                          </a:r>
                          <a:r>
                            <a:rPr lang="nl-NL" sz="1400" baseline="0" dirty="0" smtClean="0"/>
                            <a:t>(Te</a:t>
                          </a:r>
                          <a:r>
                            <a:rPr lang="nl-NL" sz="1400" baseline="-25000" dirty="0" smtClean="0"/>
                            <a:t>1-x</a:t>
                          </a:r>
                          <a:r>
                            <a:rPr lang="nl-NL" sz="1400" baseline="0" dirty="0" smtClean="0"/>
                            <a:t>Se</a:t>
                          </a:r>
                          <a:r>
                            <a:rPr lang="nl-NL" sz="1400" baseline="-25000" dirty="0" smtClean="0"/>
                            <a:t>x</a:t>
                          </a:r>
                          <a:r>
                            <a:rPr lang="nl-NL" sz="1400" baseline="0" dirty="0" smtClean="0"/>
                            <a:t>)</a:t>
                          </a:r>
                          <a:endParaRPr lang="ru-RU" sz="1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 (x=0.04), 1 (x=0.07), 0 (x=0.08) [5]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nl-NL" sz="1400" dirty="0" smtClean="0"/>
                            <a:t>Fe</a:t>
                          </a:r>
                          <a:r>
                            <a:rPr lang="nl-NL" sz="1400" baseline="-25000" dirty="0" smtClean="0"/>
                            <a:t>1.12</a:t>
                          </a:r>
                          <a:r>
                            <a:rPr lang="nl-NL" sz="1400" dirty="0" smtClean="0"/>
                            <a:t>Te, Fe</a:t>
                          </a:r>
                          <a:r>
                            <a:rPr lang="nl-NL" sz="1400" baseline="-25000" dirty="0" smtClean="0"/>
                            <a:t>1.03</a:t>
                          </a:r>
                          <a:r>
                            <a:rPr lang="nl-NL" sz="1400" dirty="0" smtClean="0"/>
                            <a:t>Te, FeTe</a:t>
                          </a:r>
                          <a:r>
                            <a:rPr lang="nl-NL" sz="1400" baseline="-25000" dirty="0" smtClean="0"/>
                            <a:t>0.3</a:t>
                          </a:r>
                          <a:r>
                            <a:rPr lang="nl-NL" sz="1400" dirty="0" smtClean="0"/>
                            <a:t>Se</a:t>
                          </a:r>
                          <a:r>
                            <a:rPr lang="nl-NL" sz="1400" baseline="-25000" dirty="0" smtClean="0"/>
                            <a:t>0.7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2.0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pt-BR" sz="1400" dirty="0" smtClean="0"/>
                            <a:t>AFe</a:t>
                          </a:r>
                          <a:r>
                            <a:rPr lang="pt-BR" sz="1400" baseline="-25000" dirty="0" smtClean="0"/>
                            <a:t>2</a:t>
                          </a:r>
                          <a:r>
                            <a:rPr lang="pt-BR" sz="1400" dirty="0" smtClean="0"/>
                            <a:t>Se</a:t>
                          </a:r>
                          <a:r>
                            <a:rPr lang="pt-BR" sz="1400" baseline="-25000" dirty="0" smtClean="0"/>
                            <a:t>2</a:t>
                          </a:r>
                          <a:r>
                            <a:rPr lang="pt-BR" sz="1400" baseline="0" dirty="0" smtClean="0"/>
                            <a:t> (A=K,Cs,Rb)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3.3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Fe</a:t>
                          </a:r>
                          <a:r>
                            <a:rPr lang="en-US" sz="1400" baseline="-25000" dirty="0" smtClean="0"/>
                            <a:t>1.1</a:t>
                          </a:r>
                          <a:r>
                            <a:rPr lang="en-US" sz="1400" dirty="0" smtClean="0"/>
                            <a:t>Te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2.7 [6]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76836" y="703194"/>
              <a:ext cx="8271546" cy="43200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90905"/>
                    <a:gridCol w="2050624"/>
                    <a:gridCol w="3130017"/>
                  </a:tblGrid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System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742" t="-1818" r="-153709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4397" t="-1818" r="-778" b="-1200000"/>
                          </a:stretch>
                        </a:blipFill>
                      </a:tcPr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CeFeAsO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1.3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0.8 [1]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SrFe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As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2.1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0.94 [2]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opt.doped</a:t>
                          </a:r>
                          <a:r>
                            <a:rPr lang="en-US" sz="1400" dirty="0" smtClean="0"/>
                            <a:t> CeFeAsO</a:t>
                          </a:r>
                          <a:r>
                            <a:rPr lang="en-US" sz="1400" baseline="-25000" dirty="0" smtClean="0"/>
                            <a:t>0.89</a:t>
                          </a:r>
                          <a:r>
                            <a:rPr lang="en-US" sz="1400" dirty="0" smtClean="0"/>
                            <a:t>F</a:t>
                          </a:r>
                          <a:r>
                            <a:rPr lang="en-US" sz="1400" baseline="-25000" dirty="0" smtClean="0"/>
                            <a:t>0.11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0.9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opt.doped</a:t>
                          </a:r>
                          <a:r>
                            <a:rPr lang="en-US" sz="1400" dirty="0" smtClean="0"/>
                            <a:t> </a:t>
                          </a:r>
                          <a:r>
                            <a:rPr lang="pt-BR" sz="1400" dirty="0" smtClean="0"/>
                            <a:t>Sr(Fe</a:t>
                          </a:r>
                          <a:r>
                            <a:rPr lang="pt-BR" sz="1400" baseline="-25000" dirty="0" smtClean="0"/>
                            <a:t>0.9</a:t>
                          </a:r>
                          <a:r>
                            <a:rPr lang="pt-BR" sz="1400" dirty="0" smtClean="0"/>
                            <a:t>Co</a:t>
                          </a:r>
                          <a:r>
                            <a:rPr lang="pt-BR" sz="1400" baseline="-25000" dirty="0" smtClean="0"/>
                            <a:t>0.1</a:t>
                          </a:r>
                          <a:r>
                            <a:rPr lang="pt-BR" sz="1400" dirty="0" smtClean="0"/>
                            <a:t>)</a:t>
                          </a:r>
                          <a:r>
                            <a:rPr lang="pt-BR" sz="1400" baseline="-25000" dirty="0" smtClean="0"/>
                            <a:t>2</a:t>
                          </a:r>
                          <a:r>
                            <a:rPr lang="pt-BR" sz="1400" dirty="0" smtClean="0"/>
                            <a:t>As</a:t>
                          </a:r>
                          <a:r>
                            <a:rPr lang="pt-BR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1.3 [7]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LiFeAs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0.9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PrFeAsO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1.3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0.53 [3]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BaFe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As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1.3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0.87 [4]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Ba(Fe</a:t>
                          </a:r>
                          <a:r>
                            <a:rPr lang="en-US" sz="1400" baseline="-25000" dirty="0" smtClean="0"/>
                            <a:t>0.915</a:t>
                          </a:r>
                          <a:r>
                            <a:rPr lang="en-US" sz="1400" dirty="0" smtClean="0"/>
                            <a:t>Co</a:t>
                          </a:r>
                          <a:r>
                            <a:rPr lang="en-US" sz="1400" baseline="-25000" dirty="0" smtClean="0"/>
                            <a:t>0.085</a:t>
                          </a:r>
                          <a:r>
                            <a:rPr lang="en-US" sz="1400" dirty="0" smtClean="0"/>
                            <a:t>)</a:t>
                          </a:r>
                          <a:r>
                            <a:rPr lang="en-US" sz="1400" baseline="-25000" dirty="0" smtClean="0"/>
                            <a:t>2</a:t>
                          </a:r>
                          <a:r>
                            <a:rPr lang="en-US" sz="1400" dirty="0" smtClean="0"/>
                            <a:t>As</a:t>
                          </a:r>
                          <a:r>
                            <a:rPr lang="en-US" sz="1400" baseline="-25000" dirty="0" smtClean="0"/>
                            <a:t>2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1.0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nl-NL" sz="1400" baseline="0" dirty="0" smtClean="0"/>
                            <a:t>Fe</a:t>
                          </a:r>
                          <a:r>
                            <a:rPr lang="nl-NL" sz="1400" baseline="-25000" dirty="0" smtClean="0"/>
                            <a:t>1.02</a:t>
                          </a:r>
                          <a:r>
                            <a:rPr lang="nl-NL" sz="1400" baseline="0" dirty="0" smtClean="0"/>
                            <a:t>(Te</a:t>
                          </a:r>
                          <a:r>
                            <a:rPr lang="nl-NL" sz="1400" baseline="-25000" dirty="0" smtClean="0"/>
                            <a:t>1-x</a:t>
                          </a:r>
                          <a:r>
                            <a:rPr lang="nl-NL" sz="1400" baseline="0" dirty="0" smtClean="0"/>
                            <a:t>Se</a:t>
                          </a:r>
                          <a:r>
                            <a:rPr lang="nl-NL" sz="1400" baseline="-25000" dirty="0" smtClean="0"/>
                            <a:t>x</a:t>
                          </a:r>
                          <a:r>
                            <a:rPr lang="nl-NL" sz="1400" baseline="0" dirty="0" smtClean="0"/>
                            <a:t>)</a:t>
                          </a:r>
                          <a:endParaRPr lang="ru-RU" sz="140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2 (x=0.04), 1 (x=0.07), 0 (x=0.08) [5]</a:t>
                          </a:r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nl-NL" sz="1400" dirty="0" smtClean="0"/>
                            <a:t>Fe</a:t>
                          </a:r>
                          <a:r>
                            <a:rPr lang="nl-NL" sz="1400" baseline="-25000" dirty="0" smtClean="0"/>
                            <a:t>1.12</a:t>
                          </a:r>
                          <a:r>
                            <a:rPr lang="nl-NL" sz="1400" dirty="0" smtClean="0"/>
                            <a:t>Te, Fe</a:t>
                          </a:r>
                          <a:r>
                            <a:rPr lang="nl-NL" sz="1400" baseline="-25000" dirty="0" smtClean="0"/>
                            <a:t>1.03</a:t>
                          </a:r>
                          <a:r>
                            <a:rPr lang="nl-NL" sz="1400" dirty="0" smtClean="0"/>
                            <a:t>Te, FeTe</a:t>
                          </a:r>
                          <a:r>
                            <a:rPr lang="nl-NL" sz="1400" baseline="-25000" dirty="0" smtClean="0"/>
                            <a:t>0.3</a:t>
                          </a:r>
                          <a:r>
                            <a:rPr lang="nl-NL" sz="1400" dirty="0" smtClean="0"/>
                            <a:t>Se</a:t>
                          </a:r>
                          <a:r>
                            <a:rPr lang="nl-NL" sz="1400" baseline="-25000" dirty="0" smtClean="0"/>
                            <a:t>0.7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2.0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pt-BR" sz="1400" dirty="0" smtClean="0"/>
                            <a:t>AFe</a:t>
                          </a:r>
                          <a:r>
                            <a:rPr lang="pt-BR" sz="1400" baseline="-25000" dirty="0" smtClean="0"/>
                            <a:t>2</a:t>
                          </a:r>
                          <a:r>
                            <a:rPr lang="pt-BR" sz="1400" dirty="0" smtClean="0"/>
                            <a:t>Se</a:t>
                          </a:r>
                          <a:r>
                            <a:rPr lang="pt-BR" sz="1400" baseline="-25000" dirty="0" smtClean="0"/>
                            <a:t>2</a:t>
                          </a:r>
                          <a:r>
                            <a:rPr lang="pt-BR" sz="1400" baseline="0" dirty="0" smtClean="0"/>
                            <a:t> (A=K,Cs,Rb)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3.3 [8]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  <a:tr h="332308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Fe</a:t>
                          </a:r>
                          <a:r>
                            <a:rPr lang="en-US" sz="1400" baseline="-25000" dirty="0" smtClean="0"/>
                            <a:t>1.1</a:t>
                          </a:r>
                          <a:r>
                            <a:rPr lang="en-US" sz="1400" dirty="0" smtClean="0"/>
                            <a:t>Te</a:t>
                          </a:r>
                          <a:endParaRPr lang="ru-RU" sz="140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2.7 [6]</a:t>
                          </a:r>
                          <a:endParaRPr lang="ru-RU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23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9374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40" y="800045"/>
            <a:ext cx="4735839" cy="3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3"/>
          <p:cNvSpPr>
            <a:spLocks noChangeArrowheads="1"/>
          </p:cNvSpPr>
          <p:nvPr/>
        </p:nvSpPr>
        <p:spPr bwMode="auto">
          <a:xfrm>
            <a:off x="266862" y="3133634"/>
            <a:ext cx="14560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/>
              <a:t>Магнитная нестабильность на </a:t>
            </a:r>
            <a:r>
              <a:rPr lang="en-US" altLang="ru-RU" sz="1200" b="1" dirty="0" smtClean="0"/>
              <a:t>Q</a:t>
            </a:r>
            <a:r>
              <a:rPr lang="en-US" altLang="ru-RU" sz="1200" b="1" baseline="-25000" dirty="0" smtClean="0"/>
              <a:t>AFM    </a:t>
            </a:r>
            <a:endParaRPr lang="ru-RU" altLang="ru-RU" sz="1200" b="1" baseline="-25000" dirty="0" smtClean="0"/>
          </a:p>
          <a:p>
            <a:pPr algn="ctr" eaLnBrk="1" hangingPunct="1"/>
            <a:r>
              <a:rPr lang="ru-RU" altLang="ru-RU" sz="1200" b="1" dirty="0" smtClean="0"/>
              <a:t>(</a:t>
            </a:r>
            <a:r>
              <a:rPr lang="en-US" altLang="ru-RU" sz="1200" b="1" dirty="0"/>
              <a:t>T</a:t>
            </a:r>
            <a:r>
              <a:rPr lang="en-US" altLang="ru-RU" sz="1200" b="1" baseline="-25000" dirty="0"/>
              <a:t>N</a:t>
            </a:r>
            <a:r>
              <a:rPr lang="en-US" altLang="ru-RU" sz="1200" b="1" dirty="0"/>
              <a:t> </a:t>
            </a:r>
            <a:r>
              <a:rPr lang="ru-RU" altLang="ru-RU" sz="1200" b="1" dirty="0" smtClean="0"/>
              <a:t>из предела высоких температур)</a:t>
            </a:r>
            <a:endParaRPr lang="en-US" altLang="ru-RU" sz="1200" b="1" dirty="0" smtClean="0"/>
          </a:p>
          <a:p>
            <a:pPr algn="ctr" eaLnBrk="1" hangingPunct="1"/>
            <a:r>
              <a:rPr lang="en-US" altLang="ru-RU" sz="14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det|I</a:t>
            </a:r>
            <a:r>
              <a:rPr lang="en-US" altLang="ru-RU" sz="14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ru-RU" sz="1400" b="1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</a:t>
            </a:r>
            <a:r>
              <a:rPr lang="en-US" altLang="ru-RU" sz="1400" b="1" baseline="-25000" dirty="0">
                <a:solidFill>
                  <a:srgbClr val="0000CC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1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|=0</a:t>
            </a:r>
            <a:endParaRPr lang="en-US" altLang="ru-RU" sz="1400" b="1" baseline="-25000" dirty="0">
              <a:solidFill>
                <a:srgbClr val="0000CC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Прямоугольник 3"/>
              <p:cNvSpPr>
                <a:spLocks noChangeArrowheads="1"/>
              </p:cNvSpPr>
              <p:nvPr/>
            </p:nvSpPr>
            <p:spPr bwMode="auto">
              <a:xfrm>
                <a:off x="207757" y="5240779"/>
                <a:ext cx="42473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600"/>
                  </a:spcBef>
                </a:pPr>
                <a:r>
                  <a:rPr lang="en-US" altLang="ru-RU" b="1" dirty="0" smtClean="0"/>
                  <a:t>x=0, T</a:t>
                </a:r>
                <a:r>
                  <a:rPr lang="en-US" altLang="ru-RU" b="1" baseline="-25000" dirty="0" smtClean="0"/>
                  <a:t>N</a:t>
                </a:r>
                <a:r>
                  <a:rPr lang="en-US" altLang="ru-RU" b="1" dirty="0" smtClean="0"/>
                  <a:t>=138K: U=315 </a:t>
                </a:r>
                <a:r>
                  <a:rPr lang="en-US" altLang="ru-RU" b="1" dirty="0" err="1" smtClean="0"/>
                  <a:t>meV</a:t>
                </a:r>
                <a:r>
                  <a:rPr lang="ru-RU" altLang="ru-RU" b="1" dirty="0" smtClean="0"/>
                  <a:t>, </a:t>
                </a:r>
                <a:r>
                  <a:rPr lang="en-US" altLang="ru-RU" b="1" dirty="0" smtClean="0"/>
                  <a:t>J=70 </a:t>
                </a:r>
                <a:r>
                  <a:rPr lang="en-US" altLang="ru-RU" b="1" dirty="0" err="1"/>
                  <a:t>meV</a:t>
                </a:r>
                <a:endParaRPr lang="en-US" altLang="ru-RU" b="1" dirty="0"/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en-US" altLang="ru-RU" b="1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US" altLang="ru-RU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=0.33 </a:t>
                </a:r>
                <a:r>
                  <a:rPr lang="en-US" altLang="ru-RU" b="1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B</a:t>
                </a:r>
              </a:p>
              <a:p>
                <a:pPr algn="ctr" eaLnBrk="1" hangingPunct="1">
                  <a:spcBef>
                    <a:spcPts val="600"/>
                  </a:spcBef>
                </a:pPr>
                <a:r>
                  <a:rPr lang="ru-RU" altLang="ru-RU" b="1" dirty="0" smtClean="0">
                    <a:sym typeface="Symbol" panose="05050102010706020507" pitchFamily="18" charset="2"/>
                  </a:rPr>
                  <a:t>Эксперимент:</a:t>
                </a:r>
                <a:r>
                  <a:rPr lang="en-US" altLang="ru-RU" b="1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=0.25</m:t>
                    </m:r>
                    <m:d>
                      <m:dPr>
                        <m:ctrlPr>
                          <a:rPr lang="ru-R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ru-RU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ru-RU" i="1" dirty="0" err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altLang="ru-RU" b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438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757" y="5240779"/>
                <a:ext cx="4247395" cy="1077218"/>
              </a:xfrm>
              <a:prstGeom prst="rect">
                <a:avLst/>
              </a:prstGeom>
              <a:blipFill rotWithShape="0">
                <a:blip r:embed="rId3"/>
                <a:stretch>
                  <a:fillRect l="-287" t="-3409" r="-287" b="-85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11" name="Прямоугольник 3"/>
          <p:cNvSpPr>
            <a:spLocks noChangeArrowheads="1"/>
          </p:cNvSpPr>
          <p:nvPr/>
        </p:nvSpPr>
        <p:spPr bwMode="auto">
          <a:xfrm>
            <a:off x="252414" y="6464970"/>
            <a:ext cx="54940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1400" dirty="0"/>
              <a:t>H.-H. </a:t>
            </a:r>
            <a:r>
              <a:rPr lang="en-US" altLang="ru-RU" sz="1400" dirty="0" err="1" smtClean="0"/>
              <a:t>Klauss</a:t>
            </a:r>
            <a:r>
              <a:rPr lang="en-US" altLang="ru-RU" sz="1400" dirty="0" smtClean="0"/>
              <a:t>, …, </a:t>
            </a:r>
            <a:r>
              <a:rPr lang="en-US" sz="1400" kern="0" dirty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Korshunov</a:t>
            </a:r>
            <a:r>
              <a:rPr lang="en-US" altLang="ru-RU" sz="1400" dirty="0" smtClean="0"/>
              <a:t> </a:t>
            </a:r>
            <a:r>
              <a:rPr lang="en-US" altLang="ru-RU" sz="1400" dirty="0"/>
              <a:t>et al., </a:t>
            </a:r>
            <a:r>
              <a:rPr lang="en-US" sz="1400" dirty="0" smtClean="0"/>
              <a:t>PRL </a:t>
            </a:r>
            <a:r>
              <a:rPr lang="en-US" sz="1400" dirty="0"/>
              <a:t>101,</a:t>
            </a:r>
            <a:r>
              <a:rPr lang="ru-RU" sz="1400" dirty="0"/>
              <a:t> </a:t>
            </a:r>
            <a:r>
              <a:rPr lang="en-US" sz="1400" dirty="0"/>
              <a:t>077005</a:t>
            </a:r>
            <a:r>
              <a:rPr lang="ru-RU" sz="1400" dirty="0"/>
              <a:t> (</a:t>
            </a:r>
            <a:r>
              <a:rPr lang="en-US" sz="1400" dirty="0"/>
              <a:t>2008</a:t>
            </a:r>
            <a:r>
              <a:rPr lang="ru-RU" sz="1400" dirty="0" smtClean="0"/>
              <a:t>)</a:t>
            </a:r>
            <a:endParaRPr lang="en-US" alt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74460" y="265908"/>
            <a:ext cx="67950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Магнетизм коллективизированных электронов: </a:t>
            </a:r>
            <a:r>
              <a:rPr lang="en-US" dirty="0" smtClean="0">
                <a:solidFill>
                  <a:prstClr val="black"/>
                </a:solidFill>
              </a:rPr>
              <a:t>RPA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54" y="1171585"/>
            <a:ext cx="4344609" cy="293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24</a:t>
            </a:fld>
            <a:endParaRPr lang="ru-RU" altLang="en-US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235275" y="939374"/>
            <a:ext cx="1867497" cy="1867497"/>
            <a:chOff x="6940119" y="4013667"/>
            <a:chExt cx="1867497" cy="1867497"/>
          </a:xfrm>
        </p:grpSpPr>
        <p:grpSp>
          <p:nvGrpSpPr>
            <p:cNvPr id="14" name="Group 28"/>
            <p:cNvGrpSpPr>
              <a:grpSpLocks/>
            </p:cNvGrpSpPr>
            <p:nvPr/>
          </p:nvGrpSpPr>
          <p:grpSpPr bwMode="auto">
            <a:xfrm>
              <a:off x="7749368" y="4013667"/>
              <a:ext cx="298281" cy="497999"/>
              <a:chOff x="1344" y="576"/>
              <a:chExt cx="288" cy="480"/>
            </a:xfrm>
          </p:grpSpPr>
          <p:sp>
            <p:nvSpPr>
              <p:cNvPr id="27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5" name="Group 31"/>
            <p:cNvGrpSpPr>
              <a:grpSpLocks/>
            </p:cNvGrpSpPr>
            <p:nvPr/>
          </p:nvGrpSpPr>
          <p:grpSpPr bwMode="auto">
            <a:xfrm rot="5400000">
              <a:off x="8409476" y="4723057"/>
              <a:ext cx="298281" cy="497999"/>
              <a:chOff x="1344" y="576"/>
              <a:chExt cx="288" cy="480"/>
            </a:xfrm>
          </p:grpSpPr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 rot="10800000">
              <a:off x="7749368" y="5383165"/>
              <a:ext cx="298281" cy="497999"/>
              <a:chOff x="1344" y="576"/>
              <a:chExt cx="288" cy="480"/>
            </a:xfrm>
          </p:grpSpPr>
          <p:sp>
            <p:nvSpPr>
              <p:cNvPr id="23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 rot="16200000">
              <a:off x="7039978" y="4723057"/>
              <a:ext cx="298281" cy="497999"/>
              <a:chOff x="1344" y="576"/>
              <a:chExt cx="288" cy="480"/>
            </a:xfrm>
          </p:grpSpPr>
          <p:sp>
            <p:nvSpPr>
              <p:cNvPr id="21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Oval 41"/>
            <p:cNvSpPr>
              <a:spLocks noChangeArrowheads="1"/>
            </p:cNvSpPr>
            <p:nvPr/>
          </p:nvSpPr>
          <p:spPr bwMode="auto">
            <a:xfrm>
              <a:off x="7601525" y="4682854"/>
              <a:ext cx="560249" cy="560249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7694900" y="4776229"/>
              <a:ext cx="373499" cy="3734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189118" y="4262666"/>
              <a:ext cx="1369498" cy="13694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9" name="Прямая со стрелкой 28"/>
          <p:cNvCxnSpPr/>
          <p:nvPr/>
        </p:nvCxnSpPr>
        <p:spPr>
          <a:xfrm>
            <a:off x="2010890" y="1792122"/>
            <a:ext cx="682941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tailEnd type="triangle" w="lg" len="lg"/>
          </a:ln>
          <a:effectLst/>
        </p:spPr>
      </p:cxn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2249606" y="1356158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000" b="1" kern="0" baseline="-250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16" y="4162350"/>
            <a:ext cx="3754947" cy="23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85" y="3133634"/>
            <a:ext cx="2521818" cy="194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81216" y="6555218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25</a:t>
            </a:fld>
            <a:endParaRPr lang="ru-RU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62159" y="265908"/>
            <a:ext cx="521969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Введение: симметрия параметра порядка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37310" y="3268759"/>
                <a:ext cx="4777462" cy="782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′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tanh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en-US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 smtClean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10" y="3268759"/>
                <a:ext cx="4777462" cy="7820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465008" y="4405993"/>
                <a:ext cx="4282845" cy="6463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𝑄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)&gt;0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  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(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отталкивание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  –  </a:t>
                </a: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должно менять знак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!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008" y="4405993"/>
                <a:ext cx="4282845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466" y="6475406"/>
                <a:ext cx="8973084" cy="312650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FFFF00"/>
                    </a:solidFill>
                  </a:rPr>
                  <a:t>Симметрия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sz="1400" b="1" dirty="0" smtClean="0">
                    <a:solidFill>
                      <a:srgbClr val="FFFF00"/>
                    </a:solidFill>
                  </a:rPr>
                  <a:t>естественным образом вытекает из спин-</a:t>
                </a:r>
                <a:r>
                  <a:rPr lang="ru-RU" sz="1400" b="1" dirty="0" err="1" smtClean="0">
                    <a:solidFill>
                      <a:srgbClr val="FFFF00"/>
                    </a:solidFill>
                  </a:rPr>
                  <a:t>флуктуационных</a:t>
                </a:r>
                <a:r>
                  <a:rPr lang="ru-RU" sz="1400" b="1" dirty="0" smtClean="0">
                    <a:solidFill>
                      <a:srgbClr val="FFFF00"/>
                    </a:solidFill>
                  </a:rPr>
                  <a:t> теорий спаривания</a:t>
                </a:r>
                <a:endParaRPr lang="ru-RU" sz="14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6" y="6475406"/>
                <a:ext cx="8973084" cy="312650"/>
              </a:xfrm>
              <a:prstGeom prst="rect">
                <a:avLst/>
              </a:prstGeom>
              <a:blipFill rotWithShape="0">
                <a:blip r:embed="rId5"/>
                <a:stretch>
                  <a:fillRect t="-3704" b="-12963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9" y="3237059"/>
            <a:ext cx="3191662" cy="315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Прямая со стрелкой 48"/>
          <p:cNvCxnSpPr/>
          <p:nvPr/>
        </p:nvCxnSpPr>
        <p:spPr>
          <a:xfrm>
            <a:off x="2072467" y="4411739"/>
            <a:ext cx="1022326" cy="1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35"/>
              <p:cNvSpPr txBox="1">
                <a:spLocks noChangeArrowheads="1"/>
              </p:cNvSpPr>
              <p:nvPr/>
            </p:nvSpPr>
            <p:spPr bwMode="auto">
              <a:xfrm>
                <a:off x="2304505" y="4001522"/>
                <a:ext cx="415498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kern="0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𝐐</m:t>
                      </m:r>
                    </m:oMath>
                  </m:oMathPara>
                </a14:m>
                <a:endParaRPr lang="ru-RU" sz="2000" kern="0" baseline="-250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0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4505" y="4001522"/>
                <a:ext cx="415498" cy="392993"/>
              </a:xfrm>
              <a:prstGeom prst="rect">
                <a:avLst/>
              </a:prstGeom>
              <a:blipFill rotWithShape="0">
                <a:blip r:embed="rId7"/>
                <a:stretch>
                  <a:fillRect b="-13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Прямая со стрелкой 50"/>
          <p:cNvCxnSpPr/>
          <p:nvPr/>
        </p:nvCxnSpPr>
        <p:spPr>
          <a:xfrm flipH="1">
            <a:off x="1885600" y="4580265"/>
            <a:ext cx="1" cy="96112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32369" y="3411709"/>
                <a:ext cx="5597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69" y="3411709"/>
                <a:ext cx="55976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68741" y="4167703"/>
                <a:ext cx="559769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741" y="4167703"/>
                <a:ext cx="55976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00702" y="4783978"/>
                <a:ext cx="5597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02" y="4783978"/>
                <a:ext cx="559769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43627" y="4770283"/>
                <a:ext cx="5597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27" y="4770283"/>
                <a:ext cx="559769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232369" y="5498158"/>
                <a:ext cx="5597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369" y="5498158"/>
                <a:ext cx="559769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4"/>
              <p:cNvSpPr txBox="1">
                <a:spLocks noChangeArrowheads="1"/>
              </p:cNvSpPr>
              <p:nvPr/>
            </p:nvSpPr>
            <p:spPr bwMode="auto">
              <a:xfrm>
                <a:off x="4657307" y="5257026"/>
                <a:ext cx="3898247" cy="473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kern="0" smtClea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2400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400" kern="0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состояние: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kern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−</m:t>
                        </m:r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  <m:r>
                          <a:rPr lang="en-US" sz="2400" i="1" kern="0">
                            <a:solidFill>
                              <a:sysClr val="windowText" lastClr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𝜋</m:t>
                        </m:r>
                      </m:sup>
                    </m:sSup>
                  </m:oMath>
                </a14:m>
                <a:endParaRPr lang="en-US" sz="240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307" y="5257026"/>
                <a:ext cx="3898247" cy="473591"/>
              </a:xfrm>
              <a:prstGeom prst="rect">
                <a:avLst/>
              </a:prstGeom>
              <a:blipFill rotWithShape="0">
                <a:blip r:embed="rId13"/>
                <a:stretch>
                  <a:fillRect t="-10256" b="-34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угольник 3"/>
          <p:cNvSpPr>
            <a:spLocks noChangeArrowheads="1"/>
          </p:cNvSpPr>
          <p:nvPr/>
        </p:nvSpPr>
        <p:spPr bwMode="auto">
          <a:xfrm>
            <a:off x="4510137" y="5732316"/>
            <a:ext cx="4192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ysClr val="windowText" lastClr="000000"/>
                </a:solidFill>
              </a:rPr>
              <a:t>I.I.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Mazin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et al., PRL 101, 057003 (2008)</a:t>
            </a:r>
          </a:p>
        </p:txBody>
      </p: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227133" y="673212"/>
            <a:ext cx="5394408" cy="2370270"/>
            <a:chOff x="432" y="1872"/>
            <a:chExt cx="4752" cy="2088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2" y="1872"/>
              <a:ext cx="4752" cy="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986" y="2146"/>
              <a:ext cx="480" cy="48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05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1095" y="2226"/>
              <a:ext cx="265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FFFF"/>
                  </a:solidFill>
                  <a:latin typeface="Tahoma" pitchFamily="34" charset="0"/>
                </a:rPr>
                <a:t>V</a:t>
              </a:r>
              <a:r>
                <a:rPr lang="en-US" sz="1600" baseline="-25000">
                  <a:solidFill>
                    <a:srgbClr val="FFFFFF"/>
                  </a:solidFill>
                  <a:latin typeface="Tahoma" pitchFamily="34" charset="0"/>
                </a:rPr>
                <a:t>s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496" y="3392"/>
              <a:ext cx="26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Symbol" pitchFamily="18" charset="2"/>
                </a:rPr>
                <a:t>c</a:t>
              </a:r>
              <a:r>
                <a:rPr lang="en-US" sz="1600" baseline="-25000">
                  <a:solidFill>
                    <a:srgbClr val="000000"/>
                  </a:solidFill>
                  <a:latin typeface="Symbol" pitchFamily="18" charset="2"/>
                </a:rPr>
                <a:t>0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648" y="2256"/>
              <a:ext cx="26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Symbol" pitchFamily="18" charset="2"/>
                </a:rPr>
                <a:t>c</a:t>
              </a:r>
              <a:r>
                <a:rPr lang="en-US" sz="1600" baseline="-25000">
                  <a:solidFill>
                    <a:srgbClr val="000000"/>
                  </a:solidFill>
                  <a:latin typeface="Symbol" pitchFamily="18" charset="2"/>
                </a:rPr>
                <a:t>0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888" y="2016"/>
              <a:ext cx="26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Symbol" pitchFamily="18" charset="2"/>
                </a:rPr>
                <a:t>c</a:t>
              </a:r>
              <a:r>
                <a:rPr lang="en-US" sz="1600" baseline="-25000">
                  <a:solidFill>
                    <a:srgbClr val="000000"/>
                  </a:solidFill>
                  <a:latin typeface="Symbol" pitchFamily="18" charset="2"/>
                </a:rPr>
                <a:t>0</a:t>
              </a: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987171" y="2167857"/>
            <a:ext cx="29412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</a:rPr>
              <a:t>Эффективное взаимодействие через спиновые флуктуации </a:t>
            </a:r>
          </a:p>
          <a:p>
            <a:pPr algn="ctr"/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</a:rPr>
              <a:t>Berk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-Schrieffer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</a:rPr>
              <a:t>(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</a:rPr>
              <a:t>1966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</a:rPr>
              <a:t>)</a:t>
            </a:r>
            <a:endParaRPr lang="en-US" sz="14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5922" y="817956"/>
            <a:ext cx="3228422" cy="133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09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31" grpId="0" animBg="1"/>
      <p:bldP spid="50" grpId="0"/>
      <p:bldP spid="43" grpId="0" animBg="1"/>
      <p:bldP spid="44" grpId="0" animBg="1"/>
      <p:bldP spid="46" grpId="0" animBg="1"/>
      <p:bldP spid="48" grpId="0" animBg="1"/>
      <p:bldP spid="47" grpId="0" animBg="1"/>
      <p:bldP spid="52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cience\Works\FeAs5orbital\_Calculations\x0.05\lambda=0\Delta0.015\plot_FeAs5orb_1111_x005_nonSC_s_d_set8_ImCh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b="9343"/>
          <a:stretch/>
        </p:blipFill>
        <p:spPr bwMode="auto">
          <a:xfrm>
            <a:off x="405653" y="2565588"/>
            <a:ext cx="4739639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cience\Works\FeAs5orbital\_Calculations\x0.05\lambda=0\Delta0.015\plot_FeAs5orb_1111_x005_nonSC_s_d_spm_set8_ImCh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9343"/>
          <a:stretch/>
        </p:blipFill>
        <p:spPr bwMode="auto">
          <a:xfrm>
            <a:off x="307694" y="2565588"/>
            <a:ext cx="4837598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cience\Works\FeAs5orbital\_Calculations\x0.05\lambda=0\Delta0.015\plot_FeAs5orb_1111_x005_nonSC_s_set8_ImCh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9343"/>
          <a:stretch/>
        </p:blipFill>
        <p:spPr bwMode="auto">
          <a:xfrm>
            <a:off x="307694" y="2565588"/>
            <a:ext cx="4837598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cience\Works\FeAs5orbital\_Calculations\x0.05\lambda=0\Delta0.015\plot_FeAs5orb_1111_x005_nonSC_set8_ImCh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9343"/>
          <a:stretch/>
        </p:blipFill>
        <p:spPr bwMode="auto">
          <a:xfrm>
            <a:off x="307694" y="2565588"/>
            <a:ext cx="4837598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1107" y="265908"/>
            <a:ext cx="634180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Резонансный пик в неупругом рассеянии нейтронов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3"/>
          <p:cNvSpPr>
            <a:spLocks noChangeArrowheads="1"/>
          </p:cNvSpPr>
          <p:nvPr/>
        </p:nvSpPr>
        <p:spPr bwMode="auto">
          <a:xfrm>
            <a:off x="352858" y="6286483"/>
            <a:ext cx="480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Korshunov</a:t>
            </a:r>
            <a:r>
              <a:rPr lang="en-US" sz="1400" kern="0" dirty="0">
                <a:solidFill>
                  <a:sysClr val="windowText" lastClr="000000"/>
                </a:solidFill>
              </a:rPr>
              <a:t> and I.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Eremin</a:t>
            </a:r>
            <a:r>
              <a:rPr lang="en-US" sz="1400" kern="0" dirty="0">
                <a:solidFill>
                  <a:sysClr val="windowText" lastClr="000000"/>
                </a:solidFill>
              </a:rPr>
              <a:t>, PRB 78, 140509(R) (2008)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T.A. Maier and D.J.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Scalapino</a:t>
            </a:r>
            <a:r>
              <a:rPr lang="en-US" sz="1400" kern="0" dirty="0">
                <a:solidFill>
                  <a:sysClr val="windowText" lastClr="000000"/>
                </a:solidFill>
              </a:rPr>
              <a:t>, PRB 78, 020514(R)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>
                <a:spLocks noChangeArrowheads="1"/>
              </p:cNvSpPr>
              <p:nvPr/>
            </p:nvSpPr>
            <p:spPr bwMode="auto">
              <a:xfrm>
                <a:off x="4387572" y="1137108"/>
                <a:ext cx="4684451" cy="540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Факторы когерентности в </a:t>
                </a:r>
                <a:r>
                  <a:rPr lang="en-US" sz="16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Im</a:t>
                </a:r>
                <a:r>
                  <a:rPr lang="el-GR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χ</a:t>
                </a:r>
                <a:r>
                  <a:rPr lang="en-US" sz="1600" b="1" i="1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16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16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600" b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𝐤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600" b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𝐤</m:t>
                                </m:r>
                                <m: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1600" b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𝐐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6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6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𝐤</m:t>
                                    </m:r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𝐐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endParaRPr lang="ru-RU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7572" y="1137108"/>
                <a:ext cx="4684451" cy="540533"/>
              </a:xfrm>
              <a:prstGeom prst="rect">
                <a:avLst/>
              </a:prstGeom>
              <a:blipFill rotWithShape="0">
                <a:blip r:embed="rId6"/>
                <a:stretch>
                  <a:fillRect l="-781" b="-11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9"/>
              <p:cNvSpPr txBox="1">
                <a:spLocks noChangeArrowheads="1"/>
              </p:cNvSpPr>
              <p:nvPr/>
            </p:nvSpPr>
            <p:spPr bwMode="auto">
              <a:xfrm>
                <a:off x="4387573" y="789973"/>
                <a:ext cx="3932237" cy="43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1600" baseline="-25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±</a:t>
                </a:r>
                <a:r>
                  <a:rPr lang="ru-RU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-симметрии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Δ</m:t>
                        </m:r>
                      </m:e>
                      <m:sub>
                        <m:r>
                          <a:rPr lang="en-US" sz="1600" b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sub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</m:sup>
                    </m:sSubSup>
                    <m:r>
                      <a:rPr lang="en-US" sz="16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600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Δ</m:t>
                        </m:r>
                      </m:e>
                      <m:sub>
                        <m:r>
                          <a:rPr lang="en-US" sz="1600" b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  <m:r>
                          <a:rPr lang="en-US" sz="16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1600" b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𝐐</m:t>
                        </m:r>
                      </m:sub>
                      <m:sup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sup>
                    </m:sSubSup>
                  </m:oMath>
                </a14:m>
                <a:endParaRPr lang="en-US" sz="1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7573" y="789973"/>
                <a:ext cx="3932237" cy="431785"/>
              </a:xfrm>
              <a:prstGeom prst="rect">
                <a:avLst/>
              </a:prstGeom>
              <a:blipFill rotWithShape="0">
                <a:blip r:embed="rId7"/>
                <a:stretch>
                  <a:fillRect l="-930" b="-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293729" y="5860514"/>
                <a:ext cx="843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000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0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29" y="5860514"/>
                <a:ext cx="843757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1" r="1548"/>
          <a:stretch/>
        </p:blipFill>
        <p:spPr>
          <a:xfrm>
            <a:off x="693825" y="820241"/>
            <a:ext cx="1715603" cy="1695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1959" y="844083"/>
            <a:ext cx="1718041" cy="169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4387573" y="1648018"/>
                <a:ext cx="4218258" cy="809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400" b="1" dirty="0" smtClean="0">
                    <a:solidFill>
                      <a:prstClr val="black"/>
                    </a:solidFill>
                    <a:latin typeface="Century Gothic"/>
                    <a:cs typeface="Arial" charset="0"/>
                  </a:rPr>
                  <a:t>RPA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Century Gothic"/>
                    <a:cs typeface="Arial" charset="0"/>
                  </a:rPr>
                  <a:t> (</a:t>
                </a:r>
                <a:r>
                  <a:rPr lang="ru-RU" sz="1400" b="1" dirty="0" err="1" smtClean="0">
                    <a:solidFill>
                      <a:prstClr val="black"/>
                    </a:solidFill>
                    <a:latin typeface="Century Gothic"/>
                    <a:cs typeface="Arial" charset="0"/>
                  </a:rPr>
                  <a:t>однозонный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Century Gothic"/>
                    <a:cs typeface="Arial" charset="0"/>
                  </a:rPr>
                  <a:t> случай)</a:t>
                </a:r>
                <a:r>
                  <a:rPr lang="en-US" sz="1400" b="1" dirty="0" smtClean="0">
                    <a:solidFill>
                      <a:prstClr val="black"/>
                    </a:solidFill>
                    <a:latin typeface="Century Gothic"/>
                    <a:cs typeface="Arial" charset="0"/>
                  </a:rPr>
                  <a:t>: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Century Gothic"/>
                    <a:cs typeface="Arial" charset="0"/>
                  </a:rPr>
                  <a:t> 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Im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𝜒</m:t>
                    </m:r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𝜔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Im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𝑞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1−</m:t>
                                </m:r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𝑈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Re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𝑈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Im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𝑞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600" dirty="0" smtClean="0">
                    <a:solidFill>
                      <a:prstClr val="black"/>
                    </a:solidFill>
                    <a:latin typeface="Century Gothic"/>
                    <a:cs typeface="Arial" charset="0"/>
                  </a:rPr>
                  <a:t>.</a:t>
                </a:r>
                <a:endParaRPr lang="en-US" sz="1600" dirty="0">
                  <a:solidFill>
                    <a:prstClr val="black"/>
                  </a:solidFill>
                  <a:latin typeface="Century Gothic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7573" y="1648018"/>
                <a:ext cx="4218258" cy="809004"/>
              </a:xfrm>
              <a:prstGeom prst="rect">
                <a:avLst/>
              </a:prstGeom>
              <a:blipFill rotWithShape="0">
                <a:blip r:embed="rId12"/>
                <a:stretch>
                  <a:fillRect l="-434" t="-752" r="-289" b="-15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34"/>
          <p:cNvGrpSpPr>
            <a:grpSpLocks/>
          </p:cNvGrpSpPr>
          <p:nvPr/>
        </p:nvGrpSpPr>
        <p:grpSpPr bwMode="auto">
          <a:xfrm>
            <a:off x="5358861" y="2547276"/>
            <a:ext cx="3673475" cy="1617663"/>
            <a:chOff x="305194" y="1260942"/>
            <a:chExt cx="3673263" cy="1617923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5" t="25793" r="32095" b="42113"/>
            <a:stretch>
              <a:fillRect/>
            </a:stretch>
          </p:blipFill>
          <p:spPr bwMode="auto">
            <a:xfrm>
              <a:off x="305194" y="1260942"/>
              <a:ext cx="3673263" cy="1617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609976" y="2867750"/>
              <a:ext cx="3282761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9" name="Группа 35"/>
          <p:cNvGrpSpPr>
            <a:grpSpLocks/>
          </p:cNvGrpSpPr>
          <p:nvPr/>
        </p:nvGrpSpPr>
        <p:grpSpPr bwMode="auto">
          <a:xfrm>
            <a:off x="5365211" y="4588675"/>
            <a:ext cx="3706813" cy="1700212"/>
            <a:chOff x="311279" y="3503159"/>
            <a:chExt cx="3706540" cy="1700743"/>
          </a:xfrm>
        </p:grpSpPr>
        <p:pic>
          <p:nvPicPr>
            <p:cNvPr id="20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5" t="25793" r="31819" b="40533"/>
            <a:stretch>
              <a:fillRect/>
            </a:stretch>
          </p:blipFill>
          <p:spPr bwMode="auto">
            <a:xfrm>
              <a:off x="311279" y="3503159"/>
              <a:ext cx="3706540" cy="1700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609707" y="5195963"/>
              <a:ext cx="3282708" cy="158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8423203" y="4896924"/>
            <a:ext cx="5338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8000"/>
                </a:solidFill>
                <a:latin typeface="Century Gothic"/>
                <a:cs typeface="Arial" charset="0"/>
              </a:rPr>
              <a:t>1/</a:t>
            </a:r>
            <a:r>
              <a:rPr lang="en-US" sz="1600" b="1" i="1" dirty="0">
                <a:solidFill>
                  <a:srgbClr val="008000"/>
                </a:solidFill>
                <a:latin typeface="Century Gothic"/>
                <a:cs typeface="Arial" charset="0"/>
              </a:rPr>
              <a:t>U</a:t>
            </a:r>
            <a:r>
              <a:rPr lang="en-US" sz="1600" b="1" dirty="0">
                <a:solidFill>
                  <a:srgbClr val="008000"/>
                </a:solidFill>
                <a:latin typeface="Century Gothic"/>
                <a:cs typeface="Arial" charset="0"/>
              </a:rPr>
              <a:t> </a:t>
            </a: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927186" y="2963201"/>
            <a:ext cx="163513" cy="7096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entury Gothic"/>
              <a:cs typeface="Arial" charset="0"/>
            </a:endParaRPr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5719224" y="2685389"/>
            <a:ext cx="911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smtClean="0">
                <a:solidFill>
                  <a:srgbClr val="FF0000"/>
                </a:solidFill>
              </a:rPr>
              <a:t>non-SC</a:t>
            </a:r>
            <a:endParaRPr lang="ru-RU" sz="1600" kern="0" smtClean="0">
              <a:solidFill>
                <a:srgbClr val="FF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 flipV="1">
            <a:off x="6728874" y="3810926"/>
            <a:ext cx="306387" cy="177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entury Gothic"/>
              <a:cs typeface="Arial" charset="0"/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6993986" y="3863314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70C0"/>
                </a:solidFill>
              </a:rPr>
              <a:t>s</a:t>
            </a:r>
            <a:r>
              <a:rPr lang="en-US" sz="1600" kern="0" baseline="-25000" dirty="0" smtClean="0">
                <a:solidFill>
                  <a:srgbClr val="0070C0"/>
                </a:solidFill>
              </a:rPr>
              <a:t>++</a:t>
            </a:r>
            <a:endParaRPr lang="ru-RU" sz="1600" kern="0" baseline="-25000" dirty="0" smtClean="0">
              <a:solidFill>
                <a:srgbClr val="0070C0"/>
              </a:solidFill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 flipV="1">
            <a:off x="7173374" y="3004476"/>
            <a:ext cx="720725" cy="498475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entury Gothic"/>
              <a:cs typeface="Arial" charset="0"/>
            </a:endParaRPr>
          </a:p>
        </p:txBody>
      </p:sp>
      <p:sp>
        <p:nvSpPr>
          <p:cNvPr id="28" name="TextBox 22"/>
          <p:cNvSpPr txBox="1">
            <a:spLocks noChangeArrowheads="1"/>
          </p:cNvSpPr>
          <p:nvPr/>
        </p:nvSpPr>
        <p:spPr bwMode="auto">
          <a:xfrm>
            <a:off x="7819268" y="3379126"/>
            <a:ext cx="1117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s</a:t>
            </a:r>
            <a:r>
              <a:rPr lang="en-US" sz="1600" kern="0" baseline="-25000" dirty="0" smtClean="0">
                <a:solidFill>
                  <a:srgbClr val="002060"/>
                </a:solidFill>
              </a:rPr>
              <a:t>±</a:t>
            </a:r>
            <a:r>
              <a:rPr lang="ru-RU" sz="1600" kern="0" dirty="0" smtClean="0">
                <a:solidFill>
                  <a:srgbClr val="002060"/>
                </a:solidFill>
              </a:rPr>
              <a:t> </a:t>
            </a:r>
            <a:r>
              <a:rPr lang="ru-RU" sz="1400" kern="0" dirty="0" smtClean="0">
                <a:solidFill>
                  <a:srgbClr val="002060"/>
                </a:solidFill>
              </a:rPr>
              <a:t>- скачок!</a:t>
            </a:r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 flipV="1">
            <a:off x="6146261" y="5875404"/>
            <a:ext cx="306388" cy="177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entury Gothic"/>
              <a:cs typeface="Arial" charset="0"/>
            </a:endParaRP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6411374" y="5929379"/>
            <a:ext cx="447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70C0"/>
                </a:solidFill>
              </a:rPr>
              <a:t>s</a:t>
            </a:r>
            <a:r>
              <a:rPr lang="en-US" sz="1600" kern="0" baseline="-25000" dirty="0" smtClean="0">
                <a:solidFill>
                  <a:srgbClr val="0070C0"/>
                </a:solidFill>
              </a:rPr>
              <a:t>++</a:t>
            </a:r>
            <a:endParaRPr lang="ru-RU" sz="1600" kern="0" baseline="-25000" dirty="0" smtClean="0">
              <a:solidFill>
                <a:srgbClr val="0070C0"/>
              </a:solidFill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 flipH="1" flipV="1">
            <a:off x="6397086" y="5097529"/>
            <a:ext cx="582613" cy="179388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70C0"/>
              </a:solidFill>
              <a:latin typeface="Century Gothic"/>
              <a:cs typeface="Arial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6943652" y="5127925"/>
            <a:ext cx="1898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2060"/>
                </a:solidFill>
              </a:rPr>
              <a:t>s</a:t>
            </a:r>
            <a:r>
              <a:rPr lang="en-US" sz="1600" kern="0" baseline="-25000" dirty="0" smtClean="0">
                <a:solidFill>
                  <a:srgbClr val="002060"/>
                </a:solidFill>
              </a:rPr>
              <a:t>±</a:t>
            </a:r>
            <a:r>
              <a:rPr lang="ru-RU" sz="1600" kern="0" dirty="0" smtClean="0">
                <a:solidFill>
                  <a:srgbClr val="002060"/>
                </a:solidFill>
              </a:rPr>
              <a:t> </a:t>
            </a:r>
            <a:r>
              <a:rPr lang="ru-RU" sz="1200" kern="0" dirty="0" smtClean="0">
                <a:solidFill>
                  <a:srgbClr val="002060"/>
                </a:solidFill>
              </a:rPr>
              <a:t>- логарифмическая расходимость!</a:t>
            </a:r>
          </a:p>
        </p:txBody>
      </p:sp>
      <p:sp>
        <p:nvSpPr>
          <p:cNvPr id="33" name="Прямоугольник 28"/>
          <p:cNvSpPr>
            <a:spLocks noChangeArrowheads="1"/>
          </p:cNvSpPr>
          <p:nvPr/>
        </p:nvSpPr>
        <p:spPr bwMode="auto">
          <a:xfrm>
            <a:off x="7084474" y="6179326"/>
            <a:ext cx="343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ysClr val="windowText" lastClr="000000"/>
                </a:solidFill>
                <a:sym typeface="Symbol" pitchFamily="18" charset="2"/>
              </a:rPr>
              <a:t></a:t>
            </a:r>
            <a:endParaRPr lang="ru-RU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Прямоугольник 29"/>
          <p:cNvSpPr>
            <a:spLocks noChangeArrowheads="1"/>
          </p:cNvSpPr>
          <p:nvPr/>
        </p:nvSpPr>
        <p:spPr bwMode="auto">
          <a:xfrm>
            <a:off x="6286565" y="4082170"/>
            <a:ext cx="498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sym typeface="Symbol" pitchFamily="18" charset="2"/>
              </a:rPr>
              <a:t>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sym typeface="Symbol" pitchFamily="18" charset="2"/>
              </a:rPr>
              <a:t>2</a:t>
            </a:r>
            <a:r>
              <a:rPr lang="en-US" sz="1600" kern="0" baseline="-25000" dirty="0" smtClean="0">
                <a:solidFill>
                  <a:sysClr val="windowText" lastClr="000000"/>
                </a:solidFill>
                <a:sym typeface="Symbol" pitchFamily="18" charset="2"/>
              </a:rPr>
              <a:t>0</a:t>
            </a:r>
            <a:endParaRPr lang="ru-RU" sz="1600" kern="0" baseline="-25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 rot="16200000">
            <a:off x="4625189" y="3154286"/>
            <a:ext cx="1167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Im</a:t>
            </a:r>
            <a:r>
              <a:rPr lang="en-US" sz="1600" b="1" kern="0" dirty="0" smtClean="0">
                <a:solidFill>
                  <a:sysClr val="windowText" lastClr="000000"/>
                </a:solidFill>
                <a:sym typeface="Symbol" pitchFamily="18" charset="2"/>
              </a:rPr>
              <a:t></a:t>
            </a:r>
            <a:r>
              <a:rPr lang="en-US" sz="1600" b="1" kern="0" baseline="-25000" dirty="0" smtClean="0">
                <a:solidFill>
                  <a:sysClr val="windowText" lastClr="000000"/>
                </a:solidFill>
                <a:sym typeface="Symbol" pitchFamily="18" charset="2"/>
              </a:rPr>
              <a:t>0</a:t>
            </a:r>
            <a:r>
              <a:rPr lang="en-US" sz="1600" b="1" kern="0" dirty="0" smtClean="0">
                <a:solidFill>
                  <a:sysClr val="windowText" lastClr="000000"/>
                </a:solidFill>
                <a:sym typeface="Symbol" pitchFamily="18" charset="2"/>
              </a:rPr>
              <a:t>(Q,) </a:t>
            </a:r>
            <a:endParaRPr lang="ru-RU" sz="16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6" name="Прямоугольник 37"/>
          <p:cNvSpPr>
            <a:spLocks noChangeArrowheads="1"/>
          </p:cNvSpPr>
          <p:nvPr/>
        </p:nvSpPr>
        <p:spPr bwMode="auto">
          <a:xfrm rot="16200000">
            <a:off x="4614770" y="5261628"/>
            <a:ext cx="1188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ysClr val="windowText" lastClr="000000"/>
                </a:solidFill>
              </a:rPr>
              <a:t>Re</a:t>
            </a:r>
            <a:r>
              <a:rPr lang="en-US" sz="1600" b="1" kern="0" dirty="0" smtClean="0">
                <a:solidFill>
                  <a:sysClr val="windowText" lastClr="000000"/>
                </a:solidFill>
                <a:sym typeface="Symbol" pitchFamily="18" charset="2"/>
              </a:rPr>
              <a:t></a:t>
            </a:r>
            <a:r>
              <a:rPr lang="en-US" sz="1600" b="1" kern="0" baseline="-25000" dirty="0" smtClean="0">
                <a:solidFill>
                  <a:sysClr val="windowText" lastClr="000000"/>
                </a:solidFill>
                <a:sym typeface="Symbol" pitchFamily="18" charset="2"/>
              </a:rPr>
              <a:t>0</a:t>
            </a:r>
            <a:r>
              <a:rPr lang="en-US" sz="1600" b="1" kern="0" dirty="0" smtClean="0">
                <a:solidFill>
                  <a:sysClr val="windowText" lastClr="000000"/>
                </a:solidFill>
                <a:sym typeface="Symbol" pitchFamily="18" charset="2"/>
              </a:rPr>
              <a:t>(Q,) </a:t>
            </a:r>
            <a:endParaRPr lang="ru-RU" sz="1600" b="1" kern="0" dirty="0" smtClean="0">
              <a:solidFill>
                <a:sysClr val="windowText" lastClr="0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668424" y="4930842"/>
            <a:ext cx="3281362" cy="1587"/>
          </a:xfrm>
          <a:prstGeom prst="line">
            <a:avLst/>
          </a:prstGeom>
          <a:noFill/>
          <a:ln w="19050" cap="flat" cmpd="sng" algn="ctr">
            <a:solidFill>
              <a:srgbClr val="008000"/>
            </a:solidFill>
            <a:prstDash val="dash"/>
          </a:ln>
          <a:effectLst/>
        </p:spPr>
      </p:cxn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209564" y="6461229"/>
            <a:ext cx="4019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rgbClr val="0000CC"/>
                </a:solidFill>
                <a:latin typeface="Arial"/>
                <a:cs typeface="Arial" charset="0"/>
                <a:sym typeface="Symbol" pitchFamily="18" charset="2"/>
              </a:rPr>
              <a:t>1-URe</a:t>
            </a:r>
            <a:r>
              <a:rPr lang="en-US" sz="1400" b="1" kern="0" dirty="0">
                <a:solidFill>
                  <a:srgbClr val="0000CC"/>
                </a:solidFill>
                <a:latin typeface="Arial"/>
                <a:cs typeface="Arial" charset="0"/>
                <a:sym typeface="Symbol" pitchFamily="18" charset="2"/>
              </a:rPr>
              <a:t></a:t>
            </a:r>
            <a:r>
              <a:rPr lang="en-US" sz="1400" b="1" kern="0" baseline="-25000" dirty="0">
                <a:solidFill>
                  <a:srgbClr val="0000CC"/>
                </a:solidFill>
                <a:latin typeface="Arial"/>
                <a:cs typeface="Arial" charset="0"/>
                <a:sym typeface="Symbol" pitchFamily="18" charset="2"/>
              </a:rPr>
              <a:t>0</a:t>
            </a:r>
            <a:r>
              <a:rPr lang="en-US" sz="1400" b="1" kern="0" dirty="0">
                <a:solidFill>
                  <a:srgbClr val="0000CC"/>
                </a:solidFill>
                <a:latin typeface="Arial"/>
                <a:cs typeface="Arial" charset="0"/>
                <a:sym typeface="Symbol" pitchFamily="18" charset="2"/>
              </a:rPr>
              <a:t>(Q,</a:t>
            </a:r>
            <a:r>
              <a:rPr lang="en-US" sz="1400" b="1" kern="0" dirty="0" smtClean="0">
                <a:solidFill>
                  <a:srgbClr val="0000CC"/>
                </a:solidFill>
                <a:latin typeface="Arial"/>
                <a:cs typeface="Arial" charset="0"/>
                <a:sym typeface="Symbol" pitchFamily="18" charset="2"/>
              </a:rPr>
              <a:t>)=0 </a:t>
            </a:r>
            <a:r>
              <a:rPr lang="en-US" sz="1400" b="1" kern="0" dirty="0">
                <a:solidFill>
                  <a:srgbClr val="0000CC"/>
                </a:solidFill>
                <a:latin typeface="Arial"/>
                <a:cs typeface="Arial" charset="0"/>
                <a:sym typeface="Symbol" pitchFamily="18" charset="2"/>
              </a:rPr>
              <a:t> </a:t>
            </a:r>
            <a:r>
              <a:rPr lang="ru-RU" sz="1400" b="1" kern="0" dirty="0" smtClean="0">
                <a:solidFill>
                  <a:srgbClr val="FF0000"/>
                </a:solidFill>
                <a:latin typeface="Arial"/>
                <a:cs typeface="Arial" charset="0"/>
                <a:sym typeface="Symbol" pitchFamily="18" charset="2"/>
              </a:rPr>
              <a:t>Расходимость при </a:t>
            </a:r>
            <a:r>
              <a:rPr lang="en-US" sz="1400" b="1" kern="0" dirty="0" smtClean="0">
                <a:solidFill>
                  <a:srgbClr val="FF0000"/>
                </a:solidFill>
                <a:latin typeface="Arial"/>
                <a:cs typeface="Arial" charset="0"/>
                <a:sym typeface="Symbol" pitchFamily="18" charset="2"/>
              </a:rPr>
              <a:t>&lt;2</a:t>
            </a:r>
            <a:r>
              <a:rPr lang="en-US" sz="1400" b="1" kern="0" dirty="0">
                <a:solidFill>
                  <a:srgbClr val="FF0000"/>
                </a:solidFill>
                <a:latin typeface="Arial"/>
                <a:cs typeface="Arial" charset="0"/>
                <a:sym typeface="Symbol" pitchFamily="18" charset="2"/>
              </a:rPr>
              <a:t></a:t>
            </a:r>
            <a:r>
              <a:rPr lang="en-US" sz="1400" b="1" kern="0" baseline="-25000" dirty="0" smtClean="0">
                <a:solidFill>
                  <a:srgbClr val="FF0000"/>
                </a:solidFill>
                <a:latin typeface="Arial"/>
                <a:cs typeface="Arial" charset="0"/>
                <a:sym typeface="Symbol" pitchFamily="18" charset="2"/>
              </a:rPr>
              <a:t>0</a:t>
            </a:r>
            <a:endParaRPr lang="en-US" sz="1400" b="1" i="1" kern="0" dirty="0">
              <a:solidFill>
                <a:srgbClr val="FF0000"/>
              </a:solidFill>
              <a:latin typeface="Arial"/>
              <a:cs typeface="Arial" charset="0"/>
              <a:sym typeface="Symbol" pitchFamily="18" charset="2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4144" y="3847494"/>
            <a:ext cx="1383678" cy="46935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5916" y="6288887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26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487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5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068388"/>
            <a:ext cx="26384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246188"/>
            <a:ext cx="3159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29"/>
          <p:cNvSpPr txBox="1">
            <a:spLocks noChangeArrowheads="1"/>
          </p:cNvSpPr>
          <p:nvPr/>
        </p:nvSpPr>
        <p:spPr bwMode="auto">
          <a:xfrm>
            <a:off x="2809875" y="65881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mtClean="0">
                <a:solidFill>
                  <a:prstClr val="black"/>
                </a:solidFill>
              </a:rPr>
              <a:t>T&gt;T</a:t>
            </a:r>
            <a:r>
              <a:rPr lang="en-US" altLang="ru-RU" baseline="-25000" smtClean="0">
                <a:solidFill>
                  <a:prstClr val="black"/>
                </a:solidFill>
              </a:rPr>
              <a:t>c</a:t>
            </a:r>
            <a:endParaRPr lang="ru-RU" altLang="ru-RU" baseline="-25000" smtClean="0">
              <a:solidFill>
                <a:prstClr val="black"/>
              </a:solidFill>
            </a:endParaRPr>
          </a:p>
        </p:txBody>
      </p:sp>
      <p:sp>
        <p:nvSpPr>
          <p:cNvPr id="34822" name="TextBox 30"/>
          <p:cNvSpPr txBox="1">
            <a:spLocks noChangeArrowheads="1"/>
          </p:cNvSpPr>
          <p:nvPr/>
        </p:nvSpPr>
        <p:spPr bwMode="auto">
          <a:xfrm>
            <a:off x="5648325" y="658813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mtClean="0">
                <a:solidFill>
                  <a:prstClr val="black"/>
                </a:solidFill>
              </a:rPr>
              <a:t>T&lt;T</a:t>
            </a:r>
            <a:r>
              <a:rPr lang="en-US" altLang="ru-RU" baseline="-25000" smtClean="0">
                <a:solidFill>
                  <a:prstClr val="black"/>
                </a:solidFill>
              </a:rPr>
              <a:t>c</a:t>
            </a:r>
            <a:endParaRPr lang="ru-RU" altLang="ru-RU" baseline="-25000" smtClean="0">
              <a:solidFill>
                <a:prstClr val="black"/>
              </a:solidFill>
            </a:endParaRPr>
          </a:p>
        </p:txBody>
      </p:sp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076325"/>
            <a:ext cx="2571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368425"/>
            <a:ext cx="10096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619500"/>
            <a:ext cx="2524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3665538"/>
            <a:ext cx="2571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76963"/>
            <a:ext cx="1362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Box 23"/>
          <p:cNvSpPr txBox="1">
            <a:spLocks noChangeArrowheads="1"/>
          </p:cNvSpPr>
          <p:nvPr/>
        </p:nvSpPr>
        <p:spPr bwMode="auto">
          <a:xfrm rot="-5400000">
            <a:off x="-219868" y="1805781"/>
            <a:ext cx="214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smtClean="0">
                <a:solidFill>
                  <a:srgbClr val="008000"/>
                </a:solidFill>
              </a:rPr>
              <a:t>Experiment</a:t>
            </a:r>
            <a:endParaRPr lang="ru-RU" altLang="ru-RU" sz="2800" b="1" smtClean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145257" y="4401344"/>
            <a:ext cx="1384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 smtClean="0">
                <a:solidFill>
                  <a:srgbClr val="0070C0"/>
                </a:solidFill>
              </a:rPr>
              <a:t>Theory</a:t>
            </a:r>
            <a:endParaRPr lang="ru-RU" altLang="ru-RU" sz="2800" b="1" smtClean="0">
              <a:solidFill>
                <a:srgbClr val="0070C0"/>
              </a:solidFill>
            </a:endParaRPr>
          </a:p>
        </p:txBody>
      </p:sp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573463"/>
            <a:ext cx="25654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551238"/>
            <a:ext cx="26050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32" name="Прямоугольник 3"/>
          <p:cNvSpPr>
            <a:spLocks noChangeArrowheads="1"/>
          </p:cNvSpPr>
          <p:nvPr/>
        </p:nvSpPr>
        <p:spPr bwMode="auto">
          <a:xfrm>
            <a:off x="1259042" y="6470185"/>
            <a:ext cx="66259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 dirty="0" smtClean="0">
                <a:solidFill>
                  <a:prstClr val="black"/>
                </a:solidFill>
              </a:rPr>
              <a:t>D.N. </a:t>
            </a:r>
            <a:r>
              <a:rPr lang="en-US" altLang="ru-RU" sz="1600" dirty="0" err="1" smtClean="0">
                <a:solidFill>
                  <a:prstClr val="black"/>
                </a:solidFill>
              </a:rPr>
              <a:t>Argyriou</a:t>
            </a:r>
            <a:r>
              <a:rPr lang="ru-RU" altLang="ru-RU" sz="1600" dirty="0" smtClean="0">
                <a:solidFill>
                  <a:prstClr val="black"/>
                </a:solidFill>
              </a:rPr>
              <a:t>, …, </a:t>
            </a:r>
            <a:r>
              <a:rPr lang="en-US" sz="1600" kern="0" dirty="0">
                <a:solidFill>
                  <a:sysClr val="windowText" lastClr="000000"/>
                </a:solidFill>
              </a:rPr>
              <a:t>M.M.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Korshunov</a:t>
            </a:r>
            <a:r>
              <a:rPr lang="en-US" altLang="ru-RU" sz="1600" dirty="0" smtClean="0">
                <a:solidFill>
                  <a:prstClr val="black"/>
                </a:solidFill>
              </a:rPr>
              <a:t> et al., PRB 81, 220503(R) (2010)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8114" y="265908"/>
            <a:ext cx="87916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Сравнение теории в </a:t>
            </a:r>
            <a:r>
              <a:rPr lang="en-US" dirty="0" smtClean="0">
                <a:solidFill>
                  <a:prstClr val="black"/>
                </a:solidFill>
              </a:rPr>
              <a:t>RPA </a:t>
            </a:r>
            <a:r>
              <a:rPr lang="ru-RU" dirty="0" smtClean="0">
                <a:solidFill>
                  <a:prstClr val="black"/>
                </a:solidFill>
              </a:rPr>
              <a:t>с данными нейтронного рассеяния в</a:t>
            </a:r>
            <a:r>
              <a:rPr lang="en-US" dirty="0" smtClean="0">
                <a:solidFill>
                  <a:prstClr val="black"/>
                </a:solidFill>
              </a:rPr>
              <a:t> FeTe</a:t>
            </a:r>
            <a:r>
              <a:rPr lang="en-US" baseline="-25000" dirty="0" smtClean="0">
                <a:solidFill>
                  <a:prstClr val="black"/>
                </a:solidFill>
              </a:rPr>
              <a:t>0.6</a:t>
            </a:r>
            <a:r>
              <a:rPr lang="en-US" dirty="0" smtClean="0">
                <a:solidFill>
                  <a:prstClr val="black"/>
                </a:solidFill>
              </a:rPr>
              <a:t>Se</a:t>
            </a:r>
            <a:r>
              <a:rPr lang="en-US" baseline="-25000" dirty="0" smtClean="0">
                <a:solidFill>
                  <a:prstClr val="black"/>
                </a:solidFill>
              </a:rPr>
              <a:t>0.4</a:t>
            </a:r>
            <a:endParaRPr lang="ru-RU" baseline="-250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27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59735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66051" y="252071"/>
            <a:ext cx="581189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Приближение главных угловых гармоник: </a:t>
            </a:r>
            <a:r>
              <a:rPr lang="en-US" dirty="0" smtClean="0">
                <a:solidFill>
                  <a:prstClr val="black"/>
                </a:solidFill>
              </a:rPr>
              <a:t>LAHA = Leading Angular Harmonics Approximation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40912" y="1061602"/>
                <a:ext cx="7385241" cy="1828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i="1" dirty="0" smtClean="0">
                    <a:solidFill>
                      <a:prstClr val="black"/>
                    </a:solidFill>
                  </a:rPr>
                  <a:t>Основное предположение</a:t>
                </a:r>
                <a:r>
                  <a:rPr lang="en-US" b="1" i="1" dirty="0" smtClean="0">
                    <a:solidFill>
                      <a:prstClr val="black"/>
                    </a:solidFill>
                  </a:rPr>
                  <a:t>: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каждая компонента </a:t>
                </a:r>
                <a:r>
                  <a:rPr lang="ru-RU" b="1" dirty="0" err="1" smtClean="0">
                    <a:solidFill>
                      <a:prstClr val="black"/>
                    </a:solidFill>
                  </a:rPr>
                  <a:t>куперовской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 вершины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𝚪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𝑭</m:t>
                        </m:r>
                      </m:sub>
                    </m:sSub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𝑭</m:t>
                        </m:r>
                      </m:sub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хорошо аппроксимируется главными угловыми гармониками в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-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-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каналах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ru-RU" dirty="0" smtClean="0">
                    <a:solidFill>
                      <a:prstClr val="black"/>
                    </a:solidFill>
                  </a:rPr>
                  <a:t>В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LAHA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уравнения на щель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-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–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типов сводятся к матричным уравнениям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4x4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или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5x5,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которые легко анализировать и решать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912" y="1061602"/>
                <a:ext cx="7385241" cy="1828193"/>
              </a:xfrm>
              <a:prstGeom prst="rect">
                <a:avLst/>
              </a:prstGeom>
              <a:blipFill rotWithShape="0">
                <a:blip r:embed="rId3"/>
                <a:stretch>
                  <a:fillRect l="-743" t="-1667" r="-661" b="-4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0381" y="4444577"/>
                <a:ext cx="4659737" cy="413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prstClr val="black"/>
                    </a:solidFill>
                  </a:rPr>
                  <a:t>Например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bSup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p>
                        </m:sSub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81" y="4444577"/>
                <a:ext cx="4659737" cy="413896"/>
              </a:xfrm>
              <a:prstGeom prst="rect">
                <a:avLst/>
              </a:prstGeom>
              <a:blipFill rotWithShape="0">
                <a:blip r:embed="rId4"/>
                <a:stretch>
                  <a:fillRect l="-1178" t="-101471" b="-16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3413" y="6249205"/>
            <a:ext cx="89920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cs typeface="Arial" charset="0"/>
              </a:rPr>
              <a:t>S. </a:t>
            </a:r>
            <a:r>
              <a:rPr lang="en-US" sz="1400" dirty="0" err="1" smtClean="0">
                <a:solidFill>
                  <a:prstClr val="black"/>
                </a:solidFill>
                <a:cs typeface="Arial" charset="0"/>
              </a:rPr>
              <a:t>Maiti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1400" kern="0" dirty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Korshunov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, T.A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. Maier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cs typeface="Arial" charset="0"/>
              </a:rPr>
              <a:t>P.J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. Hirschfeld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, A.V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sz="1400" dirty="0" err="1">
                <a:solidFill>
                  <a:prstClr val="black"/>
                </a:solidFill>
                <a:cs typeface="Arial" charset="0"/>
              </a:rPr>
              <a:t>Chubukov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PRL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 107, 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147002; </a:t>
            </a:r>
            <a:r>
              <a:rPr lang="en-US" sz="1400" dirty="0">
                <a:solidFill>
                  <a:prstClr val="black"/>
                </a:solidFill>
                <a:cs typeface="Arial" charset="0"/>
              </a:rPr>
              <a:t>PRB 84, 224505 (2011</a:t>
            </a:r>
            <a:r>
              <a:rPr lang="en-US" sz="14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ru-RU" sz="1400" dirty="0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810000" y="2980561"/>
            <a:ext cx="1524000" cy="1252538"/>
            <a:chOff x="4560" y="508"/>
            <a:chExt cx="960" cy="78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0000"/>
            <a:stretch/>
          </p:blipFill>
          <p:spPr bwMode="auto">
            <a:xfrm>
              <a:off x="4560" y="576"/>
              <a:ext cx="960" cy="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3" name="Object 36"/>
            <p:cNvGraphicFramePr>
              <a:graphicFrameLocks noChangeAspect="1"/>
            </p:cNvGraphicFramePr>
            <p:nvPr>
              <p:extLst/>
            </p:nvPr>
          </p:nvGraphicFramePr>
          <p:xfrm>
            <a:off x="4665" y="508"/>
            <a:ext cx="157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1" name="Equation" r:id="rId6" imgW="126720" imgH="164880" progId="Equation.DSMT4">
                    <p:embed/>
                  </p:oleObj>
                </mc:Choice>
                <mc:Fallback>
                  <p:oleObj name="Equation" r:id="rId6" imgW="1267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508"/>
                          <a:ext cx="157" cy="20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37"/>
            <p:cNvGraphicFramePr>
              <a:graphicFrameLocks noChangeAspect="1"/>
            </p:cNvGraphicFramePr>
            <p:nvPr>
              <p:extLst/>
            </p:nvPr>
          </p:nvGraphicFramePr>
          <p:xfrm>
            <a:off x="4607" y="1078"/>
            <a:ext cx="251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2" name="Equation" r:id="rId8" imgW="203040" imgH="164880" progId="Equation.3">
                    <p:embed/>
                  </p:oleObj>
                </mc:Choice>
                <mc:Fallback>
                  <p:oleObj name="Equation" r:id="rId8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7" y="1078"/>
                          <a:ext cx="251" cy="20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38"/>
            <p:cNvGraphicFramePr>
              <a:graphicFrameLocks noChangeAspect="1"/>
            </p:cNvGraphicFramePr>
            <p:nvPr/>
          </p:nvGraphicFramePr>
          <p:xfrm>
            <a:off x="5029" y="537"/>
            <a:ext cx="157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3" name="Equation" r:id="rId10" imgW="126720" imgH="164880" progId="Equation.3">
                    <p:embed/>
                  </p:oleObj>
                </mc:Choice>
                <mc:Fallback>
                  <p:oleObj name="Equation" r:id="rId1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" y="537"/>
                          <a:ext cx="157" cy="20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39"/>
            <p:cNvGraphicFramePr>
              <a:graphicFrameLocks noChangeAspect="1"/>
            </p:cNvGraphicFramePr>
            <p:nvPr>
              <p:extLst/>
            </p:nvPr>
          </p:nvGraphicFramePr>
          <p:xfrm>
            <a:off x="5051" y="1094"/>
            <a:ext cx="251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4" name="Equation" r:id="rId12" imgW="203040" imgH="164880" progId="Equation.3">
                    <p:embed/>
                  </p:oleObj>
                </mc:Choice>
                <mc:Fallback>
                  <p:oleObj name="Equation" r:id="rId12" imgW="20304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1" y="1094"/>
                          <a:ext cx="251" cy="20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0"/>
            <p:cNvGraphicFramePr>
              <a:graphicFrameLocks noChangeAspect="1"/>
            </p:cNvGraphicFramePr>
            <p:nvPr/>
          </p:nvGraphicFramePr>
          <p:xfrm>
            <a:off x="4994" y="827"/>
            <a:ext cx="138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5" name="Equation" r:id="rId14" imgW="139680" imgH="152280" progId="Equation.3">
                    <p:embed/>
                  </p:oleObj>
                </mc:Choice>
                <mc:Fallback>
                  <p:oleObj name="Equation" r:id="rId14" imgW="13968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4" y="827"/>
                          <a:ext cx="138" cy="15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9525">
                          <a:solidFill>
                            <a:schemeClr val="tx2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81502" y="5024964"/>
                <a:ext cx="4858958" cy="455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502" y="5024964"/>
                <a:ext cx="4858958" cy="455061"/>
              </a:xfrm>
              <a:prstGeom prst="rect">
                <a:avLst/>
              </a:prstGeom>
              <a:blipFill rotWithShape="0"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884658" y="5632157"/>
                <a:ext cx="5985228" cy="453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ru-RU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58" y="5632157"/>
                <a:ext cx="5985228" cy="453650"/>
              </a:xfrm>
              <a:prstGeom prst="rect">
                <a:avLst/>
              </a:prstGeom>
              <a:blipFill rotWithShape="0">
                <a:blip r:embed="rId1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28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947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47868" y="265908"/>
            <a:ext cx="424827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Спиновые флуктуации в пниктидах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0017" y="824929"/>
            <a:ext cx="4229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1/</a:t>
            </a:r>
            <a:r>
              <a:rPr lang="en-US" b="1" dirty="0" err="1" smtClean="0">
                <a:solidFill>
                  <a:prstClr val="black"/>
                </a:solidFill>
              </a:rPr>
              <a:t>T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1</a:t>
            </a:r>
            <a:r>
              <a:rPr lang="en-US" b="1" dirty="0" err="1" smtClean="0">
                <a:solidFill>
                  <a:prstClr val="black"/>
                </a:solidFill>
              </a:rPr>
              <a:t>T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из </a:t>
            </a:r>
            <a:r>
              <a:rPr lang="ru-RU" b="1" dirty="0" err="1" smtClean="0">
                <a:solidFill>
                  <a:prstClr val="black"/>
                </a:solidFill>
              </a:rPr>
              <a:t>ЯМР</a:t>
            </a:r>
            <a:r>
              <a:rPr lang="ru-RU" b="1" dirty="0" smtClean="0">
                <a:solidFill>
                  <a:prstClr val="black"/>
                </a:solidFill>
              </a:rPr>
              <a:t> для </a:t>
            </a:r>
            <a:r>
              <a:rPr lang="en-US" b="1" dirty="0" smtClean="0">
                <a:solidFill>
                  <a:prstClr val="black"/>
                </a:solidFill>
              </a:rPr>
              <a:t>Ba(</a:t>
            </a:r>
            <a:r>
              <a:rPr lang="en-US" b="1" dirty="0" err="1" smtClean="0">
                <a:solidFill>
                  <a:prstClr val="black"/>
                </a:solidFill>
              </a:rPr>
              <a:t>Fe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1-x</a:t>
            </a:r>
            <a:r>
              <a:rPr lang="en-US" b="1" dirty="0" err="1" smtClean="0">
                <a:solidFill>
                  <a:prstClr val="black"/>
                </a:solidFill>
              </a:rPr>
              <a:t>Co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x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2</a:t>
            </a:r>
            <a:r>
              <a:rPr lang="en-US" b="1" dirty="0" err="1" smtClean="0">
                <a:solidFill>
                  <a:prstClr val="black"/>
                </a:solidFill>
              </a:rPr>
              <a:t>As</a:t>
            </a:r>
            <a:r>
              <a:rPr lang="en-US" b="1" baseline="-25000" dirty="0" err="1" smtClean="0">
                <a:solidFill>
                  <a:prstClr val="black"/>
                </a:solidFill>
              </a:rPr>
              <a:t>2</a:t>
            </a:r>
            <a:endParaRPr lang="en-US" b="1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F. </a:t>
            </a:r>
            <a:r>
              <a:rPr lang="en-US" dirty="0" err="1" smtClean="0">
                <a:solidFill>
                  <a:prstClr val="black"/>
                </a:solidFill>
              </a:rPr>
              <a:t>Ning</a:t>
            </a:r>
            <a:r>
              <a:rPr lang="en-US" dirty="0" smtClean="0">
                <a:solidFill>
                  <a:prstClr val="black"/>
                </a:solidFill>
              </a:rPr>
              <a:t> et al., JPSJ 78, 013711 (2009)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2" y="720086"/>
            <a:ext cx="3289150" cy="263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4"/>
          <a:stretch/>
        </p:blipFill>
        <p:spPr bwMode="auto">
          <a:xfrm>
            <a:off x="265900" y="4136658"/>
            <a:ext cx="3757613" cy="20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65900" y="6448314"/>
            <a:ext cx="3823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X.F. </a:t>
            </a: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Wang </a:t>
            </a:r>
            <a:r>
              <a:rPr kumimoji="0" lang="en-US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et.al., NJP 11, 045003 </a:t>
            </a:r>
            <a:r>
              <a:rPr kumimoji="0" lang="en-US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(2009)</a:t>
            </a:r>
            <a:endParaRPr kumimoji="0" lang="en-US" alt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74661" y="3448654"/>
            <a:ext cx="3888057" cy="338554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зависимость </a:t>
            </a:r>
            <a:r>
              <a:rPr kumimoji="0" lang="el-GR" sz="16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1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температуры</a:t>
            </a:r>
            <a:endParaRPr kumimoji="0" lang="de-DE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460822" y="4498483"/>
            <a:ext cx="2419966" cy="783157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</a:ln>
          <a:effectLst/>
        </p:spPr>
      </p:cxnSp>
      <p:sp>
        <p:nvSpPr>
          <p:cNvPr id="32" name="Прямоугольник 17"/>
          <p:cNvSpPr>
            <a:spLocks noChangeArrowheads="1"/>
          </p:cNvSpPr>
          <p:nvPr/>
        </p:nvSpPr>
        <p:spPr bwMode="auto">
          <a:xfrm>
            <a:off x="1637222" y="3815483"/>
            <a:ext cx="13997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BaFe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2-x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Co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x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As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3" name="Прямоугольник 17"/>
          <p:cNvSpPr>
            <a:spLocks noChangeArrowheads="1"/>
          </p:cNvSpPr>
          <p:nvPr/>
        </p:nvSpPr>
        <p:spPr bwMode="auto">
          <a:xfrm>
            <a:off x="2039576" y="6141316"/>
            <a:ext cx="5950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n-US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</a:t>
            </a: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)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10" y="3730023"/>
            <a:ext cx="3707610" cy="284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11"/>
          <p:cNvSpPr>
            <a:spLocks noChangeArrowheads="1"/>
          </p:cNvSpPr>
          <p:nvPr/>
        </p:nvSpPr>
        <p:spPr bwMode="auto">
          <a:xfrm>
            <a:off x="4707590" y="6448314"/>
            <a:ext cx="39771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M.M.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</a:rPr>
              <a:t>Korshunov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et al.,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PRL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102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, 236403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(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2009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)</a:t>
            </a: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7" y="2449593"/>
            <a:ext cx="444053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Объяснение – неаналитические поправки </a:t>
            </a:r>
            <a:r>
              <a:rPr lang="ru-RU" sz="1600" dirty="0">
                <a:solidFill>
                  <a:schemeClr val="bg1"/>
                </a:solidFill>
              </a:rPr>
              <a:t>в двумерной </a:t>
            </a:r>
            <a:r>
              <a:rPr lang="ru-RU" sz="1600" dirty="0" smtClean="0">
                <a:solidFill>
                  <a:schemeClr val="bg1"/>
                </a:solidFill>
              </a:rPr>
              <a:t>ферми-жидкости за счёт остаточных магнитных взаимодействий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30" name="Соединительная линия уступом 29"/>
          <p:cNvCxnSpPr>
            <a:stCxn id="29" idx="3"/>
          </p:cNvCxnSpPr>
          <p:nvPr/>
        </p:nvCxnSpPr>
        <p:spPr>
          <a:xfrm flipH="1">
            <a:off x="3036964" y="3617931"/>
            <a:ext cx="1225754" cy="1159168"/>
          </a:xfrm>
          <a:prstGeom prst="bentConnector3">
            <a:avLst>
              <a:gd name="adj1" fmla="val -18650"/>
            </a:avLst>
          </a:prstGeom>
          <a:noFill/>
          <a:ln w="76200" cap="flat" cmpd="sng" algn="ctr">
            <a:solidFill>
              <a:srgbClr val="0F6FC6">
                <a:satMod val="120000"/>
              </a:srgbClr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>
          <a:xfrm>
            <a:off x="8628743" y="6521265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srgbClr val="0070C0"/>
                </a:solidFill>
              </a:rPr>
              <a:pPr>
                <a:defRPr/>
              </a:pPr>
              <a:t>29</a:t>
            </a:fld>
            <a:endParaRPr lang="ru-RU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2" grpId="0"/>
      <p:bldP spid="33" grpId="0"/>
      <p:bldP spid="39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6" descr="D:\Science\Topics\HighTc\Pictures\HTSC_PhaseDiagram_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51" y="805620"/>
            <a:ext cx="3124309" cy="248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10"/>
          <p:cNvSpPr>
            <a:spLocks noChangeArrowheads="1"/>
          </p:cNvSpPr>
          <p:nvPr/>
        </p:nvSpPr>
        <p:spPr bwMode="auto">
          <a:xfrm>
            <a:off x="4591314" y="1156152"/>
            <a:ext cx="3688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ВТСП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купраты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спиновые и зарядовые степени свободы в режиме сильных электронных корреляций</a:t>
            </a:r>
            <a:endParaRPr lang="en-US" alt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271" name="Прямоугольник 98"/>
          <p:cNvSpPr>
            <a:spLocks noChangeArrowheads="1"/>
          </p:cNvSpPr>
          <p:nvPr/>
        </p:nvSpPr>
        <p:spPr bwMode="auto">
          <a:xfrm>
            <a:off x="1303600" y="3361189"/>
            <a:ext cx="3939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Na</a:t>
            </a:r>
            <a:r>
              <a:rPr lang="en-US" altLang="ru-RU" sz="1600" b="1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x</a:t>
            </a:r>
            <a:r>
              <a:rPr lang="en-US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CoO</a:t>
            </a:r>
            <a:r>
              <a:rPr lang="en-US" altLang="ru-RU" sz="1600" b="1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(∙yH</a:t>
            </a:r>
            <a:r>
              <a:rPr lang="en-US" altLang="ru-RU" sz="1600" b="1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O) :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многорбитальная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система 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[</a:t>
            </a:r>
            <a:r>
              <a:rPr lang="en-US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3 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</a:t>
            </a:r>
            <a:r>
              <a:rPr lang="en-US" altLang="ru-RU" sz="1600" b="1" baseline="-25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2g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орбитали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] 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в геометрически </a:t>
            </a:r>
            <a:r>
              <a:rPr lang="ru-RU" altLang="ru-RU" sz="1600" b="1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фрустрированной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треугольной решётке</a:t>
            </a:r>
            <a:endParaRPr lang="en-US" alt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272" name="Прямоугольник 98"/>
          <p:cNvSpPr>
            <a:spLocks noChangeArrowheads="1"/>
          </p:cNvSpPr>
          <p:nvPr/>
        </p:nvSpPr>
        <p:spPr bwMode="auto">
          <a:xfrm>
            <a:off x="4842983" y="5270511"/>
            <a:ext cx="37137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Сверхпроводящие соединения железа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n-US" altLang="ru-RU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5 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d-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орбиталей</a:t>
            </a:r>
            <a:r>
              <a:rPr lang="en-US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, 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дырочные и электронные Ферми-поверхности</a:t>
            </a:r>
            <a:endParaRPr lang="en-US" alt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7541" y="276568"/>
            <a:ext cx="54489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Слоистые соединения </a:t>
            </a:r>
            <a:r>
              <a:rPr lang="ru-RU" dirty="0">
                <a:solidFill>
                  <a:prstClr val="black"/>
                </a:solidFill>
              </a:rPr>
              <a:t>переходных металлов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120" y="2266551"/>
            <a:ext cx="3424316" cy="27245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49" y="4354817"/>
            <a:ext cx="3765256" cy="2359562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632709" y="720156"/>
            <a:ext cx="218114" cy="5666190"/>
          </a:xfrm>
          <a:prstGeom prst="upArrow">
            <a:avLst>
              <a:gd name="adj1" fmla="val 34615"/>
              <a:gd name="adj2" fmla="val 1538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847" y="350823"/>
                <a:ext cx="4119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47" y="350823"/>
                <a:ext cx="4119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16200000">
                <a:off x="-41774" y="1594861"/>
                <a:ext cx="974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1774" y="1594861"/>
                <a:ext cx="97404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6200000">
                <a:off x="-25745" y="5211315"/>
                <a:ext cx="94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745" y="5211315"/>
                <a:ext cx="94198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16200000">
                <a:off x="-25745" y="3548490"/>
                <a:ext cx="94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5745" y="3548490"/>
                <a:ext cx="94198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3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6019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865" y="673494"/>
            <a:ext cx="1619975" cy="19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4" y="1540846"/>
            <a:ext cx="3999395" cy="34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2625" y="262149"/>
            <a:ext cx="671875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Второй порядок теории </a:t>
            </a:r>
            <a:r>
              <a:rPr lang="ru-RU" dirty="0" smtClean="0">
                <a:solidFill>
                  <a:prstClr val="black"/>
                </a:solidFill>
              </a:rPr>
              <a:t>возмущений для потенциала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l-GR" dirty="0" smtClean="0">
                <a:solidFill>
                  <a:prstClr val="black"/>
                </a:solidFill>
              </a:rPr>
              <a:t>Φ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2750" y="817468"/>
                <a:ext cx="1734321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0" y="817468"/>
                <a:ext cx="1734321" cy="619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84050" y="799540"/>
                <a:ext cx="2253181" cy="746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050" y="799540"/>
                <a:ext cx="2253181" cy="7464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22" y="2762276"/>
            <a:ext cx="4018659" cy="10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16"/>
          <p:cNvGrpSpPr>
            <a:grpSpLocks/>
          </p:cNvGrpSpPr>
          <p:nvPr/>
        </p:nvGrpSpPr>
        <p:grpSpPr bwMode="auto">
          <a:xfrm>
            <a:off x="5906893" y="3843128"/>
            <a:ext cx="2693384" cy="658813"/>
            <a:chOff x="4692650" y="2057400"/>
            <a:chExt cx="2693384" cy="658813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1950" y="2232025"/>
              <a:ext cx="8350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Прямая со стрелкой 29"/>
            <p:cNvCxnSpPr/>
            <p:nvPr/>
          </p:nvCxnSpPr>
          <p:spPr>
            <a:xfrm rot="5400000">
              <a:off x="5083175" y="2097088"/>
              <a:ext cx="658813" cy="5794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16200000" flipH="1">
              <a:off x="5976937" y="2078038"/>
              <a:ext cx="646113" cy="60483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692650" y="2057400"/>
              <a:ext cx="269338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5"/>
              <p:cNvSpPr txBox="1">
                <a:spLocks noChangeArrowheads="1"/>
              </p:cNvSpPr>
              <p:nvPr/>
            </p:nvSpPr>
            <p:spPr bwMode="auto">
              <a:xfrm>
                <a:off x="412750" y="5086494"/>
                <a:ext cx="8244565" cy="729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ru-RU" altLang="ru-RU" dirty="0" smtClean="0">
                    <a:solidFill>
                      <a:prstClr val="black"/>
                    </a:solidFill>
                  </a:rPr>
                  <a:t>Для двух</a:t>
                </a:r>
                <a:r>
                  <a:rPr lang="en-US" altLang="ru-RU" dirty="0" smtClean="0">
                    <a:solidFill>
                      <a:prstClr val="black"/>
                    </a:solidFill>
                  </a:rPr>
                  <a:t> f-</a:t>
                </a:r>
                <a:r>
                  <a:rPr lang="ru-RU" altLang="ru-RU" dirty="0" smtClean="0">
                    <a:solidFill>
                      <a:prstClr val="black"/>
                    </a:solidFill>
                  </a:rPr>
                  <a:t>фермионов</a:t>
                </a:r>
                <a:r>
                  <a:rPr lang="en-US" altLang="ru-RU" dirty="0" smtClean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en-US" altLang="ru-RU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  <m:r>
                      <a:rPr lang="en-US" alt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ru-RU" dirty="0" smtClean="0">
                    <a:solidFill>
                      <a:prstClr val="black"/>
                    </a:solidFill>
                  </a:rPr>
                  <a:t>):</a:t>
                </a:r>
                <a:r>
                  <a:rPr lang="ru-RU" altLang="ru-RU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ru-RU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>
                        <m: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↑↓</m:t>
                        </m:r>
                      </m:sup>
                    </m:sSubSup>
                    <m:r>
                      <a:rPr lang="en-US" altLang="ru-RU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en-US" alt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ru-RU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ru-RU" b="0" i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</m: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ru-RU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altLang="ru-RU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ru-RU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ru-RU" b="0" i="0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  <m:r>
                                          <a:rPr lang="en-US" altLang="ru-RU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ru-RU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ru-RU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ru-RU" b="0" i="1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ru-RU" b="0" i="1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ru-RU" b="0" i="1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ru-RU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ru-RU" b="0" i="1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ru-RU" b="0" i="1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ru-RU" b="0" i="1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↓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ru-RU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ru-RU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altLang="ru-RU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ru-RU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ru-RU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ru-RU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ru-RU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  <m:r>
                                          <a:rPr lang="en-US" altLang="ru-RU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ru-RU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4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750" y="5086494"/>
                <a:ext cx="8244565" cy="729239"/>
              </a:xfrm>
              <a:prstGeom prst="rect">
                <a:avLst/>
              </a:prstGeom>
              <a:blipFill rotWithShape="0">
                <a:blip r:embed="rId9"/>
                <a:stretch>
                  <a:fillRect l="-6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Прямоугольник 34"/>
          <p:cNvSpPr/>
          <p:nvPr/>
        </p:nvSpPr>
        <p:spPr>
          <a:xfrm>
            <a:off x="197793" y="6018147"/>
            <a:ext cx="874841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Неаналитический член </a:t>
            </a:r>
            <a:r>
              <a:rPr lang="en-US" sz="1400" dirty="0" smtClean="0">
                <a:solidFill>
                  <a:prstClr val="black"/>
                </a:solidFill>
              </a:rPr>
              <a:t>H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T </a:t>
            </a:r>
            <a:r>
              <a:rPr lang="ru-RU" sz="1400" dirty="0" smtClean="0">
                <a:solidFill>
                  <a:prstClr val="black"/>
                </a:solidFill>
              </a:rPr>
              <a:t>в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l-GR" sz="1400" i="1" dirty="0">
                <a:solidFill>
                  <a:prstClr val="black"/>
                </a:solidFill>
              </a:rPr>
              <a:t>φ</a:t>
            </a:r>
            <a:r>
              <a:rPr lang="en-US" sz="1400" dirty="0">
                <a:solidFill>
                  <a:prstClr val="black"/>
                </a:solidFill>
              </a:rPr>
              <a:t>(T,H) </a:t>
            </a:r>
            <a:r>
              <a:rPr lang="ru-RU" sz="1400" dirty="0" smtClean="0">
                <a:solidFill>
                  <a:prstClr val="black"/>
                </a:solidFill>
              </a:rPr>
              <a:t>происходит от динамической </a:t>
            </a:r>
            <a:r>
              <a:rPr lang="ru-RU" sz="1400" dirty="0" err="1" smtClean="0">
                <a:solidFill>
                  <a:prstClr val="black"/>
                </a:solidFill>
              </a:rPr>
              <a:t>коновской</a:t>
            </a:r>
            <a:r>
              <a:rPr lang="ru-RU" sz="1400" dirty="0" smtClean="0">
                <a:solidFill>
                  <a:prstClr val="black"/>
                </a:solidFill>
              </a:rPr>
              <a:t> аномалии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 smtClean="0">
                <a:solidFill>
                  <a:prstClr val="black"/>
                </a:solidFill>
              </a:rPr>
              <a:t>т.е. от диаграмм </a:t>
            </a:r>
            <a:r>
              <a:rPr lang="ru-RU" sz="1400" dirty="0">
                <a:solidFill>
                  <a:prstClr val="black"/>
                </a:solidFill>
              </a:rPr>
              <a:t>с линиями </a:t>
            </a:r>
            <a:r>
              <a:rPr lang="ru-RU" sz="1400" dirty="0" smtClean="0">
                <a:solidFill>
                  <a:prstClr val="black"/>
                </a:solidFill>
              </a:rPr>
              <a:t>взаимодействия, переносящими импульс </a:t>
            </a:r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en-US" sz="1400" i="1" dirty="0" smtClean="0">
                <a:solidFill>
                  <a:prstClr val="black"/>
                </a:solidFill>
              </a:rPr>
              <a:t>k</a:t>
            </a:r>
            <a:r>
              <a:rPr lang="en-US" sz="1400" baseline="-25000" dirty="0" smtClean="0">
                <a:solidFill>
                  <a:prstClr val="black"/>
                </a:solidFill>
              </a:rPr>
              <a:t>F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Удобнее выразить результат через поляризационные диаграммы с малыми импульсами, а не с </a:t>
            </a:r>
            <a:r>
              <a:rPr lang="en-US" sz="1400" dirty="0" smtClean="0">
                <a:solidFill>
                  <a:prstClr val="black"/>
                </a:solidFill>
              </a:rPr>
              <a:t>2</a:t>
            </a:r>
            <a:r>
              <a:rPr lang="en-US" sz="1400" i="1" dirty="0" smtClean="0">
                <a:solidFill>
                  <a:prstClr val="black"/>
                </a:solidFill>
              </a:rPr>
              <a:t>k</a:t>
            </a:r>
            <a:r>
              <a:rPr lang="en-US" sz="1400" baseline="-25000" dirty="0" smtClean="0">
                <a:solidFill>
                  <a:prstClr val="black"/>
                </a:solidFill>
              </a:rPr>
              <a:t>F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969829" y="5810564"/>
            <a:ext cx="2511144" cy="5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71388" y="4472828"/>
                <a:ext cx="2532873" cy="455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ru-RU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>
                        <m: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𝜎𝜎</m:t>
                        </m:r>
                      </m:sup>
                    </m:sSubSup>
                    <m:sSubSup>
                      <m:sSubSupPr>
                        <m:ctrlP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ru-RU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>
                        <m:sSup>
                          <m:sSupPr>
                            <m:ctrlPr>
                              <a:rPr lang="en-US" alt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ru-RU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>
                        <m: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p>
                          <m:sSupPr>
                            <m:ctrlPr>
                              <a:rPr lang="en-US" alt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ru-RU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  <m:sSubSup>
                      <m:sSubSupPr>
                        <m:ctrlPr>
                          <a:rPr lang="en-US" altLang="ru-RU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altLang="ru-RU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ru-RU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>
                        <m:r>
                          <a:rPr lang="en-US" alt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p>
                          <m:sSupPr>
                            <m:ctrlPr>
                              <a:rPr lang="en-US" alt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b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88" y="4472828"/>
                <a:ext cx="2532873" cy="455766"/>
              </a:xfrm>
              <a:prstGeom prst="rect">
                <a:avLst/>
              </a:prstGeom>
              <a:blipFill rotWithShape="0">
                <a:blip r:embed="rId10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66598" y="6556375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30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822540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6076" y="2320825"/>
                <a:ext cx="8242300" cy="40498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dirty="0" smtClean="0">
                    <a:solidFill>
                      <a:prstClr val="black"/>
                    </a:solidFill>
                  </a:rPr>
                  <a:t>Результат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:		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𝛿𝜒</m:t>
                    </m:r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76" y="2320825"/>
                <a:ext cx="8242300" cy="404983"/>
              </a:xfrm>
              <a:prstGeom prst="rect">
                <a:avLst/>
              </a:prstGeom>
              <a:blipFill rotWithShape="0">
                <a:blip r:embed="rId3"/>
                <a:stretch>
                  <a:fillRect l="-591" t="-97059" b="-1544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TextBox 35"/>
              <p:cNvSpPr txBox="1">
                <a:spLocks noChangeArrowheads="1"/>
              </p:cNvSpPr>
              <p:nvPr/>
            </p:nvSpPr>
            <p:spPr bwMode="auto">
              <a:xfrm>
                <a:off x="1738054" y="826422"/>
                <a:ext cx="6194132" cy="358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600" dirty="0" smtClean="0">
                    <a:solidFill>
                      <a:prstClr val="black"/>
                    </a:solidFill>
                  </a:rPr>
                  <a:t>Для каждой диаграммы</a:t>
                </a:r>
                <a:r>
                  <a:rPr lang="en-US" altLang="ru-RU" sz="1600" dirty="0" smtClean="0">
                    <a:solidFill>
                      <a:prstClr val="black"/>
                    </a:solidFill>
                  </a:rPr>
                  <a:t>:</a:t>
                </a:r>
                <a:r>
                  <a:rPr lang="ru-RU" altLang="ru-RU" sz="16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ru-RU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ru-RU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ru-RU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ru-RU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altLang="ru-RU" sz="1600" dirty="0" smtClean="0">
                    <a:solidFill>
                      <a:prstClr val="black"/>
                    </a:solidFill>
                  </a:rPr>
                  <a:t>,   где </a:t>
                </a:r>
                <a14:m>
                  <m:oMath xmlns:m="http://schemas.openxmlformats.org/officeDocument/2006/math">
                    <m:r>
                      <a:rPr lang="en-US" altLang="ru-RU" sz="1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ru-RU" sz="1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ru-RU" sz="1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ru-RU" sz="16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16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ru-RU" sz="16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US" altLang="ru-RU" sz="16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16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ru-RU" sz="1600" i="1" dirty="0" err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endParaRPr lang="ru-RU" altLang="ru-RU" sz="16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201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8054" y="826422"/>
                <a:ext cx="6194132" cy="358368"/>
              </a:xfrm>
              <a:prstGeom prst="rect">
                <a:avLst/>
              </a:prstGeom>
              <a:blipFill rotWithShape="0">
                <a:blip r:embed="rId4"/>
                <a:stretch>
                  <a:fillRect l="-492" t="-96552" r="-787" b="-15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5" name="Прямоугольник 26"/>
              <p:cNvSpPr>
                <a:spLocks noChangeArrowheads="1"/>
              </p:cNvSpPr>
              <p:nvPr/>
            </p:nvSpPr>
            <p:spPr bwMode="auto">
              <a:xfrm>
                <a:off x="2036625" y="1307398"/>
                <a:ext cx="4859614" cy="722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</a:rPr>
                  <a:t>Из-за отклонения от идеального нестинга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:</a:t>
                </a:r>
                <a:endParaRPr lang="ru-RU" sz="1600" dirty="0" smtClean="0">
                  <a:solidFill>
                    <a:prstClr val="black"/>
                  </a:solidFill>
                </a:endParaRPr>
              </a:p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coth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sinh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600" dirty="0" smtClean="0"/>
                  <a:t>,</a:t>
                </a:r>
                <a:r>
                  <a:rPr lang="en-US" sz="16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8205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6625" y="1307398"/>
                <a:ext cx="4859614" cy="722442"/>
              </a:xfrm>
              <a:prstGeom prst="rect">
                <a:avLst/>
              </a:prstGeom>
              <a:blipFill rotWithShape="0">
                <a:blip r:embed="rId5"/>
                <a:stretch>
                  <a:fillRect t="-2521" b="-689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38712" y="265908"/>
            <a:ext cx="62665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Диаграммы второго порядка в </a:t>
            </a:r>
            <a:r>
              <a:rPr lang="ru-RU" dirty="0" err="1" smtClean="0">
                <a:solidFill>
                  <a:prstClr val="black"/>
                </a:solidFill>
              </a:rPr>
              <a:t>двухзонной</a:t>
            </a:r>
            <a:r>
              <a:rPr lang="ru-RU" dirty="0" smtClean="0">
                <a:solidFill>
                  <a:prstClr val="black"/>
                </a:solidFill>
              </a:rPr>
              <a:t> модели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4488" y="5387633"/>
                <a:ext cx="8243888" cy="720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dirty="0" smtClean="0">
                    <a:solidFill>
                      <a:prstClr val="black"/>
                    </a:solidFill>
                  </a:rPr>
                  <a:t>Окончательный результат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: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𝛿𝜒</m:t>
                    </m:r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 +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max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𝜇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den>
                                        </m:f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" y="5387633"/>
                <a:ext cx="8243888" cy="720903"/>
              </a:xfrm>
              <a:prstGeom prst="rect">
                <a:avLst/>
              </a:prstGeom>
              <a:blipFill rotWithShape="0">
                <a:blip r:embed="rId6"/>
                <a:stretch>
                  <a:fillRect l="-5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715371" y="6514971"/>
            <a:ext cx="7778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kern="0" dirty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Korshunov</a:t>
            </a:r>
            <a:r>
              <a:rPr lang="en-US" altLang="ru-RU" sz="1400" dirty="0" smtClean="0">
                <a:solidFill>
                  <a:prstClr val="black"/>
                </a:solidFill>
              </a:rPr>
              <a:t>, I. </a:t>
            </a:r>
            <a:r>
              <a:rPr lang="en-US" altLang="ru-RU" sz="1400" dirty="0" err="1" smtClean="0">
                <a:solidFill>
                  <a:prstClr val="black"/>
                </a:solidFill>
              </a:rPr>
              <a:t>Eremin</a:t>
            </a:r>
            <a:r>
              <a:rPr lang="en-US" altLang="ru-RU" sz="1400" dirty="0" smtClean="0">
                <a:solidFill>
                  <a:prstClr val="black"/>
                </a:solidFill>
              </a:rPr>
              <a:t>, D.V. </a:t>
            </a:r>
            <a:r>
              <a:rPr lang="en-US" altLang="ru-RU" sz="1400" dirty="0" err="1" smtClean="0">
                <a:solidFill>
                  <a:prstClr val="black"/>
                </a:solidFill>
              </a:rPr>
              <a:t>Efremov</a:t>
            </a:r>
            <a:r>
              <a:rPr lang="en-US" altLang="ru-RU" sz="1400" dirty="0" smtClean="0">
                <a:solidFill>
                  <a:prstClr val="black"/>
                </a:solidFill>
              </a:rPr>
              <a:t>, D.L. </a:t>
            </a:r>
            <a:r>
              <a:rPr lang="en-US" altLang="ru-RU" sz="1400" dirty="0" err="1" smtClean="0">
                <a:solidFill>
                  <a:prstClr val="black"/>
                </a:solidFill>
              </a:rPr>
              <a:t>Maslov</a:t>
            </a:r>
            <a:r>
              <a:rPr lang="en-US" altLang="ru-RU" sz="1400" dirty="0" smtClean="0">
                <a:solidFill>
                  <a:prstClr val="black"/>
                </a:solidFill>
              </a:rPr>
              <a:t>, A.V. </a:t>
            </a:r>
            <a:r>
              <a:rPr lang="en-US" altLang="ru-RU" sz="1400" dirty="0" err="1" smtClean="0">
                <a:solidFill>
                  <a:prstClr val="black"/>
                </a:solidFill>
              </a:rPr>
              <a:t>Chubukov</a:t>
            </a:r>
            <a:r>
              <a:rPr lang="en-US" altLang="ru-RU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/>
              <a:t>PRL</a:t>
            </a:r>
            <a:r>
              <a:rPr lang="ru-RU" sz="1400" dirty="0"/>
              <a:t> </a:t>
            </a:r>
            <a:r>
              <a:rPr lang="en-US" sz="1400" dirty="0"/>
              <a:t>102, 236403</a:t>
            </a:r>
            <a:r>
              <a:rPr lang="ru-RU" sz="1400" dirty="0"/>
              <a:t> (</a:t>
            </a:r>
            <a:r>
              <a:rPr lang="en-US" sz="1400" dirty="0"/>
              <a:t>2009</a:t>
            </a:r>
            <a:r>
              <a:rPr lang="ru-RU" sz="1400" dirty="0"/>
              <a:t>)</a:t>
            </a:r>
            <a:endParaRPr lang="ru-RU" altLang="ru-RU" sz="1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6"/>
              <p:cNvSpPr>
                <a:spLocks noChangeArrowheads="1"/>
              </p:cNvSpPr>
              <p:nvPr/>
            </p:nvSpPr>
            <p:spPr bwMode="auto">
              <a:xfrm>
                <a:off x="963092" y="3861843"/>
                <a:ext cx="6560191" cy="1293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dirty="0" smtClean="0">
                    <a:solidFill>
                      <a:prstClr val="black"/>
                    </a:solidFill>
                  </a:rPr>
                  <a:t>Диаграммы высшего порядка</a:t>
                </a:r>
                <a:r>
                  <a:rPr lang="en-US" altLang="ru-RU" sz="1600" dirty="0" smtClean="0">
                    <a:solidFill>
                      <a:prstClr val="black"/>
                    </a:solidFill>
                  </a:rPr>
                  <a:t>: </a:t>
                </a:r>
                <a:r>
                  <a:rPr lang="ru-RU" altLang="ru-RU" sz="1600" dirty="0" smtClean="0">
                    <a:solidFill>
                      <a:prstClr val="black"/>
                    </a:solidFill>
                  </a:rPr>
                  <a:t>сингулярные перенормировки </a:t>
                </a:r>
                <a:r>
                  <a:rPr lang="en-US" altLang="ru-RU" sz="16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ru-RU" sz="1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altLang="ru-RU" sz="1600" dirty="0" smtClean="0">
                    <a:solidFill>
                      <a:prstClr val="black"/>
                    </a:solidFill>
                  </a:rPr>
                  <a:t>из лестничного ряда суммируются в</a:t>
                </a: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p>
                      </m:sSubSup>
                      <m:r>
                        <a:rPr lang="en-US" altLang="ru-RU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ru-RU" altLang="ru-RU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3092" y="3861843"/>
                <a:ext cx="6560191" cy="1293624"/>
              </a:xfrm>
              <a:prstGeom prst="rect">
                <a:avLst/>
              </a:prstGeom>
              <a:blipFill rotWithShape="0">
                <a:blip r:embed="rId7"/>
                <a:stretch>
                  <a:fillRect t="-14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820479" y="2833065"/>
            <a:ext cx="1835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en-US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RG:</a:t>
            </a:r>
          </a:p>
          <a:p>
            <a:pPr algn="ctr" eaLnBrk="1" hangingPunct="1"/>
            <a:r>
              <a:rPr lang="en-US" alt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=|</a:t>
            </a:r>
            <a:r>
              <a:rPr lang="en-US" alt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lang="en-US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</a:t>
            </a:r>
          </a:p>
          <a:p>
            <a:pPr algn="ctr" eaLnBrk="1" hangingPunct="1"/>
            <a:r>
              <a:rPr lang="en-US" alt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ru-RU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≡ </a:t>
            </a:r>
            <a:r>
              <a:rPr lang="en-US" alt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altLang="ru-RU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121266" y="3208973"/>
            <a:ext cx="5393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/>
              <a:t>A.V. </a:t>
            </a:r>
            <a:r>
              <a:rPr lang="en-US" altLang="ru-RU" sz="1400" dirty="0" err="1"/>
              <a:t>Chubukov</a:t>
            </a:r>
            <a:r>
              <a:rPr lang="en-US" altLang="ru-RU" sz="1400" dirty="0"/>
              <a:t>, D.V. </a:t>
            </a:r>
            <a:r>
              <a:rPr lang="en-US" altLang="ru-RU" sz="1400" dirty="0" err="1"/>
              <a:t>Efremov</a:t>
            </a:r>
            <a:r>
              <a:rPr lang="en-US" altLang="ru-RU" sz="1400" dirty="0"/>
              <a:t>, </a:t>
            </a:r>
            <a:r>
              <a:rPr lang="en-US" altLang="ru-RU" sz="1400" dirty="0" smtClean="0"/>
              <a:t>I</a:t>
            </a:r>
            <a:r>
              <a:rPr lang="en-US" altLang="ru-RU" sz="1400" dirty="0"/>
              <a:t>. </a:t>
            </a:r>
            <a:r>
              <a:rPr lang="en-US" altLang="ru-RU" sz="1400" dirty="0" err="1"/>
              <a:t>Eremin</a:t>
            </a:r>
            <a:r>
              <a:rPr lang="en-US" altLang="ru-RU" sz="1400" dirty="0"/>
              <a:t>, PRB 78, 134512 (2008)</a:t>
            </a:r>
            <a:endParaRPr lang="ru-RU" alt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31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901617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205" grpId="0"/>
      <p:bldP spid="13" grpId="0" animBg="1"/>
      <p:bldP spid="19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/>
          <a:stretch>
            <a:fillRect/>
          </a:stretch>
        </p:blipFill>
        <p:spPr bwMode="auto">
          <a:xfrm>
            <a:off x="6284913" y="3849688"/>
            <a:ext cx="28162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/>
          <a:stretch>
            <a:fillRect/>
          </a:stretch>
        </p:blipFill>
        <p:spPr bwMode="auto">
          <a:xfrm>
            <a:off x="3336925" y="3878263"/>
            <a:ext cx="28479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068462" y="3433763"/>
                <a:ext cx="470564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𝐈𝐦</m:t>
                    </m:r>
                    <m:r>
                      <a:rPr lang="en-US" sz="2000" b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𝚺</m:t>
                    </m:r>
                    <m:r>
                      <a:rPr lang="el-GR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2000" b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𝐤</m:t>
                    </m:r>
                    <m:r>
                      <a:rPr lang="en-US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l-GR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𝝎</m:t>
                    </m:r>
                    <m:r>
                      <a:rPr lang="el-GR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l-GR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𝟐𝟎</m:t>
                    </m:r>
                    <m:r>
                      <a:rPr lang="el-GR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000" b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𝐦𝐞𝐕</m:t>
                    </m:r>
                    <m:r>
                      <a:rPr lang="en-US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  <m:r>
                      <a:rPr lang="ru-RU" sz="2000" b="1" i="1">
                        <a:solidFill>
                          <a:srgbClr val="6EA0B0">
                            <a:lumMod val="75000"/>
                          </a:srgb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type m:val="lin"/>
                        <m:ctrlPr>
                          <a:rPr lang="ru-RU" sz="2000" b="1" i="1">
                            <a:solidFill>
                              <a:srgbClr val="6EA0B0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srgbClr val="6EA0B0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solidFill>
                              <a:srgbClr val="6EA0B0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6EA0B0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solidFill>
                                  <a:srgbClr val="6EA0B0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sz="2000" b="1">
                                <a:solidFill>
                                  <a:srgbClr val="6EA0B0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𝐤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6EA0B0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[</a:t>
                </a:r>
                <a:r>
                  <a:rPr lang="ru-RU" sz="2000" dirty="0" smtClean="0">
                    <a:solidFill>
                      <a:srgbClr val="6EA0B0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в мэВ</a:t>
                </a:r>
                <a:r>
                  <a:rPr lang="en-US" sz="2000" dirty="0" smtClean="0">
                    <a:solidFill>
                      <a:srgbClr val="6EA0B0">
                        <a:lumMod val="7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ru-RU" sz="2000" dirty="0">
                  <a:solidFill>
                    <a:srgbClr val="6EA0B0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462" y="3433763"/>
                <a:ext cx="470564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15152" r="-518" b="-178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638425" y="4143375"/>
            <a:ext cx="3333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843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/>
          <a:stretch>
            <a:fillRect/>
          </a:stretch>
        </p:blipFill>
        <p:spPr bwMode="auto">
          <a:xfrm>
            <a:off x="73025" y="3863975"/>
            <a:ext cx="3132138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115050"/>
            <a:ext cx="1219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145213"/>
            <a:ext cx="1219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45213"/>
            <a:ext cx="1219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85960" y="6401869"/>
            <a:ext cx="1190326" cy="36933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0794" y="6401869"/>
            <a:ext cx="1113382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68590" y="6401869"/>
            <a:ext cx="1113382" cy="369332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Arial" charset="0"/>
              </a:rPr>
              <a:t> </a:t>
            </a:r>
          </a:p>
        </p:txBody>
      </p:sp>
      <p:pic>
        <p:nvPicPr>
          <p:cNvPr id="18446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32789"/>
            <a:ext cx="24574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04214"/>
            <a:ext cx="2476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8" name="TextBox 2"/>
          <p:cNvSpPr txBox="1">
            <a:spLocks noChangeArrowheads="1"/>
          </p:cNvSpPr>
          <p:nvPr/>
        </p:nvSpPr>
        <p:spPr bwMode="auto">
          <a:xfrm>
            <a:off x="914749" y="682736"/>
            <a:ext cx="44042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prstClr val="black"/>
                </a:solidFill>
              </a:rPr>
              <a:t>Орбитальный состав Ферми-поверхности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7108273" y="1023613"/>
            <a:ext cx="1681162" cy="595313"/>
          </a:xfrm>
          <a:prstGeom prst="ellipse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6EA0B0">
                    <a:lumMod val="75000"/>
                  </a:srgbClr>
                </a:solidFill>
              </a:rPr>
              <a:t>RPA</a:t>
            </a:r>
            <a:endParaRPr lang="ru-RU" b="1" dirty="0">
              <a:solidFill>
                <a:srgbClr val="6EA0B0">
                  <a:lumMod val="75000"/>
                </a:srgbClr>
              </a:solidFill>
            </a:endParaRPr>
          </a:p>
        </p:txBody>
      </p:sp>
      <p:grpSp>
        <p:nvGrpSpPr>
          <p:cNvPr id="19" name="Группа 26"/>
          <p:cNvGrpSpPr>
            <a:grpSpLocks/>
          </p:cNvGrpSpPr>
          <p:nvPr/>
        </p:nvGrpSpPr>
        <p:grpSpPr bwMode="auto">
          <a:xfrm>
            <a:off x="7000323" y="1023613"/>
            <a:ext cx="1906587" cy="1917700"/>
            <a:chOff x="2851896" y="1689380"/>
            <a:chExt cx="3460751" cy="2920720"/>
          </a:xfrm>
        </p:grpSpPr>
        <p:sp>
          <p:nvSpPr>
            <p:cNvPr id="22" name="Freeform 85"/>
            <p:cNvSpPr>
              <a:spLocks/>
            </p:cNvSpPr>
            <p:nvPr/>
          </p:nvSpPr>
          <p:spPr bwMode="auto">
            <a:xfrm rot="16200000">
              <a:off x="1866275" y="3124714"/>
              <a:ext cx="2357370" cy="386129"/>
            </a:xfrm>
            <a:custGeom>
              <a:avLst/>
              <a:gdLst>
                <a:gd name="connsiteX0" fmla="*/ 0 w 2413"/>
                <a:gd name="connsiteY0" fmla="*/ 204 h 204"/>
                <a:gd name="connsiteX1" fmla="*/ 192 w 2413"/>
                <a:gd name="connsiteY1" fmla="*/ 12 h 204"/>
                <a:gd name="connsiteX2" fmla="*/ 384 w 2413"/>
                <a:gd name="connsiteY2" fmla="*/ 204 h 204"/>
                <a:gd name="connsiteX3" fmla="*/ 576 w 2413"/>
                <a:gd name="connsiteY3" fmla="*/ 12 h 204"/>
                <a:gd name="connsiteX4" fmla="*/ 768 w 2413"/>
                <a:gd name="connsiteY4" fmla="*/ 204 h 204"/>
                <a:gd name="connsiteX5" fmla="*/ 960 w 2413"/>
                <a:gd name="connsiteY5" fmla="*/ 12 h 204"/>
                <a:gd name="connsiteX6" fmla="*/ 1152 w 2413"/>
                <a:gd name="connsiteY6" fmla="*/ 204 h 204"/>
                <a:gd name="connsiteX7" fmla="*/ 1344 w 2413"/>
                <a:gd name="connsiteY7" fmla="*/ 12 h 204"/>
                <a:gd name="connsiteX8" fmla="*/ 1536 w 2413"/>
                <a:gd name="connsiteY8" fmla="*/ 204 h 204"/>
                <a:gd name="connsiteX9" fmla="*/ 1728 w 2413"/>
                <a:gd name="connsiteY9" fmla="*/ 12 h 204"/>
                <a:gd name="connsiteX10" fmla="*/ 1920 w 2413"/>
                <a:gd name="connsiteY10" fmla="*/ 204 h 204"/>
                <a:gd name="connsiteX11" fmla="*/ 2112 w 2413"/>
                <a:gd name="connsiteY11" fmla="*/ 12 h 204"/>
                <a:gd name="connsiteX12" fmla="*/ 2413 w 2413"/>
                <a:gd name="connsiteY12" fmla="*/ 130 h 204"/>
                <a:gd name="connsiteX0" fmla="*/ 0 w 2413"/>
                <a:gd name="connsiteY0" fmla="*/ 204 h 204"/>
                <a:gd name="connsiteX1" fmla="*/ 192 w 2413"/>
                <a:gd name="connsiteY1" fmla="*/ 12 h 204"/>
                <a:gd name="connsiteX2" fmla="*/ 384 w 2413"/>
                <a:gd name="connsiteY2" fmla="*/ 204 h 204"/>
                <a:gd name="connsiteX3" fmla="*/ 576 w 2413"/>
                <a:gd name="connsiteY3" fmla="*/ 12 h 204"/>
                <a:gd name="connsiteX4" fmla="*/ 768 w 2413"/>
                <a:gd name="connsiteY4" fmla="*/ 204 h 204"/>
                <a:gd name="connsiteX5" fmla="*/ 960 w 2413"/>
                <a:gd name="connsiteY5" fmla="*/ 12 h 204"/>
                <a:gd name="connsiteX6" fmla="*/ 1152 w 2413"/>
                <a:gd name="connsiteY6" fmla="*/ 204 h 204"/>
                <a:gd name="connsiteX7" fmla="*/ 1344 w 2413"/>
                <a:gd name="connsiteY7" fmla="*/ 12 h 204"/>
                <a:gd name="connsiteX8" fmla="*/ 1536 w 2413"/>
                <a:gd name="connsiteY8" fmla="*/ 204 h 204"/>
                <a:gd name="connsiteX9" fmla="*/ 1728 w 2413"/>
                <a:gd name="connsiteY9" fmla="*/ 12 h 204"/>
                <a:gd name="connsiteX10" fmla="*/ 1920 w 2413"/>
                <a:gd name="connsiteY10" fmla="*/ 204 h 204"/>
                <a:gd name="connsiteX11" fmla="*/ 2112 w 2413"/>
                <a:gd name="connsiteY11" fmla="*/ 12 h 204"/>
                <a:gd name="connsiteX12" fmla="*/ 2413 w 2413"/>
                <a:gd name="connsiteY12" fmla="*/ 130 h 204"/>
                <a:gd name="connsiteX0" fmla="*/ 0 w 2413"/>
                <a:gd name="connsiteY0" fmla="*/ 192 h 208"/>
                <a:gd name="connsiteX1" fmla="*/ 192 w 2413"/>
                <a:gd name="connsiteY1" fmla="*/ 0 h 208"/>
                <a:gd name="connsiteX2" fmla="*/ 384 w 2413"/>
                <a:gd name="connsiteY2" fmla="*/ 192 h 208"/>
                <a:gd name="connsiteX3" fmla="*/ 576 w 2413"/>
                <a:gd name="connsiteY3" fmla="*/ 0 h 208"/>
                <a:gd name="connsiteX4" fmla="*/ 768 w 2413"/>
                <a:gd name="connsiteY4" fmla="*/ 192 h 208"/>
                <a:gd name="connsiteX5" fmla="*/ 960 w 2413"/>
                <a:gd name="connsiteY5" fmla="*/ 0 h 208"/>
                <a:gd name="connsiteX6" fmla="*/ 1152 w 2413"/>
                <a:gd name="connsiteY6" fmla="*/ 192 h 208"/>
                <a:gd name="connsiteX7" fmla="*/ 1344 w 2413"/>
                <a:gd name="connsiteY7" fmla="*/ 0 h 208"/>
                <a:gd name="connsiteX8" fmla="*/ 1536 w 2413"/>
                <a:gd name="connsiteY8" fmla="*/ 192 h 208"/>
                <a:gd name="connsiteX9" fmla="*/ 1728 w 2413"/>
                <a:gd name="connsiteY9" fmla="*/ 0 h 208"/>
                <a:gd name="connsiteX10" fmla="*/ 1920 w 2413"/>
                <a:gd name="connsiteY10" fmla="*/ 192 h 208"/>
                <a:gd name="connsiteX11" fmla="*/ 2058 w 2413"/>
                <a:gd name="connsiteY11" fmla="*/ 96 h 208"/>
                <a:gd name="connsiteX12" fmla="*/ 2413 w 2413"/>
                <a:gd name="connsiteY12" fmla="*/ 118 h 208"/>
                <a:gd name="connsiteX0" fmla="*/ 0 w 2413"/>
                <a:gd name="connsiteY0" fmla="*/ 192 h 208"/>
                <a:gd name="connsiteX1" fmla="*/ 192 w 2413"/>
                <a:gd name="connsiteY1" fmla="*/ 0 h 208"/>
                <a:gd name="connsiteX2" fmla="*/ 384 w 2413"/>
                <a:gd name="connsiteY2" fmla="*/ 192 h 208"/>
                <a:gd name="connsiteX3" fmla="*/ 576 w 2413"/>
                <a:gd name="connsiteY3" fmla="*/ 0 h 208"/>
                <a:gd name="connsiteX4" fmla="*/ 768 w 2413"/>
                <a:gd name="connsiteY4" fmla="*/ 192 h 208"/>
                <a:gd name="connsiteX5" fmla="*/ 960 w 2413"/>
                <a:gd name="connsiteY5" fmla="*/ 0 h 208"/>
                <a:gd name="connsiteX6" fmla="*/ 1152 w 2413"/>
                <a:gd name="connsiteY6" fmla="*/ 192 h 208"/>
                <a:gd name="connsiteX7" fmla="*/ 1344 w 2413"/>
                <a:gd name="connsiteY7" fmla="*/ 0 h 208"/>
                <a:gd name="connsiteX8" fmla="*/ 1536 w 2413"/>
                <a:gd name="connsiteY8" fmla="*/ 192 h 208"/>
                <a:gd name="connsiteX9" fmla="*/ 1728 w 2413"/>
                <a:gd name="connsiteY9" fmla="*/ 0 h 208"/>
                <a:gd name="connsiteX10" fmla="*/ 1920 w 2413"/>
                <a:gd name="connsiteY10" fmla="*/ 192 h 208"/>
                <a:gd name="connsiteX11" fmla="*/ 2058 w 2413"/>
                <a:gd name="connsiteY11" fmla="*/ 96 h 208"/>
                <a:gd name="connsiteX12" fmla="*/ 2413 w 2413"/>
                <a:gd name="connsiteY12" fmla="*/ 118 h 208"/>
                <a:gd name="connsiteX0" fmla="*/ 0 w 2448"/>
                <a:gd name="connsiteY0" fmla="*/ 192 h 208"/>
                <a:gd name="connsiteX1" fmla="*/ 192 w 2448"/>
                <a:gd name="connsiteY1" fmla="*/ 0 h 208"/>
                <a:gd name="connsiteX2" fmla="*/ 384 w 2448"/>
                <a:gd name="connsiteY2" fmla="*/ 192 h 208"/>
                <a:gd name="connsiteX3" fmla="*/ 576 w 2448"/>
                <a:gd name="connsiteY3" fmla="*/ 0 h 208"/>
                <a:gd name="connsiteX4" fmla="*/ 768 w 2448"/>
                <a:gd name="connsiteY4" fmla="*/ 192 h 208"/>
                <a:gd name="connsiteX5" fmla="*/ 960 w 2448"/>
                <a:gd name="connsiteY5" fmla="*/ 0 h 208"/>
                <a:gd name="connsiteX6" fmla="*/ 1152 w 2448"/>
                <a:gd name="connsiteY6" fmla="*/ 192 h 208"/>
                <a:gd name="connsiteX7" fmla="*/ 1344 w 2448"/>
                <a:gd name="connsiteY7" fmla="*/ 0 h 208"/>
                <a:gd name="connsiteX8" fmla="*/ 1536 w 2448"/>
                <a:gd name="connsiteY8" fmla="*/ 192 h 208"/>
                <a:gd name="connsiteX9" fmla="*/ 1728 w 2448"/>
                <a:gd name="connsiteY9" fmla="*/ 0 h 208"/>
                <a:gd name="connsiteX10" fmla="*/ 1920 w 2448"/>
                <a:gd name="connsiteY10" fmla="*/ 192 h 208"/>
                <a:gd name="connsiteX11" fmla="*/ 2058 w 2448"/>
                <a:gd name="connsiteY11" fmla="*/ 96 h 208"/>
                <a:gd name="connsiteX12" fmla="*/ 2448 w 2448"/>
                <a:gd name="connsiteY12" fmla="*/ 102 h 208"/>
                <a:gd name="connsiteX0" fmla="*/ 0 w 2236"/>
                <a:gd name="connsiteY0" fmla="*/ 192 h 208"/>
                <a:gd name="connsiteX1" fmla="*/ 192 w 2236"/>
                <a:gd name="connsiteY1" fmla="*/ 0 h 208"/>
                <a:gd name="connsiteX2" fmla="*/ 384 w 2236"/>
                <a:gd name="connsiteY2" fmla="*/ 192 h 208"/>
                <a:gd name="connsiteX3" fmla="*/ 576 w 2236"/>
                <a:gd name="connsiteY3" fmla="*/ 0 h 208"/>
                <a:gd name="connsiteX4" fmla="*/ 768 w 2236"/>
                <a:gd name="connsiteY4" fmla="*/ 192 h 208"/>
                <a:gd name="connsiteX5" fmla="*/ 960 w 2236"/>
                <a:gd name="connsiteY5" fmla="*/ 0 h 208"/>
                <a:gd name="connsiteX6" fmla="*/ 1152 w 2236"/>
                <a:gd name="connsiteY6" fmla="*/ 192 h 208"/>
                <a:gd name="connsiteX7" fmla="*/ 1344 w 2236"/>
                <a:gd name="connsiteY7" fmla="*/ 0 h 208"/>
                <a:gd name="connsiteX8" fmla="*/ 1536 w 2236"/>
                <a:gd name="connsiteY8" fmla="*/ 192 h 208"/>
                <a:gd name="connsiteX9" fmla="*/ 1728 w 2236"/>
                <a:gd name="connsiteY9" fmla="*/ 0 h 208"/>
                <a:gd name="connsiteX10" fmla="*/ 1920 w 2236"/>
                <a:gd name="connsiteY10" fmla="*/ 192 h 208"/>
                <a:gd name="connsiteX11" fmla="*/ 2058 w 2236"/>
                <a:gd name="connsiteY11" fmla="*/ 96 h 208"/>
                <a:gd name="connsiteX12" fmla="*/ 2236 w 2236"/>
                <a:gd name="connsiteY12" fmla="*/ 95 h 208"/>
                <a:gd name="connsiteX0" fmla="*/ 0 w 2345"/>
                <a:gd name="connsiteY0" fmla="*/ 192 h 208"/>
                <a:gd name="connsiteX1" fmla="*/ 192 w 2345"/>
                <a:gd name="connsiteY1" fmla="*/ 0 h 208"/>
                <a:gd name="connsiteX2" fmla="*/ 384 w 2345"/>
                <a:gd name="connsiteY2" fmla="*/ 192 h 208"/>
                <a:gd name="connsiteX3" fmla="*/ 576 w 2345"/>
                <a:gd name="connsiteY3" fmla="*/ 0 h 208"/>
                <a:gd name="connsiteX4" fmla="*/ 768 w 2345"/>
                <a:gd name="connsiteY4" fmla="*/ 192 h 208"/>
                <a:gd name="connsiteX5" fmla="*/ 960 w 2345"/>
                <a:gd name="connsiteY5" fmla="*/ 0 h 208"/>
                <a:gd name="connsiteX6" fmla="*/ 1152 w 2345"/>
                <a:gd name="connsiteY6" fmla="*/ 192 h 208"/>
                <a:gd name="connsiteX7" fmla="*/ 1344 w 2345"/>
                <a:gd name="connsiteY7" fmla="*/ 0 h 208"/>
                <a:gd name="connsiteX8" fmla="*/ 1536 w 2345"/>
                <a:gd name="connsiteY8" fmla="*/ 192 h 208"/>
                <a:gd name="connsiteX9" fmla="*/ 1728 w 2345"/>
                <a:gd name="connsiteY9" fmla="*/ 0 h 208"/>
                <a:gd name="connsiteX10" fmla="*/ 1920 w 2345"/>
                <a:gd name="connsiteY10" fmla="*/ 192 h 208"/>
                <a:gd name="connsiteX11" fmla="*/ 2058 w 2345"/>
                <a:gd name="connsiteY11" fmla="*/ 96 h 208"/>
                <a:gd name="connsiteX12" fmla="*/ 2345 w 2345"/>
                <a:gd name="connsiteY12" fmla="*/ 95 h 208"/>
                <a:gd name="connsiteX0" fmla="*/ 0 w 2211"/>
                <a:gd name="connsiteY0" fmla="*/ 192 h 208"/>
                <a:gd name="connsiteX1" fmla="*/ 192 w 2211"/>
                <a:gd name="connsiteY1" fmla="*/ 0 h 208"/>
                <a:gd name="connsiteX2" fmla="*/ 384 w 2211"/>
                <a:gd name="connsiteY2" fmla="*/ 192 h 208"/>
                <a:gd name="connsiteX3" fmla="*/ 576 w 2211"/>
                <a:gd name="connsiteY3" fmla="*/ 0 h 208"/>
                <a:gd name="connsiteX4" fmla="*/ 768 w 2211"/>
                <a:gd name="connsiteY4" fmla="*/ 192 h 208"/>
                <a:gd name="connsiteX5" fmla="*/ 960 w 2211"/>
                <a:gd name="connsiteY5" fmla="*/ 0 h 208"/>
                <a:gd name="connsiteX6" fmla="*/ 1152 w 2211"/>
                <a:gd name="connsiteY6" fmla="*/ 192 h 208"/>
                <a:gd name="connsiteX7" fmla="*/ 1344 w 2211"/>
                <a:gd name="connsiteY7" fmla="*/ 0 h 208"/>
                <a:gd name="connsiteX8" fmla="*/ 1536 w 2211"/>
                <a:gd name="connsiteY8" fmla="*/ 192 h 208"/>
                <a:gd name="connsiteX9" fmla="*/ 1728 w 2211"/>
                <a:gd name="connsiteY9" fmla="*/ 0 h 208"/>
                <a:gd name="connsiteX10" fmla="*/ 1920 w 2211"/>
                <a:gd name="connsiteY10" fmla="*/ 192 h 208"/>
                <a:gd name="connsiteX11" fmla="*/ 2058 w 2211"/>
                <a:gd name="connsiteY11" fmla="*/ 96 h 208"/>
                <a:gd name="connsiteX12" fmla="*/ 2211 w 2211"/>
                <a:gd name="connsiteY12" fmla="*/ 97 h 208"/>
                <a:gd name="connsiteX0" fmla="*/ 0 w 2217"/>
                <a:gd name="connsiteY0" fmla="*/ 192 h 208"/>
                <a:gd name="connsiteX1" fmla="*/ 192 w 2217"/>
                <a:gd name="connsiteY1" fmla="*/ 0 h 208"/>
                <a:gd name="connsiteX2" fmla="*/ 384 w 2217"/>
                <a:gd name="connsiteY2" fmla="*/ 192 h 208"/>
                <a:gd name="connsiteX3" fmla="*/ 576 w 2217"/>
                <a:gd name="connsiteY3" fmla="*/ 0 h 208"/>
                <a:gd name="connsiteX4" fmla="*/ 768 w 2217"/>
                <a:gd name="connsiteY4" fmla="*/ 192 h 208"/>
                <a:gd name="connsiteX5" fmla="*/ 960 w 2217"/>
                <a:gd name="connsiteY5" fmla="*/ 0 h 208"/>
                <a:gd name="connsiteX6" fmla="*/ 1152 w 2217"/>
                <a:gd name="connsiteY6" fmla="*/ 192 h 208"/>
                <a:gd name="connsiteX7" fmla="*/ 1344 w 2217"/>
                <a:gd name="connsiteY7" fmla="*/ 0 h 208"/>
                <a:gd name="connsiteX8" fmla="*/ 1536 w 2217"/>
                <a:gd name="connsiteY8" fmla="*/ 192 h 208"/>
                <a:gd name="connsiteX9" fmla="*/ 1728 w 2217"/>
                <a:gd name="connsiteY9" fmla="*/ 0 h 208"/>
                <a:gd name="connsiteX10" fmla="*/ 1920 w 2217"/>
                <a:gd name="connsiteY10" fmla="*/ 192 h 208"/>
                <a:gd name="connsiteX11" fmla="*/ 2058 w 2217"/>
                <a:gd name="connsiteY11" fmla="*/ 96 h 208"/>
                <a:gd name="connsiteX12" fmla="*/ 2217 w 2217"/>
                <a:gd name="connsiteY12" fmla="*/ 96 h 208"/>
                <a:gd name="connsiteX0" fmla="*/ 0 w 2184"/>
                <a:gd name="connsiteY0" fmla="*/ 112 h 224"/>
                <a:gd name="connsiteX1" fmla="*/ 159 w 2184"/>
                <a:gd name="connsiteY1" fmla="*/ 16 h 224"/>
                <a:gd name="connsiteX2" fmla="*/ 351 w 2184"/>
                <a:gd name="connsiteY2" fmla="*/ 208 h 224"/>
                <a:gd name="connsiteX3" fmla="*/ 543 w 2184"/>
                <a:gd name="connsiteY3" fmla="*/ 16 h 224"/>
                <a:gd name="connsiteX4" fmla="*/ 735 w 2184"/>
                <a:gd name="connsiteY4" fmla="*/ 208 h 224"/>
                <a:gd name="connsiteX5" fmla="*/ 927 w 2184"/>
                <a:gd name="connsiteY5" fmla="*/ 16 h 224"/>
                <a:gd name="connsiteX6" fmla="*/ 1119 w 2184"/>
                <a:gd name="connsiteY6" fmla="*/ 208 h 224"/>
                <a:gd name="connsiteX7" fmla="*/ 1311 w 2184"/>
                <a:gd name="connsiteY7" fmla="*/ 16 h 224"/>
                <a:gd name="connsiteX8" fmla="*/ 1503 w 2184"/>
                <a:gd name="connsiteY8" fmla="*/ 208 h 224"/>
                <a:gd name="connsiteX9" fmla="*/ 1695 w 2184"/>
                <a:gd name="connsiteY9" fmla="*/ 16 h 224"/>
                <a:gd name="connsiteX10" fmla="*/ 1887 w 2184"/>
                <a:gd name="connsiteY10" fmla="*/ 208 h 224"/>
                <a:gd name="connsiteX11" fmla="*/ 2025 w 2184"/>
                <a:gd name="connsiteY11" fmla="*/ 112 h 224"/>
                <a:gd name="connsiteX12" fmla="*/ 2184 w 2184"/>
                <a:gd name="connsiteY12" fmla="*/ 112 h 224"/>
                <a:gd name="connsiteX0" fmla="*/ 0 w 2184"/>
                <a:gd name="connsiteY0" fmla="*/ 112 h 224"/>
                <a:gd name="connsiteX1" fmla="*/ 159 w 2184"/>
                <a:gd name="connsiteY1" fmla="*/ 16 h 224"/>
                <a:gd name="connsiteX2" fmla="*/ 351 w 2184"/>
                <a:gd name="connsiteY2" fmla="*/ 208 h 224"/>
                <a:gd name="connsiteX3" fmla="*/ 543 w 2184"/>
                <a:gd name="connsiteY3" fmla="*/ 16 h 224"/>
                <a:gd name="connsiteX4" fmla="*/ 735 w 2184"/>
                <a:gd name="connsiteY4" fmla="*/ 208 h 224"/>
                <a:gd name="connsiteX5" fmla="*/ 927 w 2184"/>
                <a:gd name="connsiteY5" fmla="*/ 16 h 224"/>
                <a:gd name="connsiteX6" fmla="*/ 1119 w 2184"/>
                <a:gd name="connsiteY6" fmla="*/ 208 h 224"/>
                <a:gd name="connsiteX7" fmla="*/ 1311 w 2184"/>
                <a:gd name="connsiteY7" fmla="*/ 16 h 224"/>
                <a:gd name="connsiteX8" fmla="*/ 1503 w 2184"/>
                <a:gd name="connsiteY8" fmla="*/ 208 h 224"/>
                <a:gd name="connsiteX9" fmla="*/ 1695 w 2184"/>
                <a:gd name="connsiteY9" fmla="*/ 16 h 224"/>
                <a:gd name="connsiteX10" fmla="*/ 1887 w 2184"/>
                <a:gd name="connsiteY10" fmla="*/ 208 h 224"/>
                <a:gd name="connsiteX11" fmla="*/ 2025 w 2184"/>
                <a:gd name="connsiteY11" fmla="*/ 112 h 224"/>
                <a:gd name="connsiteX12" fmla="*/ 2184 w 2184"/>
                <a:gd name="connsiteY12" fmla="*/ 112 h 224"/>
                <a:gd name="connsiteX0" fmla="*/ 0 w 2184"/>
                <a:gd name="connsiteY0" fmla="*/ 96 h 208"/>
                <a:gd name="connsiteX1" fmla="*/ 228 w 2184"/>
                <a:gd name="connsiteY1" fmla="*/ 7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28 w 2184"/>
                <a:gd name="connsiteY1" fmla="*/ 7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45 w 2184"/>
                <a:gd name="connsiteY1" fmla="*/ 71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45 w 2184"/>
                <a:gd name="connsiteY1" fmla="*/ 71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35 w 2184"/>
                <a:gd name="connsiteY1" fmla="*/ 9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19 w 2184"/>
                <a:gd name="connsiteY1" fmla="*/ 91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23 w 2184"/>
                <a:gd name="connsiteY1" fmla="*/ 9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11"/>
                <a:gd name="connsiteY0" fmla="*/ 98 h 208"/>
                <a:gd name="connsiteX1" fmla="*/ 150 w 2111"/>
                <a:gd name="connsiteY1" fmla="*/ 99 h 208"/>
                <a:gd name="connsiteX2" fmla="*/ 278 w 2111"/>
                <a:gd name="connsiteY2" fmla="*/ 192 h 208"/>
                <a:gd name="connsiteX3" fmla="*/ 470 w 2111"/>
                <a:gd name="connsiteY3" fmla="*/ 0 h 208"/>
                <a:gd name="connsiteX4" fmla="*/ 662 w 2111"/>
                <a:gd name="connsiteY4" fmla="*/ 192 h 208"/>
                <a:gd name="connsiteX5" fmla="*/ 854 w 2111"/>
                <a:gd name="connsiteY5" fmla="*/ 0 h 208"/>
                <a:gd name="connsiteX6" fmla="*/ 1046 w 2111"/>
                <a:gd name="connsiteY6" fmla="*/ 192 h 208"/>
                <a:gd name="connsiteX7" fmla="*/ 1238 w 2111"/>
                <a:gd name="connsiteY7" fmla="*/ 0 h 208"/>
                <a:gd name="connsiteX8" fmla="*/ 1430 w 2111"/>
                <a:gd name="connsiteY8" fmla="*/ 192 h 208"/>
                <a:gd name="connsiteX9" fmla="*/ 1622 w 2111"/>
                <a:gd name="connsiteY9" fmla="*/ 0 h 208"/>
                <a:gd name="connsiteX10" fmla="*/ 1814 w 2111"/>
                <a:gd name="connsiteY10" fmla="*/ 192 h 208"/>
                <a:gd name="connsiteX11" fmla="*/ 1952 w 2111"/>
                <a:gd name="connsiteY11" fmla="*/ 96 h 208"/>
                <a:gd name="connsiteX12" fmla="*/ 2111 w 2111"/>
                <a:gd name="connsiteY12" fmla="*/ 96 h 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1" h="208">
                  <a:moveTo>
                    <a:pt x="0" y="98"/>
                  </a:moveTo>
                  <a:lnTo>
                    <a:pt x="150" y="99"/>
                  </a:lnTo>
                  <a:cubicBezTo>
                    <a:pt x="208" y="115"/>
                    <a:pt x="225" y="208"/>
                    <a:pt x="278" y="192"/>
                  </a:cubicBezTo>
                  <a:cubicBezTo>
                    <a:pt x="331" y="176"/>
                    <a:pt x="406" y="0"/>
                    <a:pt x="470" y="0"/>
                  </a:cubicBezTo>
                  <a:cubicBezTo>
                    <a:pt x="534" y="0"/>
                    <a:pt x="598" y="192"/>
                    <a:pt x="662" y="192"/>
                  </a:cubicBezTo>
                  <a:cubicBezTo>
                    <a:pt x="726" y="192"/>
                    <a:pt x="790" y="0"/>
                    <a:pt x="854" y="0"/>
                  </a:cubicBezTo>
                  <a:cubicBezTo>
                    <a:pt x="918" y="0"/>
                    <a:pt x="982" y="192"/>
                    <a:pt x="1046" y="192"/>
                  </a:cubicBezTo>
                  <a:cubicBezTo>
                    <a:pt x="1110" y="192"/>
                    <a:pt x="1174" y="0"/>
                    <a:pt x="1238" y="0"/>
                  </a:cubicBezTo>
                  <a:cubicBezTo>
                    <a:pt x="1302" y="0"/>
                    <a:pt x="1366" y="192"/>
                    <a:pt x="1430" y="192"/>
                  </a:cubicBezTo>
                  <a:cubicBezTo>
                    <a:pt x="1494" y="192"/>
                    <a:pt x="1558" y="0"/>
                    <a:pt x="1622" y="0"/>
                  </a:cubicBezTo>
                  <a:cubicBezTo>
                    <a:pt x="1686" y="0"/>
                    <a:pt x="1759" y="176"/>
                    <a:pt x="1814" y="192"/>
                  </a:cubicBezTo>
                  <a:cubicBezTo>
                    <a:pt x="1869" y="208"/>
                    <a:pt x="1870" y="108"/>
                    <a:pt x="1952" y="96"/>
                  </a:cubicBezTo>
                  <a:lnTo>
                    <a:pt x="2111" y="96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spcFirstLastPara="1" wrap="none" anchor="ctr">
              <a:prstTxWarp prst="textArchUp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23" name="Group 154"/>
            <p:cNvGrpSpPr>
              <a:grpSpLocks/>
            </p:cNvGrpSpPr>
            <p:nvPr/>
          </p:nvGrpSpPr>
          <p:grpSpPr bwMode="auto">
            <a:xfrm>
              <a:off x="3034460" y="1689380"/>
              <a:ext cx="3067050" cy="876300"/>
              <a:chOff x="4681539" y="3136895"/>
              <a:chExt cx="3067132" cy="876314"/>
            </a:xfrm>
          </p:grpSpPr>
          <p:sp>
            <p:nvSpPr>
              <p:cNvPr id="33" name="Arc 132"/>
              <p:cNvSpPr/>
              <p:nvPr/>
            </p:nvSpPr>
            <p:spPr>
              <a:xfrm>
                <a:off x="4680512" y="3136895"/>
                <a:ext cx="3068944" cy="875263"/>
              </a:xfrm>
              <a:prstGeom prst="arc">
                <a:avLst>
                  <a:gd name="adj1" fmla="val 10775697"/>
                  <a:gd name="adj2" fmla="val 13659"/>
                </a:avLst>
              </a:prstGeom>
              <a:ln w="34925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4" name="AutoShape 22"/>
              <p:cNvCxnSpPr>
                <a:cxnSpLocks noChangeShapeType="1"/>
              </p:cNvCxnSpPr>
              <p:nvPr/>
            </p:nvCxnSpPr>
            <p:spPr bwMode="auto">
              <a:xfrm>
                <a:off x="6200814" y="3140103"/>
                <a:ext cx="108000" cy="158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" name="Group 154"/>
            <p:cNvGrpSpPr>
              <a:grpSpLocks/>
            </p:cNvGrpSpPr>
            <p:nvPr/>
          </p:nvGrpSpPr>
          <p:grpSpPr bwMode="auto">
            <a:xfrm rot="10800000">
              <a:off x="3036318" y="1703886"/>
              <a:ext cx="3065977" cy="875249"/>
              <a:chOff x="4682341" y="3137727"/>
              <a:chExt cx="3066059" cy="875263"/>
            </a:xfrm>
          </p:grpSpPr>
          <p:sp>
            <p:nvSpPr>
              <p:cNvPr id="31" name="Arc 132"/>
              <p:cNvSpPr/>
              <p:nvPr/>
            </p:nvSpPr>
            <p:spPr>
              <a:xfrm>
                <a:off x="4682341" y="3137725"/>
                <a:ext cx="3066061" cy="875263"/>
              </a:xfrm>
              <a:prstGeom prst="arc">
                <a:avLst>
                  <a:gd name="adj1" fmla="val 10775697"/>
                  <a:gd name="adj2" fmla="val 13659"/>
                </a:avLst>
              </a:prstGeom>
              <a:ln w="34925" cmpd="sng">
                <a:prstDash val="soli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2" name="AutoShape 22"/>
              <p:cNvCxnSpPr>
                <a:cxnSpLocks noChangeShapeType="1"/>
              </p:cNvCxnSpPr>
              <p:nvPr/>
            </p:nvCxnSpPr>
            <p:spPr bwMode="auto">
              <a:xfrm>
                <a:off x="6200814" y="3140103"/>
                <a:ext cx="108000" cy="1588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Freeform 85"/>
            <p:cNvSpPr>
              <a:spLocks/>
            </p:cNvSpPr>
            <p:nvPr/>
          </p:nvSpPr>
          <p:spPr bwMode="auto">
            <a:xfrm rot="16200000">
              <a:off x="4940899" y="3102953"/>
              <a:ext cx="2357368" cy="386129"/>
            </a:xfrm>
            <a:custGeom>
              <a:avLst/>
              <a:gdLst>
                <a:gd name="connsiteX0" fmla="*/ 0 w 2413"/>
                <a:gd name="connsiteY0" fmla="*/ 204 h 204"/>
                <a:gd name="connsiteX1" fmla="*/ 192 w 2413"/>
                <a:gd name="connsiteY1" fmla="*/ 12 h 204"/>
                <a:gd name="connsiteX2" fmla="*/ 384 w 2413"/>
                <a:gd name="connsiteY2" fmla="*/ 204 h 204"/>
                <a:gd name="connsiteX3" fmla="*/ 576 w 2413"/>
                <a:gd name="connsiteY3" fmla="*/ 12 h 204"/>
                <a:gd name="connsiteX4" fmla="*/ 768 w 2413"/>
                <a:gd name="connsiteY4" fmla="*/ 204 h 204"/>
                <a:gd name="connsiteX5" fmla="*/ 960 w 2413"/>
                <a:gd name="connsiteY5" fmla="*/ 12 h 204"/>
                <a:gd name="connsiteX6" fmla="*/ 1152 w 2413"/>
                <a:gd name="connsiteY6" fmla="*/ 204 h 204"/>
                <a:gd name="connsiteX7" fmla="*/ 1344 w 2413"/>
                <a:gd name="connsiteY7" fmla="*/ 12 h 204"/>
                <a:gd name="connsiteX8" fmla="*/ 1536 w 2413"/>
                <a:gd name="connsiteY8" fmla="*/ 204 h 204"/>
                <a:gd name="connsiteX9" fmla="*/ 1728 w 2413"/>
                <a:gd name="connsiteY9" fmla="*/ 12 h 204"/>
                <a:gd name="connsiteX10" fmla="*/ 1920 w 2413"/>
                <a:gd name="connsiteY10" fmla="*/ 204 h 204"/>
                <a:gd name="connsiteX11" fmla="*/ 2112 w 2413"/>
                <a:gd name="connsiteY11" fmla="*/ 12 h 204"/>
                <a:gd name="connsiteX12" fmla="*/ 2413 w 2413"/>
                <a:gd name="connsiteY12" fmla="*/ 130 h 204"/>
                <a:gd name="connsiteX0" fmla="*/ 0 w 2413"/>
                <a:gd name="connsiteY0" fmla="*/ 204 h 204"/>
                <a:gd name="connsiteX1" fmla="*/ 192 w 2413"/>
                <a:gd name="connsiteY1" fmla="*/ 12 h 204"/>
                <a:gd name="connsiteX2" fmla="*/ 384 w 2413"/>
                <a:gd name="connsiteY2" fmla="*/ 204 h 204"/>
                <a:gd name="connsiteX3" fmla="*/ 576 w 2413"/>
                <a:gd name="connsiteY3" fmla="*/ 12 h 204"/>
                <a:gd name="connsiteX4" fmla="*/ 768 w 2413"/>
                <a:gd name="connsiteY4" fmla="*/ 204 h 204"/>
                <a:gd name="connsiteX5" fmla="*/ 960 w 2413"/>
                <a:gd name="connsiteY5" fmla="*/ 12 h 204"/>
                <a:gd name="connsiteX6" fmla="*/ 1152 w 2413"/>
                <a:gd name="connsiteY6" fmla="*/ 204 h 204"/>
                <a:gd name="connsiteX7" fmla="*/ 1344 w 2413"/>
                <a:gd name="connsiteY7" fmla="*/ 12 h 204"/>
                <a:gd name="connsiteX8" fmla="*/ 1536 w 2413"/>
                <a:gd name="connsiteY8" fmla="*/ 204 h 204"/>
                <a:gd name="connsiteX9" fmla="*/ 1728 w 2413"/>
                <a:gd name="connsiteY9" fmla="*/ 12 h 204"/>
                <a:gd name="connsiteX10" fmla="*/ 1920 w 2413"/>
                <a:gd name="connsiteY10" fmla="*/ 204 h 204"/>
                <a:gd name="connsiteX11" fmla="*/ 2112 w 2413"/>
                <a:gd name="connsiteY11" fmla="*/ 12 h 204"/>
                <a:gd name="connsiteX12" fmla="*/ 2413 w 2413"/>
                <a:gd name="connsiteY12" fmla="*/ 130 h 204"/>
                <a:gd name="connsiteX0" fmla="*/ 0 w 2413"/>
                <a:gd name="connsiteY0" fmla="*/ 192 h 208"/>
                <a:gd name="connsiteX1" fmla="*/ 192 w 2413"/>
                <a:gd name="connsiteY1" fmla="*/ 0 h 208"/>
                <a:gd name="connsiteX2" fmla="*/ 384 w 2413"/>
                <a:gd name="connsiteY2" fmla="*/ 192 h 208"/>
                <a:gd name="connsiteX3" fmla="*/ 576 w 2413"/>
                <a:gd name="connsiteY3" fmla="*/ 0 h 208"/>
                <a:gd name="connsiteX4" fmla="*/ 768 w 2413"/>
                <a:gd name="connsiteY4" fmla="*/ 192 h 208"/>
                <a:gd name="connsiteX5" fmla="*/ 960 w 2413"/>
                <a:gd name="connsiteY5" fmla="*/ 0 h 208"/>
                <a:gd name="connsiteX6" fmla="*/ 1152 w 2413"/>
                <a:gd name="connsiteY6" fmla="*/ 192 h 208"/>
                <a:gd name="connsiteX7" fmla="*/ 1344 w 2413"/>
                <a:gd name="connsiteY7" fmla="*/ 0 h 208"/>
                <a:gd name="connsiteX8" fmla="*/ 1536 w 2413"/>
                <a:gd name="connsiteY8" fmla="*/ 192 h 208"/>
                <a:gd name="connsiteX9" fmla="*/ 1728 w 2413"/>
                <a:gd name="connsiteY9" fmla="*/ 0 h 208"/>
                <a:gd name="connsiteX10" fmla="*/ 1920 w 2413"/>
                <a:gd name="connsiteY10" fmla="*/ 192 h 208"/>
                <a:gd name="connsiteX11" fmla="*/ 2058 w 2413"/>
                <a:gd name="connsiteY11" fmla="*/ 96 h 208"/>
                <a:gd name="connsiteX12" fmla="*/ 2413 w 2413"/>
                <a:gd name="connsiteY12" fmla="*/ 118 h 208"/>
                <a:gd name="connsiteX0" fmla="*/ 0 w 2413"/>
                <a:gd name="connsiteY0" fmla="*/ 192 h 208"/>
                <a:gd name="connsiteX1" fmla="*/ 192 w 2413"/>
                <a:gd name="connsiteY1" fmla="*/ 0 h 208"/>
                <a:gd name="connsiteX2" fmla="*/ 384 w 2413"/>
                <a:gd name="connsiteY2" fmla="*/ 192 h 208"/>
                <a:gd name="connsiteX3" fmla="*/ 576 w 2413"/>
                <a:gd name="connsiteY3" fmla="*/ 0 h 208"/>
                <a:gd name="connsiteX4" fmla="*/ 768 w 2413"/>
                <a:gd name="connsiteY4" fmla="*/ 192 h 208"/>
                <a:gd name="connsiteX5" fmla="*/ 960 w 2413"/>
                <a:gd name="connsiteY5" fmla="*/ 0 h 208"/>
                <a:gd name="connsiteX6" fmla="*/ 1152 w 2413"/>
                <a:gd name="connsiteY6" fmla="*/ 192 h 208"/>
                <a:gd name="connsiteX7" fmla="*/ 1344 w 2413"/>
                <a:gd name="connsiteY7" fmla="*/ 0 h 208"/>
                <a:gd name="connsiteX8" fmla="*/ 1536 w 2413"/>
                <a:gd name="connsiteY8" fmla="*/ 192 h 208"/>
                <a:gd name="connsiteX9" fmla="*/ 1728 w 2413"/>
                <a:gd name="connsiteY9" fmla="*/ 0 h 208"/>
                <a:gd name="connsiteX10" fmla="*/ 1920 w 2413"/>
                <a:gd name="connsiteY10" fmla="*/ 192 h 208"/>
                <a:gd name="connsiteX11" fmla="*/ 2058 w 2413"/>
                <a:gd name="connsiteY11" fmla="*/ 96 h 208"/>
                <a:gd name="connsiteX12" fmla="*/ 2413 w 2413"/>
                <a:gd name="connsiteY12" fmla="*/ 118 h 208"/>
                <a:gd name="connsiteX0" fmla="*/ 0 w 2448"/>
                <a:gd name="connsiteY0" fmla="*/ 192 h 208"/>
                <a:gd name="connsiteX1" fmla="*/ 192 w 2448"/>
                <a:gd name="connsiteY1" fmla="*/ 0 h 208"/>
                <a:gd name="connsiteX2" fmla="*/ 384 w 2448"/>
                <a:gd name="connsiteY2" fmla="*/ 192 h 208"/>
                <a:gd name="connsiteX3" fmla="*/ 576 w 2448"/>
                <a:gd name="connsiteY3" fmla="*/ 0 h 208"/>
                <a:gd name="connsiteX4" fmla="*/ 768 w 2448"/>
                <a:gd name="connsiteY4" fmla="*/ 192 h 208"/>
                <a:gd name="connsiteX5" fmla="*/ 960 w 2448"/>
                <a:gd name="connsiteY5" fmla="*/ 0 h 208"/>
                <a:gd name="connsiteX6" fmla="*/ 1152 w 2448"/>
                <a:gd name="connsiteY6" fmla="*/ 192 h 208"/>
                <a:gd name="connsiteX7" fmla="*/ 1344 w 2448"/>
                <a:gd name="connsiteY7" fmla="*/ 0 h 208"/>
                <a:gd name="connsiteX8" fmla="*/ 1536 w 2448"/>
                <a:gd name="connsiteY8" fmla="*/ 192 h 208"/>
                <a:gd name="connsiteX9" fmla="*/ 1728 w 2448"/>
                <a:gd name="connsiteY9" fmla="*/ 0 h 208"/>
                <a:gd name="connsiteX10" fmla="*/ 1920 w 2448"/>
                <a:gd name="connsiteY10" fmla="*/ 192 h 208"/>
                <a:gd name="connsiteX11" fmla="*/ 2058 w 2448"/>
                <a:gd name="connsiteY11" fmla="*/ 96 h 208"/>
                <a:gd name="connsiteX12" fmla="*/ 2448 w 2448"/>
                <a:gd name="connsiteY12" fmla="*/ 102 h 208"/>
                <a:gd name="connsiteX0" fmla="*/ 0 w 2236"/>
                <a:gd name="connsiteY0" fmla="*/ 192 h 208"/>
                <a:gd name="connsiteX1" fmla="*/ 192 w 2236"/>
                <a:gd name="connsiteY1" fmla="*/ 0 h 208"/>
                <a:gd name="connsiteX2" fmla="*/ 384 w 2236"/>
                <a:gd name="connsiteY2" fmla="*/ 192 h 208"/>
                <a:gd name="connsiteX3" fmla="*/ 576 w 2236"/>
                <a:gd name="connsiteY3" fmla="*/ 0 h 208"/>
                <a:gd name="connsiteX4" fmla="*/ 768 w 2236"/>
                <a:gd name="connsiteY4" fmla="*/ 192 h 208"/>
                <a:gd name="connsiteX5" fmla="*/ 960 w 2236"/>
                <a:gd name="connsiteY5" fmla="*/ 0 h 208"/>
                <a:gd name="connsiteX6" fmla="*/ 1152 w 2236"/>
                <a:gd name="connsiteY6" fmla="*/ 192 h 208"/>
                <a:gd name="connsiteX7" fmla="*/ 1344 w 2236"/>
                <a:gd name="connsiteY7" fmla="*/ 0 h 208"/>
                <a:gd name="connsiteX8" fmla="*/ 1536 w 2236"/>
                <a:gd name="connsiteY8" fmla="*/ 192 h 208"/>
                <a:gd name="connsiteX9" fmla="*/ 1728 w 2236"/>
                <a:gd name="connsiteY9" fmla="*/ 0 h 208"/>
                <a:gd name="connsiteX10" fmla="*/ 1920 w 2236"/>
                <a:gd name="connsiteY10" fmla="*/ 192 h 208"/>
                <a:gd name="connsiteX11" fmla="*/ 2058 w 2236"/>
                <a:gd name="connsiteY11" fmla="*/ 96 h 208"/>
                <a:gd name="connsiteX12" fmla="*/ 2236 w 2236"/>
                <a:gd name="connsiteY12" fmla="*/ 95 h 208"/>
                <a:gd name="connsiteX0" fmla="*/ 0 w 2345"/>
                <a:gd name="connsiteY0" fmla="*/ 192 h 208"/>
                <a:gd name="connsiteX1" fmla="*/ 192 w 2345"/>
                <a:gd name="connsiteY1" fmla="*/ 0 h 208"/>
                <a:gd name="connsiteX2" fmla="*/ 384 w 2345"/>
                <a:gd name="connsiteY2" fmla="*/ 192 h 208"/>
                <a:gd name="connsiteX3" fmla="*/ 576 w 2345"/>
                <a:gd name="connsiteY3" fmla="*/ 0 h 208"/>
                <a:gd name="connsiteX4" fmla="*/ 768 w 2345"/>
                <a:gd name="connsiteY4" fmla="*/ 192 h 208"/>
                <a:gd name="connsiteX5" fmla="*/ 960 w 2345"/>
                <a:gd name="connsiteY5" fmla="*/ 0 h 208"/>
                <a:gd name="connsiteX6" fmla="*/ 1152 w 2345"/>
                <a:gd name="connsiteY6" fmla="*/ 192 h 208"/>
                <a:gd name="connsiteX7" fmla="*/ 1344 w 2345"/>
                <a:gd name="connsiteY7" fmla="*/ 0 h 208"/>
                <a:gd name="connsiteX8" fmla="*/ 1536 w 2345"/>
                <a:gd name="connsiteY8" fmla="*/ 192 h 208"/>
                <a:gd name="connsiteX9" fmla="*/ 1728 w 2345"/>
                <a:gd name="connsiteY9" fmla="*/ 0 h 208"/>
                <a:gd name="connsiteX10" fmla="*/ 1920 w 2345"/>
                <a:gd name="connsiteY10" fmla="*/ 192 h 208"/>
                <a:gd name="connsiteX11" fmla="*/ 2058 w 2345"/>
                <a:gd name="connsiteY11" fmla="*/ 96 h 208"/>
                <a:gd name="connsiteX12" fmla="*/ 2345 w 2345"/>
                <a:gd name="connsiteY12" fmla="*/ 95 h 208"/>
                <a:gd name="connsiteX0" fmla="*/ 0 w 2211"/>
                <a:gd name="connsiteY0" fmla="*/ 192 h 208"/>
                <a:gd name="connsiteX1" fmla="*/ 192 w 2211"/>
                <a:gd name="connsiteY1" fmla="*/ 0 h 208"/>
                <a:gd name="connsiteX2" fmla="*/ 384 w 2211"/>
                <a:gd name="connsiteY2" fmla="*/ 192 h 208"/>
                <a:gd name="connsiteX3" fmla="*/ 576 w 2211"/>
                <a:gd name="connsiteY3" fmla="*/ 0 h 208"/>
                <a:gd name="connsiteX4" fmla="*/ 768 w 2211"/>
                <a:gd name="connsiteY4" fmla="*/ 192 h 208"/>
                <a:gd name="connsiteX5" fmla="*/ 960 w 2211"/>
                <a:gd name="connsiteY5" fmla="*/ 0 h 208"/>
                <a:gd name="connsiteX6" fmla="*/ 1152 w 2211"/>
                <a:gd name="connsiteY6" fmla="*/ 192 h 208"/>
                <a:gd name="connsiteX7" fmla="*/ 1344 w 2211"/>
                <a:gd name="connsiteY7" fmla="*/ 0 h 208"/>
                <a:gd name="connsiteX8" fmla="*/ 1536 w 2211"/>
                <a:gd name="connsiteY8" fmla="*/ 192 h 208"/>
                <a:gd name="connsiteX9" fmla="*/ 1728 w 2211"/>
                <a:gd name="connsiteY9" fmla="*/ 0 h 208"/>
                <a:gd name="connsiteX10" fmla="*/ 1920 w 2211"/>
                <a:gd name="connsiteY10" fmla="*/ 192 h 208"/>
                <a:gd name="connsiteX11" fmla="*/ 2058 w 2211"/>
                <a:gd name="connsiteY11" fmla="*/ 96 h 208"/>
                <a:gd name="connsiteX12" fmla="*/ 2211 w 2211"/>
                <a:gd name="connsiteY12" fmla="*/ 97 h 208"/>
                <a:gd name="connsiteX0" fmla="*/ 0 w 2217"/>
                <a:gd name="connsiteY0" fmla="*/ 192 h 208"/>
                <a:gd name="connsiteX1" fmla="*/ 192 w 2217"/>
                <a:gd name="connsiteY1" fmla="*/ 0 h 208"/>
                <a:gd name="connsiteX2" fmla="*/ 384 w 2217"/>
                <a:gd name="connsiteY2" fmla="*/ 192 h 208"/>
                <a:gd name="connsiteX3" fmla="*/ 576 w 2217"/>
                <a:gd name="connsiteY3" fmla="*/ 0 h 208"/>
                <a:gd name="connsiteX4" fmla="*/ 768 w 2217"/>
                <a:gd name="connsiteY4" fmla="*/ 192 h 208"/>
                <a:gd name="connsiteX5" fmla="*/ 960 w 2217"/>
                <a:gd name="connsiteY5" fmla="*/ 0 h 208"/>
                <a:gd name="connsiteX6" fmla="*/ 1152 w 2217"/>
                <a:gd name="connsiteY6" fmla="*/ 192 h 208"/>
                <a:gd name="connsiteX7" fmla="*/ 1344 w 2217"/>
                <a:gd name="connsiteY7" fmla="*/ 0 h 208"/>
                <a:gd name="connsiteX8" fmla="*/ 1536 w 2217"/>
                <a:gd name="connsiteY8" fmla="*/ 192 h 208"/>
                <a:gd name="connsiteX9" fmla="*/ 1728 w 2217"/>
                <a:gd name="connsiteY9" fmla="*/ 0 h 208"/>
                <a:gd name="connsiteX10" fmla="*/ 1920 w 2217"/>
                <a:gd name="connsiteY10" fmla="*/ 192 h 208"/>
                <a:gd name="connsiteX11" fmla="*/ 2058 w 2217"/>
                <a:gd name="connsiteY11" fmla="*/ 96 h 208"/>
                <a:gd name="connsiteX12" fmla="*/ 2217 w 2217"/>
                <a:gd name="connsiteY12" fmla="*/ 96 h 208"/>
                <a:gd name="connsiteX0" fmla="*/ 0 w 2184"/>
                <a:gd name="connsiteY0" fmla="*/ 112 h 224"/>
                <a:gd name="connsiteX1" fmla="*/ 159 w 2184"/>
                <a:gd name="connsiteY1" fmla="*/ 16 h 224"/>
                <a:gd name="connsiteX2" fmla="*/ 351 w 2184"/>
                <a:gd name="connsiteY2" fmla="*/ 208 h 224"/>
                <a:gd name="connsiteX3" fmla="*/ 543 w 2184"/>
                <a:gd name="connsiteY3" fmla="*/ 16 h 224"/>
                <a:gd name="connsiteX4" fmla="*/ 735 w 2184"/>
                <a:gd name="connsiteY4" fmla="*/ 208 h 224"/>
                <a:gd name="connsiteX5" fmla="*/ 927 w 2184"/>
                <a:gd name="connsiteY5" fmla="*/ 16 h 224"/>
                <a:gd name="connsiteX6" fmla="*/ 1119 w 2184"/>
                <a:gd name="connsiteY6" fmla="*/ 208 h 224"/>
                <a:gd name="connsiteX7" fmla="*/ 1311 w 2184"/>
                <a:gd name="connsiteY7" fmla="*/ 16 h 224"/>
                <a:gd name="connsiteX8" fmla="*/ 1503 w 2184"/>
                <a:gd name="connsiteY8" fmla="*/ 208 h 224"/>
                <a:gd name="connsiteX9" fmla="*/ 1695 w 2184"/>
                <a:gd name="connsiteY9" fmla="*/ 16 h 224"/>
                <a:gd name="connsiteX10" fmla="*/ 1887 w 2184"/>
                <a:gd name="connsiteY10" fmla="*/ 208 h 224"/>
                <a:gd name="connsiteX11" fmla="*/ 2025 w 2184"/>
                <a:gd name="connsiteY11" fmla="*/ 112 h 224"/>
                <a:gd name="connsiteX12" fmla="*/ 2184 w 2184"/>
                <a:gd name="connsiteY12" fmla="*/ 112 h 224"/>
                <a:gd name="connsiteX0" fmla="*/ 0 w 2184"/>
                <a:gd name="connsiteY0" fmla="*/ 112 h 224"/>
                <a:gd name="connsiteX1" fmla="*/ 159 w 2184"/>
                <a:gd name="connsiteY1" fmla="*/ 16 h 224"/>
                <a:gd name="connsiteX2" fmla="*/ 351 w 2184"/>
                <a:gd name="connsiteY2" fmla="*/ 208 h 224"/>
                <a:gd name="connsiteX3" fmla="*/ 543 w 2184"/>
                <a:gd name="connsiteY3" fmla="*/ 16 h 224"/>
                <a:gd name="connsiteX4" fmla="*/ 735 w 2184"/>
                <a:gd name="connsiteY4" fmla="*/ 208 h 224"/>
                <a:gd name="connsiteX5" fmla="*/ 927 w 2184"/>
                <a:gd name="connsiteY5" fmla="*/ 16 h 224"/>
                <a:gd name="connsiteX6" fmla="*/ 1119 w 2184"/>
                <a:gd name="connsiteY6" fmla="*/ 208 h 224"/>
                <a:gd name="connsiteX7" fmla="*/ 1311 w 2184"/>
                <a:gd name="connsiteY7" fmla="*/ 16 h 224"/>
                <a:gd name="connsiteX8" fmla="*/ 1503 w 2184"/>
                <a:gd name="connsiteY8" fmla="*/ 208 h 224"/>
                <a:gd name="connsiteX9" fmla="*/ 1695 w 2184"/>
                <a:gd name="connsiteY9" fmla="*/ 16 h 224"/>
                <a:gd name="connsiteX10" fmla="*/ 1887 w 2184"/>
                <a:gd name="connsiteY10" fmla="*/ 208 h 224"/>
                <a:gd name="connsiteX11" fmla="*/ 2025 w 2184"/>
                <a:gd name="connsiteY11" fmla="*/ 112 h 224"/>
                <a:gd name="connsiteX12" fmla="*/ 2184 w 2184"/>
                <a:gd name="connsiteY12" fmla="*/ 112 h 224"/>
                <a:gd name="connsiteX0" fmla="*/ 0 w 2184"/>
                <a:gd name="connsiteY0" fmla="*/ 96 h 208"/>
                <a:gd name="connsiteX1" fmla="*/ 228 w 2184"/>
                <a:gd name="connsiteY1" fmla="*/ 7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28 w 2184"/>
                <a:gd name="connsiteY1" fmla="*/ 7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45 w 2184"/>
                <a:gd name="connsiteY1" fmla="*/ 71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45 w 2184"/>
                <a:gd name="connsiteY1" fmla="*/ 71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35 w 2184"/>
                <a:gd name="connsiteY1" fmla="*/ 9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19 w 2184"/>
                <a:gd name="connsiteY1" fmla="*/ 91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84"/>
                <a:gd name="connsiteY0" fmla="*/ 96 h 208"/>
                <a:gd name="connsiteX1" fmla="*/ 223 w 2184"/>
                <a:gd name="connsiteY1" fmla="*/ 99 h 208"/>
                <a:gd name="connsiteX2" fmla="*/ 351 w 2184"/>
                <a:gd name="connsiteY2" fmla="*/ 192 h 208"/>
                <a:gd name="connsiteX3" fmla="*/ 543 w 2184"/>
                <a:gd name="connsiteY3" fmla="*/ 0 h 208"/>
                <a:gd name="connsiteX4" fmla="*/ 735 w 2184"/>
                <a:gd name="connsiteY4" fmla="*/ 192 h 208"/>
                <a:gd name="connsiteX5" fmla="*/ 927 w 2184"/>
                <a:gd name="connsiteY5" fmla="*/ 0 h 208"/>
                <a:gd name="connsiteX6" fmla="*/ 1119 w 2184"/>
                <a:gd name="connsiteY6" fmla="*/ 192 h 208"/>
                <a:gd name="connsiteX7" fmla="*/ 1311 w 2184"/>
                <a:gd name="connsiteY7" fmla="*/ 0 h 208"/>
                <a:gd name="connsiteX8" fmla="*/ 1503 w 2184"/>
                <a:gd name="connsiteY8" fmla="*/ 192 h 208"/>
                <a:gd name="connsiteX9" fmla="*/ 1695 w 2184"/>
                <a:gd name="connsiteY9" fmla="*/ 0 h 208"/>
                <a:gd name="connsiteX10" fmla="*/ 1887 w 2184"/>
                <a:gd name="connsiteY10" fmla="*/ 192 h 208"/>
                <a:gd name="connsiteX11" fmla="*/ 2025 w 2184"/>
                <a:gd name="connsiteY11" fmla="*/ 96 h 208"/>
                <a:gd name="connsiteX12" fmla="*/ 2184 w 2184"/>
                <a:gd name="connsiteY12" fmla="*/ 96 h 208"/>
                <a:gd name="connsiteX0" fmla="*/ 0 w 2111"/>
                <a:gd name="connsiteY0" fmla="*/ 98 h 208"/>
                <a:gd name="connsiteX1" fmla="*/ 150 w 2111"/>
                <a:gd name="connsiteY1" fmla="*/ 99 h 208"/>
                <a:gd name="connsiteX2" fmla="*/ 278 w 2111"/>
                <a:gd name="connsiteY2" fmla="*/ 192 h 208"/>
                <a:gd name="connsiteX3" fmla="*/ 470 w 2111"/>
                <a:gd name="connsiteY3" fmla="*/ 0 h 208"/>
                <a:gd name="connsiteX4" fmla="*/ 662 w 2111"/>
                <a:gd name="connsiteY4" fmla="*/ 192 h 208"/>
                <a:gd name="connsiteX5" fmla="*/ 854 w 2111"/>
                <a:gd name="connsiteY5" fmla="*/ 0 h 208"/>
                <a:gd name="connsiteX6" fmla="*/ 1046 w 2111"/>
                <a:gd name="connsiteY6" fmla="*/ 192 h 208"/>
                <a:gd name="connsiteX7" fmla="*/ 1238 w 2111"/>
                <a:gd name="connsiteY7" fmla="*/ 0 h 208"/>
                <a:gd name="connsiteX8" fmla="*/ 1430 w 2111"/>
                <a:gd name="connsiteY8" fmla="*/ 192 h 208"/>
                <a:gd name="connsiteX9" fmla="*/ 1622 w 2111"/>
                <a:gd name="connsiteY9" fmla="*/ 0 h 208"/>
                <a:gd name="connsiteX10" fmla="*/ 1814 w 2111"/>
                <a:gd name="connsiteY10" fmla="*/ 192 h 208"/>
                <a:gd name="connsiteX11" fmla="*/ 1952 w 2111"/>
                <a:gd name="connsiteY11" fmla="*/ 96 h 208"/>
                <a:gd name="connsiteX12" fmla="*/ 2111 w 2111"/>
                <a:gd name="connsiteY12" fmla="*/ 96 h 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11" h="208">
                  <a:moveTo>
                    <a:pt x="0" y="98"/>
                  </a:moveTo>
                  <a:lnTo>
                    <a:pt x="150" y="99"/>
                  </a:lnTo>
                  <a:cubicBezTo>
                    <a:pt x="208" y="115"/>
                    <a:pt x="225" y="208"/>
                    <a:pt x="278" y="192"/>
                  </a:cubicBezTo>
                  <a:cubicBezTo>
                    <a:pt x="331" y="176"/>
                    <a:pt x="406" y="0"/>
                    <a:pt x="470" y="0"/>
                  </a:cubicBezTo>
                  <a:cubicBezTo>
                    <a:pt x="534" y="0"/>
                    <a:pt x="598" y="192"/>
                    <a:pt x="662" y="192"/>
                  </a:cubicBezTo>
                  <a:cubicBezTo>
                    <a:pt x="726" y="192"/>
                    <a:pt x="790" y="0"/>
                    <a:pt x="854" y="0"/>
                  </a:cubicBezTo>
                  <a:cubicBezTo>
                    <a:pt x="918" y="0"/>
                    <a:pt x="982" y="192"/>
                    <a:pt x="1046" y="192"/>
                  </a:cubicBezTo>
                  <a:cubicBezTo>
                    <a:pt x="1110" y="192"/>
                    <a:pt x="1174" y="0"/>
                    <a:pt x="1238" y="0"/>
                  </a:cubicBezTo>
                  <a:cubicBezTo>
                    <a:pt x="1302" y="0"/>
                    <a:pt x="1366" y="192"/>
                    <a:pt x="1430" y="192"/>
                  </a:cubicBezTo>
                  <a:cubicBezTo>
                    <a:pt x="1494" y="192"/>
                    <a:pt x="1558" y="0"/>
                    <a:pt x="1622" y="0"/>
                  </a:cubicBezTo>
                  <a:cubicBezTo>
                    <a:pt x="1686" y="0"/>
                    <a:pt x="1759" y="176"/>
                    <a:pt x="1814" y="192"/>
                  </a:cubicBezTo>
                  <a:cubicBezTo>
                    <a:pt x="1869" y="208"/>
                    <a:pt x="1870" y="108"/>
                    <a:pt x="1952" y="96"/>
                  </a:cubicBezTo>
                  <a:lnTo>
                    <a:pt x="2111" y="96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spcFirstLastPara="1" wrap="none" anchor="ctr">
              <a:prstTxWarp prst="textArchUp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3032125" y="4487863"/>
              <a:ext cx="3089275" cy="122237"/>
              <a:chOff x="13700" y="12004"/>
              <a:chExt cx="1688" cy="137236434"/>
            </a:xfrm>
          </p:grpSpPr>
          <p:cxnSp>
            <p:nvCxnSpPr>
              <p:cNvPr id="28" name="AutoShape 22"/>
              <p:cNvCxnSpPr>
                <a:cxnSpLocks noChangeShapeType="1"/>
              </p:cNvCxnSpPr>
              <p:nvPr/>
            </p:nvCxnSpPr>
            <p:spPr bwMode="auto">
              <a:xfrm>
                <a:off x="13700" y="12004"/>
                <a:ext cx="1000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14488" y="12004"/>
                <a:ext cx="900" cy="4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55756" y="920990"/>
            <a:ext cx="1648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dirty="0" smtClean="0">
                <a:solidFill>
                  <a:prstClr val="black"/>
                </a:solidFill>
              </a:rPr>
              <a:t>2</a:t>
            </a:r>
            <a:r>
              <a:rPr lang="ru-RU" altLang="ru-RU" sz="2000" dirty="0" smtClean="0">
                <a:solidFill>
                  <a:prstClr val="black"/>
                </a:solidFill>
              </a:rPr>
              <a:t>ой порядок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347834" y="1879275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altLang="ru-RU" sz="2000" i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217038" y="1866849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ru-RU" altLang="ru-RU" sz="20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5798603" y="1836687"/>
            <a:ext cx="1169987" cy="43021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l-GR" sz="2200" dirty="0">
                <a:solidFill>
                  <a:srgbClr val="000000"/>
                </a:solidFill>
                <a:latin typeface="Times New Roman" pitchFamily="18" charset="0"/>
              </a:rPr>
              <a:t>Σ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l-GR" sz="2200" i="1" dirty="0">
                <a:solidFill>
                  <a:srgbClr val="000000"/>
                </a:solidFill>
                <a:latin typeface="Times New Roman" pitchFamily="18" charset="0"/>
              </a:rPr>
              <a:t>ω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</a:rPr>
              <a:t>) ~</a:t>
            </a:r>
            <a:endParaRPr lang="en-US" sz="2200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76182" y="265908"/>
            <a:ext cx="43916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Электрон-электронное рассеяние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32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8172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8" grpId="0" animBg="1"/>
      <p:bldP spid="2" grpId="0" animBg="1"/>
      <p:bldP spid="20" grpId="0" animBg="1"/>
      <p:bldP spid="21" grpId="0" animBg="1"/>
      <p:bldP spid="18" grpId="0" animBg="1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7481" y="265908"/>
            <a:ext cx="586903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Сравнение </a:t>
            </a:r>
            <a:r>
              <a:rPr lang="en-US" dirty="0">
                <a:solidFill>
                  <a:prstClr val="black"/>
                </a:solidFill>
              </a:rPr>
              <a:t>R</a:t>
            </a:r>
            <a:r>
              <a:rPr lang="en-US" baseline="-25000" dirty="0">
                <a:solidFill>
                  <a:prstClr val="black"/>
                </a:solidFill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(x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r>
              <a:rPr lang="ru-RU" dirty="0" smtClean="0">
                <a:solidFill>
                  <a:prstClr val="black"/>
                </a:solidFill>
              </a:rPr>
              <a:t> с экспериментом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822" y="1090569"/>
            <a:ext cx="4261185" cy="3212983"/>
          </a:xfrm>
          <a:prstGeom prst="rect">
            <a:avLst/>
          </a:prstGeom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111111" y="4303552"/>
            <a:ext cx="37273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Дырочное </a:t>
            </a:r>
            <a:r>
              <a:rPr lang="ru-RU" sz="140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допирование</a:t>
            </a:r>
            <a:r>
              <a:rPr lang="ru-RU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 (</a:t>
            </a:r>
            <a:r>
              <a:rPr lang="en-US" sz="140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Ba</a:t>
            </a:r>
            <a:r>
              <a:rPr lang="en-US" sz="1400" kern="0" baseline="-2500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1</a:t>
            </a:r>
            <a:r>
              <a:rPr lang="ru-RU" sz="1400" kern="0" baseline="-2500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-</a:t>
            </a:r>
            <a:r>
              <a:rPr lang="en-US" sz="1400" kern="0" baseline="-2500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x</a:t>
            </a:r>
            <a:r>
              <a:rPr lang="en-US" sz="140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K</a:t>
            </a:r>
            <a:r>
              <a:rPr lang="en-US" sz="1400" kern="0" baseline="-2500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x</a:t>
            </a:r>
            <a:r>
              <a:rPr lang="en-US" sz="140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Fe</a:t>
            </a:r>
            <a:r>
              <a:rPr lang="en-US" sz="1400" kern="0" baseline="-2500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2</a:t>
            </a:r>
            <a:r>
              <a:rPr lang="en-US" sz="140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As</a:t>
            </a:r>
            <a:r>
              <a:rPr lang="en-US" sz="1400" kern="0" baseline="-2500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2</a:t>
            </a:r>
            <a:r>
              <a:rPr lang="ru-RU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)</a:t>
            </a:r>
          </a:p>
          <a:p>
            <a:pPr algn="ctr" eaLnBrk="1" hangingPunct="1"/>
            <a:r>
              <a:rPr lang="en-US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B. Shen et al., </a:t>
            </a:r>
            <a:r>
              <a:rPr lang="en-US" sz="1400" kern="0" dirty="0" err="1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PRB</a:t>
            </a:r>
            <a:r>
              <a:rPr lang="en-U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</a:t>
            </a:r>
            <a:r>
              <a:rPr lang="en-US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84</a:t>
            </a:r>
            <a:r>
              <a:rPr lang="en-US" sz="1400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, 184512 </a:t>
            </a:r>
            <a:r>
              <a:rPr lang="en-US" sz="1400" kern="0" dirty="0" smtClean="0">
                <a:solidFill>
                  <a:sysClr val="windowText" lastClr="000000"/>
                </a:solidFill>
                <a:cs typeface="Arial" panose="020B0604020202020204" pitchFamily="34" charset="0"/>
              </a:rPr>
              <a:t>(2011)</a:t>
            </a:r>
            <a:endParaRPr lang="en-US" altLang="ru-RU" sz="1400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" y="1090569"/>
            <a:ext cx="4244830" cy="303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397564" y="4303552"/>
            <a:ext cx="4019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prstClr val="black"/>
                </a:solidFill>
              </a:rPr>
              <a:t>Наши результаты: </a:t>
            </a:r>
            <a:r>
              <a:rPr lang="en-US" altLang="ru-RU" sz="1400" b="1" dirty="0" err="1" smtClean="0">
                <a:solidFill>
                  <a:prstClr val="black"/>
                </a:solidFill>
              </a:rPr>
              <a:t>A.F</a:t>
            </a:r>
            <a:r>
              <a:rPr lang="en-US" altLang="ru-RU" sz="1400" b="1" dirty="0">
                <a:solidFill>
                  <a:prstClr val="black"/>
                </a:solidFill>
              </a:rPr>
              <a:t>. Kemper,</a:t>
            </a:r>
            <a:r>
              <a:rPr lang="ru-RU" altLang="ru-RU" sz="1400" b="1" dirty="0">
                <a:solidFill>
                  <a:prstClr val="black"/>
                </a:solidFill>
              </a:rPr>
              <a:t> </a:t>
            </a:r>
            <a:r>
              <a:rPr lang="en-US" sz="1400" b="1" kern="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M.M. </a:t>
            </a:r>
            <a:r>
              <a:rPr lang="en-US" sz="1400" b="1" kern="0" dirty="0" err="1">
                <a:solidFill>
                  <a:sysClr val="windowText" lastClr="000000"/>
                </a:solidFill>
                <a:cs typeface="Arial" panose="020B0604020202020204" pitchFamily="34" charset="0"/>
              </a:rPr>
              <a:t>Korshunov</a:t>
            </a:r>
            <a:r>
              <a:rPr lang="ru-RU" altLang="ru-RU" sz="1400" b="1" dirty="0">
                <a:solidFill>
                  <a:prstClr val="black"/>
                </a:solidFill>
              </a:rPr>
              <a:t>, </a:t>
            </a:r>
            <a:r>
              <a:rPr lang="en-US" altLang="ru-RU" sz="1400" b="1" dirty="0" err="1">
                <a:solidFill>
                  <a:prstClr val="black"/>
                </a:solidFill>
              </a:rPr>
              <a:t>T.P</a:t>
            </a:r>
            <a:r>
              <a:rPr lang="en-US" altLang="ru-RU" sz="1400" b="1" dirty="0">
                <a:solidFill>
                  <a:prstClr val="black"/>
                </a:solidFill>
              </a:rPr>
              <a:t>. </a:t>
            </a:r>
            <a:r>
              <a:rPr lang="en-US" altLang="ru-RU" sz="1400" b="1" dirty="0" err="1">
                <a:solidFill>
                  <a:prstClr val="black"/>
                </a:solidFill>
              </a:rPr>
              <a:t>Devereaux</a:t>
            </a:r>
            <a:r>
              <a:rPr lang="en-US" altLang="ru-RU" sz="1400" b="1" dirty="0">
                <a:solidFill>
                  <a:prstClr val="black"/>
                </a:solidFill>
              </a:rPr>
              <a:t>,</a:t>
            </a:r>
            <a:r>
              <a:rPr lang="ru-RU" altLang="ru-RU" sz="1400" b="1" dirty="0">
                <a:solidFill>
                  <a:prstClr val="black"/>
                </a:solidFill>
              </a:rPr>
              <a:t> </a:t>
            </a:r>
            <a:r>
              <a:rPr lang="en-US" altLang="ru-RU" sz="1400" b="1" dirty="0" err="1">
                <a:solidFill>
                  <a:prstClr val="black"/>
                </a:solidFill>
              </a:rPr>
              <a:t>J.N</a:t>
            </a:r>
            <a:r>
              <a:rPr lang="en-US" altLang="ru-RU" sz="1400" b="1" dirty="0">
                <a:solidFill>
                  <a:prstClr val="black"/>
                </a:solidFill>
              </a:rPr>
              <a:t>. Fry, H-P. Cheng,</a:t>
            </a:r>
            <a:r>
              <a:rPr lang="ru-RU" altLang="ru-RU" sz="1400" b="1" dirty="0">
                <a:solidFill>
                  <a:prstClr val="black"/>
                </a:solidFill>
              </a:rPr>
              <a:t> </a:t>
            </a:r>
            <a:r>
              <a:rPr lang="en-US" altLang="ru-RU" sz="1400" b="1" dirty="0" err="1">
                <a:solidFill>
                  <a:prstClr val="black"/>
                </a:solidFill>
              </a:rPr>
              <a:t>P.J</a:t>
            </a:r>
            <a:r>
              <a:rPr lang="en-US" altLang="ru-RU" sz="1400" b="1" dirty="0">
                <a:solidFill>
                  <a:prstClr val="black"/>
                </a:solidFill>
              </a:rPr>
              <a:t>. Hirschfeld, </a:t>
            </a:r>
            <a:r>
              <a:rPr lang="en-US" sz="1400" b="1" dirty="0" err="1">
                <a:solidFill>
                  <a:prstClr val="black"/>
                </a:solidFill>
              </a:rPr>
              <a:t>PRB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83, 184516</a:t>
            </a:r>
            <a:r>
              <a:rPr lang="ru-RU" sz="1400" b="1" dirty="0">
                <a:solidFill>
                  <a:prstClr val="black"/>
                </a:solidFill>
              </a:rPr>
              <a:t> (</a:t>
            </a:r>
            <a:r>
              <a:rPr lang="en-US" sz="1400" b="1" dirty="0">
                <a:solidFill>
                  <a:prstClr val="black"/>
                </a:solidFill>
              </a:rPr>
              <a:t>2011</a:t>
            </a:r>
            <a:r>
              <a:rPr lang="ru-RU" sz="1400" b="1" dirty="0">
                <a:solidFill>
                  <a:prstClr val="black"/>
                </a:solidFill>
              </a:rPr>
              <a:t>)</a:t>
            </a:r>
            <a:endParaRPr lang="en-US" altLang="ru-RU" sz="1400" b="1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33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r="-57"/>
          <a:stretch/>
        </p:blipFill>
        <p:spPr>
          <a:xfrm>
            <a:off x="5217952" y="3275768"/>
            <a:ext cx="3145872" cy="309727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33989" y="3094660"/>
            <a:ext cx="1847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050" kern="0" smtClean="0">
              <a:solidFill>
                <a:srgbClr val="FFFFFF"/>
              </a:solidFill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06128" y="3879384"/>
            <a:ext cx="553357" cy="276999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FFFFFF"/>
                </a:solidFill>
              </a:rPr>
              <a:t>Меж</a:t>
            </a:r>
            <a:r>
              <a:rPr lang="en-US" sz="1200" kern="0" dirty="0" smtClean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606128" y="5313243"/>
            <a:ext cx="739305" cy="276999"/>
          </a:xfrm>
          <a:prstGeom prst="rect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FFFFFF"/>
                </a:solidFill>
              </a:rPr>
              <a:t>Внутри</a:t>
            </a:r>
            <a:r>
              <a:rPr lang="en-US" sz="1200" kern="0" dirty="0" smtClean="0">
                <a:solidFill>
                  <a:srgbClr val="FFFFFF"/>
                </a:solidFill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679362" y="4164067"/>
                <a:ext cx="3645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7"/>
                        </m:rP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2" y="4164067"/>
                <a:ext cx="364587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692730" y="5612874"/>
                <a:ext cx="3606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0" y="5612874"/>
                <a:ext cx="36061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Прямоугольник 75"/>
          <p:cNvSpPr/>
          <p:nvPr/>
        </p:nvSpPr>
        <p:spPr>
          <a:xfrm>
            <a:off x="4935697" y="1708784"/>
            <a:ext cx="3595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A.A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lang="en-US" sz="1400" dirty="0" err="1">
                <a:solidFill>
                  <a:prstClr val="black"/>
                </a:solidFill>
              </a:rPr>
              <a:t>Golubov</a:t>
            </a:r>
            <a:r>
              <a:rPr lang="en-US" sz="1400" dirty="0">
                <a:solidFill>
                  <a:prstClr val="black"/>
                </a:solidFill>
              </a:rPr>
              <a:t> and I.I. </a:t>
            </a:r>
            <a:r>
              <a:rPr lang="en-US" sz="1400" dirty="0" err="1">
                <a:solidFill>
                  <a:prstClr val="black"/>
                </a:solidFill>
              </a:rPr>
              <a:t>Mazin</a:t>
            </a:r>
            <a:r>
              <a:rPr lang="en-US" sz="1400" dirty="0">
                <a:solidFill>
                  <a:prstClr val="black"/>
                </a:solidFill>
              </a:rPr>
              <a:t>, PRB 55, 15146 (1997), </a:t>
            </a:r>
            <a:r>
              <a:rPr lang="en-US" sz="1400" dirty="0" err="1">
                <a:solidFill>
                  <a:prstClr val="black"/>
                </a:solidFill>
              </a:rPr>
              <a:t>Physica</a:t>
            </a:r>
            <a:r>
              <a:rPr lang="en-US" sz="1400" dirty="0">
                <a:solidFill>
                  <a:prstClr val="black"/>
                </a:solidFill>
              </a:rPr>
              <a:t> C 243, 153 (1995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51665"/>
          <a:stretch/>
        </p:blipFill>
        <p:spPr>
          <a:xfrm>
            <a:off x="1409350" y="3275768"/>
            <a:ext cx="3305263" cy="3097272"/>
          </a:xfrm>
          <a:prstGeom prst="rect">
            <a:avLst/>
          </a:prstGeom>
        </p:spPr>
      </p:pic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03032" y="2771668"/>
            <a:ext cx="2396749" cy="5232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prstClr val="black"/>
                </a:solidFill>
              </a:rPr>
              <a:t>+ </a:t>
            </a:r>
            <a:r>
              <a:rPr lang="ru-RU" kern="0" dirty="0">
                <a:solidFill>
                  <a:prstClr val="black"/>
                </a:solidFill>
              </a:rPr>
              <a:t>и</a:t>
            </a:r>
            <a:r>
              <a:rPr lang="en-US" kern="0" dirty="0">
                <a:solidFill>
                  <a:prstClr val="black"/>
                </a:solidFill>
              </a:rPr>
              <a:t> – </a:t>
            </a:r>
            <a:r>
              <a:rPr lang="ru-RU" kern="0" dirty="0">
                <a:solidFill>
                  <a:prstClr val="black"/>
                </a:solidFill>
              </a:rPr>
              <a:t>перемешиваются</a:t>
            </a:r>
            <a:r>
              <a:rPr lang="en-US" kern="0" dirty="0">
                <a:solidFill>
                  <a:prstClr val="black"/>
                </a:solidFill>
              </a:rPr>
              <a:t>, </a:t>
            </a:r>
            <a:r>
              <a:rPr lang="ru-RU" kern="0" dirty="0">
                <a:solidFill>
                  <a:prstClr val="black"/>
                </a:solidFill>
              </a:rPr>
              <a:t>пары разрушаются</a:t>
            </a: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486922" y="6230196"/>
            <a:ext cx="2228969" cy="5232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</a:rPr>
              <a:t>нет смешивания</a:t>
            </a:r>
            <a:r>
              <a:rPr lang="en-US" kern="0" dirty="0">
                <a:solidFill>
                  <a:prstClr val="black"/>
                </a:solidFill>
              </a:rPr>
              <a:t> +/-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</a:rPr>
              <a:t>пары не разрушаются</a:t>
            </a: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6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24" y="743453"/>
            <a:ext cx="3177250" cy="245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 rot="16200000">
                <a:off x="-100466" y="1408837"/>
                <a:ext cx="1476619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1600" dirty="0" err="1" smtClean="0">
                    <a:solidFill>
                      <a:prstClr val="black"/>
                    </a:solidFill>
                  </a:rPr>
                  <a:t>Однозонный</a:t>
                </a:r>
                <a:r>
                  <a:rPr lang="ru-RU" sz="1600" dirty="0" smtClean="0">
                    <a:solidFill>
                      <a:prstClr val="black"/>
                    </a:solidFill>
                  </a:rPr>
                  <a:t> сверхпроводник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-</a:t>
                </a:r>
                <a:r>
                  <a:rPr lang="ru-RU" sz="1600" dirty="0" smtClean="0">
                    <a:solidFill>
                      <a:prstClr val="black"/>
                    </a:solidFill>
                  </a:rPr>
                  <a:t>типа</a:t>
                </a:r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0466" y="1408837"/>
                <a:ext cx="1476619" cy="8309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32505" y="276568"/>
            <a:ext cx="527900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Немагнитные примеси в </a:t>
            </a:r>
            <a:r>
              <a:rPr lang="en-US" dirty="0" smtClean="0">
                <a:solidFill>
                  <a:prstClr val="black"/>
                </a:solidFill>
              </a:rPr>
              <a:t>s</a:t>
            </a:r>
            <a:r>
              <a:rPr lang="en-US" baseline="-25000" dirty="0" smtClean="0">
                <a:solidFill>
                  <a:prstClr val="black"/>
                </a:solidFill>
              </a:rPr>
              <a:t>++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en-US" dirty="0" smtClean="0">
                <a:solidFill>
                  <a:prstClr val="black"/>
                </a:solidFill>
              </a:rPr>
              <a:t>s</a:t>
            </a:r>
            <a:r>
              <a:rPr lang="en-US" baseline="-25000" dirty="0" smtClean="0">
                <a:solidFill>
                  <a:prstClr val="black"/>
                </a:solidFill>
              </a:rPr>
              <a:t>±</a:t>
            </a:r>
            <a:r>
              <a:rPr lang="ru-RU" dirty="0" smtClean="0">
                <a:solidFill>
                  <a:prstClr val="black"/>
                </a:solidFill>
              </a:rPr>
              <a:t> состояниях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34</a:t>
            </a:fld>
            <a:endParaRPr lang="ru-RU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6486050" y="4427058"/>
                <a:ext cx="495199" cy="406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en-US" sz="20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6050" y="4427058"/>
                <a:ext cx="495199" cy="406906"/>
              </a:xfrm>
              <a:prstGeom prst="rect">
                <a:avLst/>
              </a:prstGeom>
              <a:blipFill rotWithShape="0">
                <a:blip r:embed="rId8"/>
                <a:stretch>
                  <a:fillRect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auto">
              <a:xfrm>
                <a:off x="2835676" y="4440971"/>
                <a:ext cx="628249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++</m:t>
                          </m:r>
                        </m:sub>
                      </m:sSub>
                    </m:oMath>
                  </m:oMathPara>
                </a14:m>
                <a:endParaRPr lang="en-US" sz="20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5676" y="4440971"/>
                <a:ext cx="628249" cy="392993"/>
              </a:xfrm>
              <a:prstGeom prst="rect">
                <a:avLst/>
              </a:prstGeom>
              <a:blipFill rotWithShape="0">
                <a:blip r:embed="rId9"/>
                <a:stretch>
                  <a:fillRect b="-3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44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8" grpId="0"/>
      <p:bldP spid="49" grpId="0"/>
      <p:bldP spid="76" grpId="0"/>
      <p:bldP spid="40" grpId="0" animBg="1"/>
      <p:bldP spid="41" grpId="0" animBg="1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22"/>
          <a:stretch/>
        </p:blipFill>
        <p:spPr>
          <a:xfrm>
            <a:off x="533975" y="692352"/>
            <a:ext cx="3081680" cy="5607772"/>
          </a:xfrm>
          <a:prstGeom prst="rect">
            <a:avLst/>
          </a:prstGeom>
        </p:spPr>
      </p:pic>
      <p:cxnSp>
        <p:nvCxnSpPr>
          <p:cNvPr id="3" name="Прямая со стрелкой 2"/>
          <p:cNvCxnSpPr>
            <a:stCxn id="4" idx="1"/>
          </p:cNvCxnSpPr>
          <p:nvPr/>
        </p:nvCxnSpPr>
        <p:spPr>
          <a:xfrm flipH="1">
            <a:off x="3783435" y="4075161"/>
            <a:ext cx="2566804" cy="58072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50239" y="3905884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Smaller gap changes sign!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017" y="4362963"/>
            <a:ext cx="2297424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±</a:t>
            </a:r>
            <a:r>
              <a:rPr lang="en-US" sz="2000" b="1" dirty="0" smtClean="0">
                <a:solidFill>
                  <a:srgbClr val="C00000"/>
                </a:solidFill>
              </a:rPr>
              <a:t>→s</a:t>
            </a:r>
            <a:r>
              <a:rPr lang="en-US" sz="2000" b="1" baseline="-25000" dirty="0" smtClean="0">
                <a:solidFill>
                  <a:srgbClr val="C00000"/>
                </a:solidFill>
              </a:rPr>
              <a:t>++</a:t>
            </a:r>
            <a:r>
              <a:rPr lang="en-US" sz="2000" b="1" dirty="0" smtClean="0">
                <a:solidFill>
                  <a:srgbClr val="C00000"/>
                </a:solidFill>
              </a:rPr>
              <a:t> transition!</a:t>
            </a:r>
            <a:endParaRPr lang="ru-RU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3461" y="4960562"/>
                <a:ext cx="2633948" cy="836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prstClr val="black"/>
                    </a:solidFill>
                  </a:rPr>
                  <a:t>That’s the only way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prstClr val="black"/>
                    </a:solidFill>
                  </a:rPr>
                  <a:t> superconductivity to survive disorder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461" y="4960562"/>
                <a:ext cx="2633948" cy="836576"/>
              </a:xfrm>
              <a:prstGeom prst="rect">
                <a:avLst/>
              </a:prstGeom>
              <a:blipFill rotWithShape="0">
                <a:blip r:embed="rId5"/>
                <a:stretch>
                  <a:fillRect t="-2190" r="-231" b="-8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76923" y="276568"/>
            <a:ext cx="739016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No </a:t>
            </a:r>
            <a:r>
              <a:rPr lang="en-US" dirty="0">
                <a:solidFill>
                  <a:prstClr val="black"/>
                </a:solidFill>
              </a:rPr>
              <a:t>suppression of T</a:t>
            </a:r>
            <a:r>
              <a:rPr lang="en-US" baseline="-25000" dirty="0">
                <a:solidFill>
                  <a:prstClr val="black"/>
                </a:solidFill>
              </a:rPr>
              <a:t>c</a:t>
            </a:r>
            <a:r>
              <a:rPr lang="en-US" dirty="0">
                <a:solidFill>
                  <a:prstClr val="black"/>
                </a:solidFill>
              </a:rPr>
              <a:t> for </a:t>
            </a:r>
            <a:r>
              <a:rPr lang="en-US" dirty="0" smtClean="0">
                <a:solidFill>
                  <a:prstClr val="black"/>
                </a:solidFill>
              </a:rPr>
              <a:t>positive averaged coupling constant </a:t>
            </a:r>
            <a:r>
              <a:rPr lang="en-US" dirty="0">
                <a:solidFill>
                  <a:prstClr val="black"/>
                </a:solidFill>
              </a:rPr>
              <a:t>⟨𝝀</a:t>
            </a:r>
            <a:r>
              <a:rPr lang="en-US" dirty="0" smtClean="0">
                <a:solidFill>
                  <a:prstClr val="black"/>
                </a:solidFill>
              </a:rPr>
              <a:t>⟩!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1386" y="6482428"/>
            <a:ext cx="8361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D.V</a:t>
            </a:r>
            <a:r>
              <a:rPr lang="en-US" sz="1400" dirty="0">
                <a:solidFill>
                  <a:prstClr val="black"/>
                </a:solidFill>
              </a:rPr>
              <a:t>. </a:t>
            </a:r>
            <a:r>
              <a:rPr lang="en-US" sz="1400" dirty="0" err="1">
                <a:solidFill>
                  <a:prstClr val="black"/>
                </a:solidFill>
              </a:rPr>
              <a:t>Efremov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MMK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</a:rPr>
              <a:t>O.V. </a:t>
            </a:r>
            <a:r>
              <a:rPr lang="en-US" sz="1400" dirty="0" err="1">
                <a:solidFill>
                  <a:prstClr val="black"/>
                </a:solidFill>
              </a:rPr>
              <a:t>Dolgov</a:t>
            </a:r>
            <a:r>
              <a:rPr lang="en-US" sz="1400" dirty="0">
                <a:solidFill>
                  <a:prstClr val="black"/>
                </a:solidFill>
              </a:rPr>
              <a:t>, A.A. </a:t>
            </a:r>
            <a:r>
              <a:rPr lang="en-US" sz="1400" dirty="0" err="1">
                <a:solidFill>
                  <a:prstClr val="black"/>
                </a:solidFill>
              </a:rPr>
              <a:t>Golubov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P.J</a:t>
            </a:r>
            <a:r>
              <a:rPr lang="en-US" sz="1400" dirty="0">
                <a:solidFill>
                  <a:prstClr val="black"/>
                </a:solidFill>
              </a:rPr>
              <a:t>. Hirschfeld, PRB 84, 180512(R) (2011)</a:t>
            </a:r>
            <a:endParaRPr lang="ru-RU" sz="1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797791" y="2557787"/>
                <a:ext cx="1630511" cy="523220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𝜎</m:t>
                    </m:r>
                    <m:r>
                      <a:rPr lang="en-US" sz="14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→0</m:t>
                    </m:r>
                  </m:oMath>
                </a14:m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Born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limit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𝜎</m:t>
                    </m:r>
                    <m:r>
                      <a:rPr lang="en-US" sz="1400" i="1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→1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14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unitary limit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791" y="2557787"/>
                <a:ext cx="1630511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3"/>
              <p:cNvSpPr txBox="1">
                <a:spLocks noChangeArrowheads="1"/>
              </p:cNvSpPr>
              <p:nvPr/>
            </p:nvSpPr>
            <p:spPr bwMode="auto">
              <a:xfrm>
                <a:off x="6743008" y="1732715"/>
                <a:ext cx="1740077" cy="776366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  <a:latin typeface="Arial" pitchFamily="34" charset="0"/>
                  </a:rPr>
                  <a:t>Impurity strength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008" y="1732715"/>
                <a:ext cx="1740077" cy="776366"/>
              </a:xfrm>
              <a:prstGeom prst="rect">
                <a:avLst/>
              </a:prstGeom>
              <a:blipFill rotWithShape="0">
                <a:blip r:embed="rId7"/>
                <a:stretch>
                  <a:fillRect t="-156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6258111" y="751307"/>
                <a:ext cx="2709871" cy="917302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  <a:latin typeface="Arial" pitchFamily="34" charset="0"/>
                  </a:rPr>
                  <a:t>Averaged coupling constant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𝑎𝑎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𝑎𝑏</m:t>
                            </m:r>
                          </m:sub>
                        </m:sSub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𝑏𝑎</m:t>
                            </m:r>
                          </m:sub>
                        </m:sSub>
                        <m:r>
                          <a:rPr lang="en-US" sz="1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𝑏𝑏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400" dirty="0" smtClean="0">
                    <a:solidFill>
                      <a:srgbClr val="0070C0"/>
                    </a:solidFill>
                    <a:latin typeface="Arial" pitchFamily="34" charset="0"/>
                  </a:rPr>
                  <a:t> </a:t>
                </a:r>
                <a:endParaRPr lang="en-US" sz="1400" dirty="0">
                  <a:solidFill>
                    <a:srgbClr val="0070C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2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8111" y="751307"/>
                <a:ext cx="2709871" cy="91730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6332277" y="3165756"/>
                <a:ext cx="2561538" cy="546625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r>
                  <a:rPr lang="en-US" sz="1400" dirty="0" smtClean="0">
                    <a:solidFill>
                      <a:srgbClr val="0070C0"/>
                    </a:solidFill>
                    <a:latin typeface="Arial" pitchFamily="34" charset="0"/>
                  </a:rPr>
                  <a:t>Scattering rate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imp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3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2277" y="3165756"/>
                <a:ext cx="2561538" cy="546625"/>
              </a:xfrm>
              <a:prstGeom prst="rect">
                <a:avLst/>
              </a:prstGeom>
              <a:blipFill rotWithShape="0">
                <a:blip r:embed="rId9"/>
                <a:stretch>
                  <a:fillRect t="-1111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9"/>
          <a:stretch/>
        </p:blipFill>
        <p:spPr>
          <a:xfrm>
            <a:off x="3607265" y="692352"/>
            <a:ext cx="2583515" cy="560777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35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79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Прямоугольник 3"/>
          <p:cNvSpPr>
            <a:spLocks noChangeArrowheads="1"/>
          </p:cNvSpPr>
          <p:nvPr/>
        </p:nvSpPr>
        <p:spPr bwMode="auto">
          <a:xfrm>
            <a:off x="5307097" y="6080394"/>
            <a:ext cx="34601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prstClr val="black"/>
                </a:solidFill>
              </a:rPr>
              <a:t>Q. Wang </a:t>
            </a:r>
            <a:r>
              <a:rPr lang="en-US" altLang="ru-RU" sz="1400" dirty="0" smtClean="0">
                <a:solidFill>
                  <a:prstClr val="black"/>
                </a:solidFill>
              </a:rPr>
              <a:t>et al., </a:t>
            </a:r>
            <a:r>
              <a:rPr lang="en-US" sz="1400" dirty="0" err="1">
                <a:solidFill>
                  <a:prstClr val="black"/>
                </a:solidFill>
              </a:rPr>
              <a:t>PRL</a:t>
            </a:r>
            <a:r>
              <a:rPr lang="en-US" sz="1400" dirty="0">
                <a:solidFill>
                  <a:prstClr val="black"/>
                </a:solidFill>
              </a:rPr>
              <a:t> 116, 197004 (2016)</a:t>
            </a:r>
            <a:endParaRPr lang="ru-RU" altLang="ru-RU" sz="1400" dirty="0" smtClean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701" y="265908"/>
            <a:ext cx="807859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Возможные экспериментальные подтверждения перехода </a:t>
            </a:r>
            <a:r>
              <a:rPr lang="en-US" dirty="0" smtClean="0">
                <a:solidFill>
                  <a:prstClr val="black"/>
                </a:solidFill>
              </a:rPr>
              <a:t>s</a:t>
            </a:r>
            <a:r>
              <a:rPr lang="en-US" baseline="-25000" dirty="0" smtClean="0">
                <a:solidFill>
                  <a:prstClr val="black"/>
                </a:solidFill>
              </a:rPr>
              <a:t>±</a:t>
            </a:r>
            <a:r>
              <a:rPr lang="en-US" dirty="0" smtClean="0">
                <a:solidFill>
                  <a:prstClr val="black"/>
                </a:solidFill>
              </a:rPr>
              <a:t>→s</a:t>
            </a:r>
            <a:r>
              <a:rPr lang="en-US" baseline="-25000" dirty="0" smtClean="0">
                <a:solidFill>
                  <a:prstClr val="black"/>
                </a:solidFill>
              </a:rPr>
              <a:t>++</a:t>
            </a:r>
            <a:endParaRPr lang="ru-RU" baseline="-250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925" y="786281"/>
            <a:ext cx="3969105" cy="51430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50343" y="6399084"/>
            <a:ext cx="3973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200" dirty="0" smtClean="0">
                <a:solidFill>
                  <a:prstClr val="black"/>
                </a:solidFill>
              </a:rPr>
              <a:t>2</a:t>
            </a:r>
            <a:r>
              <a:rPr lang="el-GR" sz="1200" dirty="0" smtClean="0">
                <a:solidFill>
                  <a:prstClr val="black"/>
                </a:solidFill>
              </a:rPr>
              <a:t>Δ</a:t>
            </a:r>
            <a:r>
              <a:rPr lang="en-US" sz="1200" dirty="0" smtClean="0">
                <a:solidFill>
                  <a:prstClr val="black"/>
                </a:solidFill>
              </a:rPr>
              <a:t> from ARPES: </a:t>
            </a:r>
            <a:r>
              <a:rPr lang="da-DK" sz="1200" dirty="0" smtClean="0">
                <a:solidFill>
                  <a:prstClr val="black"/>
                </a:solidFill>
              </a:rPr>
              <a:t>X.H</a:t>
            </a:r>
            <a:r>
              <a:rPr lang="da-DK" sz="1200" dirty="0">
                <a:solidFill>
                  <a:prstClr val="black"/>
                </a:solidFill>
              </a:rPr>
              <a:t>. Niu et al., </a:t>
            </a:r>
            <a:r>
              <a:rPr lang="da-DK" sz="1200" dirty="0" smtClean="0">
                <a:solidFill>
                  <a:prstClr val="black"/>
                </a:solidFill>
              </a:rPr>
              <a:t>PRB </a:t>
            </a:r>
            <a:r>
              <a:rPr lang="da-DK" sz="1200" dirty="0">
                <a:solidFill>
                  <a:prstClr val="black"/>
                </a:solidFill>
              </a:rPr>
              <a:t>93, 054516 (2016</a:t>
            </a:r>
            <a:r>
              <a:rPr lang="da-DK" sz="1200" dirty="0" smtClean="0">
                <a:solidFill>
                  <a:prstClr val="black"/>
                </a:solidFill>
              </a:rPr>
              <a:t>)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97245" y="861782"/>
            <a:ext cx="1356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K</a:t>
            </a:r>
            <a:r>
              <a:rPr lang="en-US" sz="1200" baseline="-25000" dirty="0" err="1">
                <a:solidFill>
                  <a:prstClr val="black"/>
                </a:solidFill>
              </a:rPr>
              <a:t>x</a:t>
            </a:r>
            <a:r>
              <a:rPr lang="en-US" sz="1200" dirty="0" err="1">
                <a:solidFill>
                  <a:prstClr val="black"/>
                </a:solidFill>
              </a:rPr>
              <a:t>Fe</a:t>
            </a:r>
            <a:r>
              <a:rPr lang="en-US" sz="1200" baseline="-25000" dirty="0" err="1">
                <a:solidFill>
                  <a:prstClr val="black"/>
                </a:solidFill>
              </a:rPr>
              <a:t>2</a:t>
            </a:r>
            <a:r>
              <a:rPr lang="en-US" sz="1200" baseline="-25000" dirty="0">
                <a:solidFill>
                  <a:prstClr val="black"/>
                </a:solidFill>
              </a:rPr>
              <a:t>−y</a:t>
            </a:r>
            <a:r>
              <a:rPr lang="en-US" sz="1200" dirty="0">
                <a:solidFill>
                  <a:prstClr val="black"/>
                </a:solidFill>
              </a:rPr>
              <a:t>(</a:t>
            </a:r>
            <a:r>
              <a:rPr lang="en-US" sz="1200" dirty="0" err="1">
                <a:solidFill>
                  <a:prstClr val="black"/>
                </a:solidFill>
              </a:rPr>
              <a:t>Se</a:t>
            </a:r>
            <a:r>
              <a:rPr lang="en-US" sz="1200" baseline="-25000" dirty="0" err="1">
                <a:solidFill>
                  <a:prstClr val="black"/>
                </a:solidFill>
              </a:rPr>
              <a:t>1−z</a:t>
            </a:r>
            <a:r>
              <a:rPr lang="en-US" sz="1200" dirty="0" err="1">
                <a:solidFill>
                  <a:prstClr val="black"/>
                </a:solidFill>
              </a:rPr>
              <a:t>S</a:t>
            </a:r>
            <a:r>
              <a:rPr lang="en-US" sz="1200" baseline="-25000" dirty="0" err="1">
                <a:solidFill>
                  <a:prstClr val="black"/>
                </a:solidFill>
              </a:rPr>
              <a:t>z</a:t>
            </a:r>
            <a:r>
              <a:rPr lang="en-US" sz="1200" dirty="0">
                <a:solidFill>
                  <a:prstClr val="black"/>
                </a:solidFill>
              </a:rPr>
              <a:t>)</a:t>
            </a:r>
            <a:r>
              <a:rPr lang="en-US" sz="1200" baseline="-25000" dirty="0">
                <a:solidFill>
                  <a:prstClr val="black"/>
                </a:solidFill>
              </a:rPr>
              <a:t>2</a:t>
            </a:r>
            <a:endParaRPr lang="ru-RU" sz="120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7" y="1550459"/>
            <a:ext cx="4800515" cy="350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359" y="530801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err="1"/>
              <a:t>M.B</a:t>
            </a:r>
            <a:r>
              <a:rPr lang="en-US" sz="1400" dirty="0"/>
              <a:t>. Schilling, et al. Phys. Rev. B 93, 174515 (2016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972" y="834018"/>
            <a:ext cx="4418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London penetration depth </a:t>
            </a:r>
            <a:r>
              <a:rPr lang="en-US" sz="1600" dirty="0" smtClean="0"/>
              <a:t>in Ba(</a:t>
            </a:r>
            <a:r>
              <a:rPr lang="en-US" sz="1600" dirty="0" err="1" smtClean="0"/>
              <a:t>Fe</a:t>
            </a:r>
            <a:r>
              <a:rPr lang="en-US" sz="1600" baseline="-25000" dirty="0" err="1" smtClean="0"/>
              <a:t>0.9</a:t>
            </a:r>
            <a:r>
              <a:rPr lang="en-US" sz="1600" dirty="0" err="1" smtClean="0"/>
              <a:t>Co</a:t>
            </a:r>
            <a:r>
              <a:rPr lang="en-US" sz="1600" baseline="-25000" dirty="0" err="1" smtClean="0"/>
              <a:t>0.1</a:t>
            </a:r>
            <a:r>
              <a:rPr lang="en-US" sz="1600" dirty="0" smtClean="0"/>
              <a:t>)</a:t>
            </a:r>
            <a:r>
              <a:rPr lang="en-US" sz="1600" baseline="-25000" dirty="0" err="1" smtClean="0"/>
              <a:t>2</a:t>
            </a:r>
            <a:r>
              <a:rPr lang="en-US" sz="1600" dirty="0" err="1" smtClean="0"/>
              <a:t>As</a:t>
            </a:r>
            <a:r>
              <a:rPr lang="en-US" sz="1600" baseline="-25000" dirty="0" err="1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with proton </a:t>
            </a:r>
            <a:r>
              <a:rPr lang="en-US" sz="1600" dirty="0" smtClean="0"/>
              <a:t>irradiation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112" y="5832943"/>
                <a:ext cx="3434658" cy="714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Sup>
                                    <m:sSubSupPr>
                                      <m:ctrlP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12" y="5832943"/>
                <a:ext cx="3434658" cy="7142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prstClr val="white"/>
                </a:solidFill>
              </a:rPr>
              <a:pPr>
                <a:defRPr/>
              </a:pPr>
              <a:t>36</a:t>
            </a:fld>
            <a:endParaRPr lang="ru-RU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3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/>
      <p:bldP spid="6" grpId="0"/>
      <p:bldP spid="2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7" name="Text Box 10"/>
          <p:cNvSpPr txBox="1">
            <a:spLocks noChangeArrowheads="1"/>
          </p:cNvSpPr>
          <p:nvPr/>
        </p:nvSpPr>
        <p:spPr bwMode="auto">
          <a:xfrm>
            <a:off x="4636339" y="183266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nl-NL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270794" name="Picture 10" descr="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814" y="1742180"/>
            <a:ext cx="498316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381342" y="276568"/>
            <a:ext cx="43813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Self-consistent T-matrix approximation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1470" y="2211162"/>
                <a:ext cx="766107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𝑎𝑎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imp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470" y="2211162"/>
                <a:ext cx="766107" cy="459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63501" y="3673698"/>
                <a:ext cx="766107" cy="475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𝑏𝑎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imp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01" y="3673698"/>
                <a:ext cx="766107" cy="475708"/>
              </a:xfrm>
              <a:prstGeom prst="rect">
                <a:avLst/>
              </a:prstGeom>
              <a:blipFill rotWithShape="0">
                <a:blip r:embed="rId5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89887" y="2211162"/>
                <a:ext cx="766107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𝑎𝑎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imp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887" y="2211162"/>
                <a:ext cx="766107" cy="4599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78291" y="3673698"/>
                <a:ext cx="766107" cy="45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𝑎𝑎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imp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91" y="3673698"/>
                <a:ext cx="766107" cy="4599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06701" y="2211162"/>
                <a:ext cx="766107" cy="475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𝑏𝑎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imp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701" y="2211162"/>
                <a:ext cx="766107" cy="475708"/>
              </a:xfrm>
              <a:prstGeom prst="rect">
                <a:avLst/>
              </a:prstGeom>
              <a:blipFill rotWithShape="0">
                <a:blip r:embed="rId8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12571" y="3673698"/>
                <a:ext cx="766107" cy="475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6600"/>
                              </a:solidFill>
                              <a:latin typeface="Cambria Math"/>
                            </a:rPr>
                            <m:t>𝑏𝑎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imp</m:t>
                          </m:r>
                        </m:sup>
                      </m:sSubSup>
                    </m:oMath>
                  </m:oMathPara>
                </a14:m>
                <a:endParaRPr lang="ru-RU" sz="20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571" y="3673698"/>
                <a:ext cx="766107" cy="475708"/>
              </a:xfrm>
              <a:prstGeom prst="rect">
                <a:avLst/>
              </a:prstGeom>
              <a:blipFill rotWithShape="0">
                <a:blip r:embed="rId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9111" y="2211162"/>
                <a:ext cx="604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11" y="2211162"/>
                <a:ext cx="604653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95768" y="2211162"/>
                <a:ext cx="604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68" y="2211162"/>
                <a:ext cx="604653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47645" y="3673698"/>
                <a:ext cx="6046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𝑎𝑎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645" y="3673698"/>
                <a:ext cx="60465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40064" y="2211162"/>
                <a:ext cx="626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064" y="2211162"/>
                <a:ext cx="626325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39111" y="3673698"/>
                <a:ext cx="625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111" y="3673698"/>
                <a:ext cx="625877" cy="400110"/>
              </a:xfrm>
              <a:prstGeom prst="rect">
                <a:avLst/>
              </a:prstGeom>
              <a:blipFill rotWithShape="0">
                <a:blip r:embed="rId1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392572" y="3673698"/>
                <a:ext cx="625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72" y="3673698"/>
                <a:ext cx="625877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2943" y="897863"/>
                <a:ext cx="6574941" cy="4347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i</m:t>
                    </m:r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imp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dirty="0" smtClean="0">
                    <a:solidFill>
                      <a:prstClr val="black"/>
                    </a:solidFill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𝑎𝑛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imp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43" y="897863"/>
                <a:ext cx="6574941" cy="434734"/>
              </a:xfrm>
              <a:prstGeom prst="rect">
                <a:avLst/>
              </a:prstGeom>
              <a:blipFill rotWithShape="0"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8716" y="6493402"/>
            <a:ext cx="8734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P.B. Allen, </a:t>
            </a:r>
            <a:r>
              <a:rPr lang="en-US" sz="1400" dirty="0">
                <a:solidFill>
                  <a:prstClr val="black"/>
                </a:solidFill>
              </a:rPr>
              <a:t>B. </a:t>
            </a:r>
            <a:r>
              <a:rPr lang="en-US" sz="1400" dirty="0" err="1" smtClean="0">
                <a:solidFill>
                  <a:prstClr val="black"/>
                </a:solidFill>
              </a:rPr>
              <a:t>Mitrovic</a:t>
            </a:r>
            <a:r>
              <a:rPr lang="en-US" sz="1400" dirty="0" smtClean="0">
                <a:solidFill>
                  <a:prstClr val="black"/>
                </a:solidFill>
              </a:rPr>
              <a:t>, Solid </a:t>
            </a:r>
            <a:r>
              <a:rPr lang="en-US" sz="1400" dirty="0">
                <a:solidFill>
                  <a:prstClr val="black"/>
                </a:solidFill>
              </a:rPr>
              <a:t>State </a:t>
            </a:r>
            <a:r>
              <a:rPr lang="en-US" sz="1400" dirty="0" smtClean="0">
                <a:solidFill>
                  <a:prstClr val="black"/>
                </a:solidFill>
              </a:rPr>
              <a:t>Physics: Advances </a:t>
            </a:r>
            <a:r>
              <a:rPr lang="en-US" sz="1400" dirty="0">
                <a:solidFill>
                  <a:prstClr val="black"/>
                </a:solidFill>
              </a:rPr>
              <a:t>in Research and </a:t>
            </a:r>
            <a:r>
              <a:rPr lang="en-US" sz="1400" dirty="0" smtClean="0">
                <a:solidFill>
                  <a:prstClr val="black"/>
                </a:solidFill>
              </a:rPr>
              <a:t>Applications 37 (1982)</a:t>
            </a:r>
            <a:endParaRPr lang="ru-RU" sz="1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3234" y="5664296"/>
                <a:ext cx="3551405" cy="80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Nonmagnetic impurity potential</a:t>
                </a:r>
                <a:r>
                  <a:rPr lang="ru-RU" sz="1600" dirty="0" smtClean="0">
                    <a:solidFill>
                      <a:prstClr val="black"/>
                    </a:solidFill>
                  </a:rPr>
                  <a:t>:</a:t>
                </a:r>
                <a:endParaRPr lang="en-US" sz="16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</m:d>
                        </m:e>
                        <m:sub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p>
                      </m:sSubSup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600" dirty="0" smtClean="0">
                  <a:solidFill>
                    <a:prstClr val="black"/>
                  </a:solidFill>
                </a:endParaRPr>
              </a:p>
              <a:p>
                <a:endParaRPr lang="en-US" sz="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34" y="5664296"/>
                <a:ext cx="3551405" cy="804131"/>
              </a:xfrm>
              <a:prstGeom prst="rect">
                <a:avLst/>
              </a:prstGeom>
              <a:blipFill rotWithShape="0">
                <a:blip r:embed="rId17"/>
                <a:stretch>
                  <a:fillRect l="-858" t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88446" y="4612901"/>
                <a:ext cx="3957237" cy="1562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 smtClean="0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i="1">
                                      <a:solidFill>
                                        <a:srgbClr val="0BD0D9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446" y="4612901"/>
                <a:ext cx="3957237" cy="156222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28112" y="6114016"/>
                <a:ext cx="3663439" cy="3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00000"/>
                    </a:solidFill>
                  </a:rPr>
                  <a:t>Depend on the coupling constants</a:t>
                </a:r>
                <a:r>
                  <a:rPr lang="ru-RU" sz="16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112" y="6114016"/>
                <a:ext cx="3663439" cy="360483"/>
              </a:xfrm>
              <a:prstGeom prst="rect">
                <a:avLst/>
              </a:prstGeom>
              <a:blipFill rotWithShape="0">
                <a:blip r:embed="rId19"/>
                <a:stretch>
                  <a:fillRect l="-832" t="-5085" b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788446" y="4325133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Spin-fluctuation interaction</a:t>
            </a:r>
            <a:r>
              <a:rPr lang="ru-RU" sz="1600" dirty="0" smtClean="0">
                <a:solidFill>
                  <a:srgbClr val="0000CC"/>
                </a:solidFill>
              </a:rPr>
              <a:t>:</a:t>
            </a:r>
            <a:endParaRPr lang="ru-RU" sz="16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8716" y="1374264"/>
                <a:ext cx="26819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0B0F0"/>
                    </a:solidFill>
                  </a:rPr>
                  <a:t>2-band model,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16" y="1374264"/>
                <a:ext cx="2681931" cy="338554"/>
              </a:xfrm>
              <a:prstGeom prst="rect">
                <a:avLst/>
              </a:prstGeom>
              <a:blipFill rotWithShape="0"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/>
          <p:cNvGrpSpPr/>
          <p:nvPr/>
        </p:nvGrpSpPr>
        <p:grpSpPr>
          <a:xfrm>
            <a:off x="682847" y="1673841"/>
            <a:ext cx="1867497" cy="1867497"/>
            <a:chOff x="6940119" y="4013667"/>
            <a:chExt cx="1867497" cy="1867497"/>
          </a:xfrm>
        </p:grpSpPr>
        <p:grpSp>
          <p:nvGrpSpPr>
            <p:cNvPr id="41" name="Group 28"/>
            <p:cNvGrpSpPr>
              <a:grpSpLocks/>
            </p:cNvGrpSpPr>
            <p:nvPr/>
          </p:nvGrpSpPr>
          <p:grpSpPr bwMode="auto">
            <a:xfrm>
              <a:off x="7749368" y="4013667"/>
              <a:ext cx="298281" cy="497999"/>
              <a:chOff x="1344" y="576"/>
              <a:chExt cx="288" cy="480"/>
            </a:xfrm>
          </p:grpSpPr>
          <p:sp>
            <p:nvSpPr>
              <p:cNvPr id="54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2" name="Group 31"/>
            <p:cNvGrpSpPr>
              <a:grpSpLocks/>
            </p:cNvGrpSpPr>
            <p:nvPr/>
          </p:nvGrpSpPr>
          <p:grpSpPr bwMode="auto">
            <a:xfrm rot="5400000">
              <a:off x="8409476" y="4723057"/>
              <a:ext cx="298281" cy="497999"/>
              <a:chOff x="1344" y="576"/>
              <a:chExt cx="288" cy="480"/>
            </a:xfrm>
          </p:grpSpPr>
          <p:sp>
            <p:nvSpPr>
              <p:cNvPr id="52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3" name="Group 34"/>
            <p:cNvGrpSpPr>
              <a:grpSpLocks/>
            </p:cNvGrpSpPr>
            <p:nvPr/>
          </p:nvGrpSpPr>
          <p:grpSpPr bwMode="auto">
            <a:xfrm rot="10800000">
              <a:off x="7749368" y="5383165"/>
              <a:ext cx="298281" cy="497999"/>
              <a:chOff x="1344" y="576"/>
              <a:chExt cx="288" cy="480"/>
            </a:xfrm>
          </p:grpSpPr>
          <p:sp>
            <p:nvSpPr>
              <p:cNvPr id="50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4" name="Group 37"/>
            <p:cNvGrpSpPr>
              <a:grpSpLocks/>
            </p:cNvGrpSpPr>
            <p:nvPr/>
          </p:nvGrpSpPr>
          <p:grpSpPr bwMode="auto">
            <a:xfrm rot="16200000">
              <a:off x="7039978" y="4723057"/>
              <a:ext cx="298281" cy="497999"/>
              <a:chOff x="1344" y="576"/>
              <a:chExt cx="288" cy="480"/>
            </a:xfrm>
          </p:grpSpPr>
          <p:sp>
            <p:nvSpPr>
              <p:cNvPr id="48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7601525" y="4682854"/>
              <a:ext cx="560249" cy="560249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7694900" y="4776229"/>
              <a:ext cx="373499" cy="3734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189118" y="4262666"/>
              <a:ext cx="1369498" cy="13694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841261" y="3852589"/>
            <a:ext cx="1562926" cy="1541565"/>
            <a:chOff x="7092404" y="4176450"/>
            <a:chExt cx="1562926" cy="1541565"/>
          </a:xfrm>
        </p:grpSpPr>
        <p:sp>
          <p:nvSpPr>
            <p:cNvPr id="70" name="Oval 29"/>
            <p:cNvSpPr>
              <a:spLocks noChangeArrowheads="1"/>
            </p:cNvSpPr>
            <p:nvPr/>
          </p:nvSpPr>
          <p:spPr bwMode="auto">
            <a:xfrm>
              <a:off x="7813288" y="4176450"/>
              <a:ext cx="170442" cy="17243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Oval 32"/>
            <p:cNvSpPr>
              <a:spLocks noChangeArrowheads="1"/>
            </p:cNvSpPr>
            <p:nvPr/>
          </p:nvSpPr>
          <p:spPr bwMode="auto">
            <a:xfrm rot="5400000">
              <a:off x="8463949" y="4875343"/>
              <a:ext cx="189334" cy="1934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Oval 35"/>
            <p:cNvSpPr>
              <a:spLocks noChangeArrowheads="1"/>
            </p:cNvSpPr>
            <p:nvPr/>
          </p:nvSpPr>
          <p:spPr bwMode="auto">
            <a:xfrm rot="10800000">
              <a:off x="7813286" y="5546313"/>
              <a:ext cx="170444" cy="17170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auto">
            <a:xfrm>
              <a:off x="7779570" y="4851812"/>
              <a:ext cx="204160" cy="222334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Oval 32"/>
            <p:cNvSpPr>
              <a:spLocks noChangeArrowheads="1"/>
            </p:cNvSpPr>
            <p:nvPr/>
          </p:nvSpPr>
          <p:spPr bwMode="auto">
            <a:xfrm rot="5400000">
              <a:off x="7094451" y="4867649"/>
              <a:ext cx="189334" cy="193428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189118" y="4262666"/>
              <a:ext cx="1369498" cy="13694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-185" y="3548231"/>
                <a:ext cx="32129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6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𝝃</m:t>
                    </m:r>
                  </m:oMath>
                </a14:m>
                <a:r>
                  <a:rPr lang="en-US" sz="1600" b="1" dirty="0" smtClean="0">
                    <a:solidFill>
                      <a:srgbClr val="00B0F0"/>
                    </a:solidFill>
                  </a:rPr>
                  <a:t>-integrated Green’s functions</a:t>
                </a:r>
                <a:endParaRPr lang="ru-RU" sz="16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5" y="3548231"/>
                <a:ext cx="3212906" cy="338554"/>
              </a:xfrm>
              <a:prstGeom prst="rect">
                <a:avLst/>
              </a:prstGeom>
              <a:blipFill rotWithShape="0">
                <a:blip r:embed="rId2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37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781433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82018" y="276568"/>
            <a:ext cx="537999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Почему возникают переходы</a:t>
            </a:r>
            <a:r>
              <a:rPr lang="en-US" dirty="0" smtClean="0">
                <a:solidFill>
                  <a:prstClr val="black"/>
                </a:solidFill>
              </a:rPr>
              <a:t> s</a:t>
            </a:r>
            <a:r>
              <a:rPr lang="en-US" baseline="-25000" dirty="0" smtClean="0">
                <a:solidFill>
                  <a:prstClr val="black"/>
                </a:solidFill>
              </a:rPr>
              <a:t>++</a:t>
            </a:r>
            <a:r>
              <a:rPr lang="en-US" dirty="0" smtClean="0">
                <a:solidFill>
                  <a:prstClr val="black"/>
                </a:solidFill>
              </a:rPr>
              <a:t>→s</a:t>
            </a:r>
            <a:r>
              <a:rPr lang="en-US" baseline="-25000" dirty="0" smtClean="0">
                <a:solidFill>
                  <a:prstClr val="black"/>
                </a:solidFill>
              </a:rPr>
              <a:t>±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</a:t>
            </a:r>
            <a:r>
              <a:rPr lang="en-US" dirty="0" smtClean="0">
                <a:solidFill>
                  <a:prstClr val="black"/>
                </a:solidFill>
              </a:rPr>
              <a:t> s</a:t>
            </a:r>
            <a:r>
              <a:rPr lang="en-US" baseline="-25000" dirty="0" smtClean="0">
                <a:solidFill>
                  <a:prstClr val="black"/>
                </a:solidFill>
              </a:rPr>
              <a:t>±</a:t>
            </a:r>
            <a:r>
              <a:rPr lang="en-US" dirty="0" smtClean="0">
                <a:solidFill>
                  <a:prstClr val="black"/>
                </a:solidFill>
              </a:rPr>
              <a:t>→s</a:t>
            </a:r>
            <a:r>
              <a:rPr lang="en-US" baseline="-25000" dirty="0" smtClean="0">
                <a:solidFill>
                  <a:prstClr val="black"/>
                </a:solidFill>
              </a:rPr>
              <a:t>++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9199" y="863954"/>
                <a:ext cx="2940805" cy="818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 smtClean="0">
                    <a:solidFill>
                      <a:srgbClr val="C00000"/>
                    </a:solidFill>
                  </a:rPr>
                  <a:t>Матрица констант связи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C00000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dirty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𝑡𝑡𝑟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𝑅𝑒𝑝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𝑅𝑒𝑝</m:t>
                                </m:r>
                              </m:e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</a:rPr>
                                  <m:t>𝐴𝑡𝑡𝑟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99" y="863954"/>
                <a:ext cx="2940805" cy="818942"/>
              </a:xfrm>
              <a:prstGeom prst="rect">
                <a:avLst/>
              </a:prstGeom>
              <a:blipFill rotWithShape="0">
                <a:blip r:embed="rId4"/>
                <a:stretch>
                  <a:fillRect l="-1035" t="-2239" b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9199" y="1751262"/>
                <a:ext cx="7304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𝑅𝑒𝑝</m:t>
                    </m:r>
                  </m:oMath>
                </a14:m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0000CC"/>
                    </a:solidFill>
                  </a:rPr>
                  <a:t>- межзонное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</a:t>
                </a:r>
                <a:r>
                  <a:rPr lang="ru-RU" sz="1600" dirty="0" smtClean="0">
                    <a:solidFill>
                      <a:srgbClr val="0000CC"/>
                    </a:solidFill>
                  </a:rPr>
                  <a:t>отталкивание (спин-</a:t>
                </a:r>
                <a:r>
                  <a:rPr lang="ru-RU" sz="1600" dirty="0" err="1" smtClean="0">
                    <a:solidFill>
                      <a:srgbClr val="0000CC"/>
                    </a:solidFill>
                  </a:rPr>
                  <a:t>флуктуационное</a:t>
                </a:r>
                <a:r>
                  <a:rPr lang="ru-RU" sz="1600" dirty="0" smtClean="0">
                    <a:solidFill>
                      <a:srgbClr val="0000CC"/>
                    </a:solidFill>
                  </a:rPr>
                  <a:t> взаимодействие)</a:t>
                </a:r>
              </a:p>
              <a:p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𝐴𝑡𝑡𝑟</m:t>
                    </m:r>
                  </m:oMath>
                </a14:m>
                <a:r>
                  <a:rPr lang="ru-RU" sz="1600" dirty="0" smtClean="0">
                    <a:solidFill>
                      <a:srgbClr val="006600"/>
                    </a:solidFill>
                  </a:rPr>
                  <a:t> - </a:t>
                </a:r>
                <a:r>
                  <a:rPr lang="ru-RU" sz="1600" dirty="0" err="1" smtClean="0">
                    <a:solidFill>
                      <a:srgbClr val="006600"/>
                    </a:solidFill>
                  </a:rPr>
                  <a:t>внутризонное</a:t>
                </a:r>
                <a:r>
                  <a:rPr lang="ru-RU" sz="1600" dirty="0" smtClean="0">
                    <a:solidFill>
                      <a:srgbClr val="006600"/>
                    </a:solidFill>
                  </a:rPr>
                  <a:t> притяжение (напр., эл.-ф. взаимодействие)</a:t>
                </a:r>
                <a:endParaRPr lang="ru-RU" sz="1600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99" y="1751262"/>
                <a:ext cx="7304744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06795" y="1092542"/>
                <a:ext cx="1524263" cy="590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ru-RU" sz="1600" dirty="0" smtClean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𝑅𝑒𝑝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𝐴𝑡𝑡𝑟</m:t>
                    </m:r>
                  </m:oMath>
                </a14:m>
                <a:endParaRPr lang="en-US" sz="1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++</m:t>
                        </m:r>
                      </m:sub>
                    </m:sSub>
                  </m:oMath>
                </a14:m>
                <a:r>
                  <a:rPr lang="ru-RU" sz="1600" dirty="0"/>
                  <a:t>:</a:t>
                </a:r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𝑅𝑒𝑝</m:t>
                    </m:r>
                    <m:r>
                      <a:rPr lang="en-US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795" y="1092542"/>
                <a:ext cx="1524263" cy="590354"/>
              </a:xfrm>
              <a:prstGeom prst="rect">
                <a:avLst/>
              </a:prstGeom>
              <a:blipFill rotWithShape="0">
                <a:blip r:embed="rId6"/>
                <a:stretch>
                  <a:fillRect t="-3093" b="-12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9472" y="2412845"/>
                <a:ext cx="5739328" cy="836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rgbClr val="00CC00"/>
                    </a:solidFill>
                  </a:rPr>
                  <a:t>Немагнитные примеси</a:t>
                </a:r>
                <a:r>
                  <a:rPr lang="ru-RU" sz="1600" dirty="0" smtClean="0"/>
                  <a:t> подавляют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ru-RU" sz="1600" dirty="0" smtClean="0"/>
                  <a:t>, связанную с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𝑅𝑒𝑝</m:t>
                    </m:r>
                  </m:oMath>
                </a14:m>
                <a:endParaRPr lang="ru-RU" sz="1600" dirty="0" smtClean="0"/>
              </a:p>
              <a:p>
                <a:pPr algn="ctr"/>
                <a:r>
                  <a:rPr lang="ru-RU" sz="1600" dirty="0" smtClean="0"/>
                  <a:t>Если нет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𝐴𝑡𝑡𝑟</m:t>
                    </m:r>
                  </m:oMath>
                </a14:m>
                <a:r>
                  <a:rPr lang="ru-RU" sz="1600" dirty="0" smtClean="0"/>
                  <a:t>, то сверхпроводимость разрушится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1600" dirty="0" smtClean="0"/>
              </a:p>
              <a:p>
                <a:pPr algn="ctr"/>
                <a:r>
                  <a:rPr lang="ru-RU" sz="1600" dirty="0" smtClean="0"/>
                  <a:t>Если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𝐴𝑡𝑡𝑟</m:t>
                    </m:r>
                    <m:r>
                      <a:rPr lang="en-US" sz="16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16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/>
                  <a:t>, то </a:t>
                </a:r>
                <a:r>
                  <a:rPr lang="ru-RU" sz="1600" dirty="0" smtClean="0"/>
                  <a:t>оно будет давать конечную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600" dirty="0" smtClean="0"/>
                  <a:t>!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472" y="2412845"/>
                <a:ext cx="5739328" cy="836576"/>
              </a:xfrm>
              <a:prstGeom prst="rect">
                <a:avLst/>
              </a:prstGeom>
              <a:blipFill rotWithShape="0">
                <a:blip r:embed="rId7"/>
                <a:stretch>
                  <a:fillRect l="-106" t="-2190" b="-8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58750" y="3351225"/>
                <a:ext cx="58607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rgbClr val="FF0000"/>
                    </a:solidFill>
                  </a:rPr>
                  <a:t>Магнитные примеси</a:t>
                </a:r>
                <a:r>
                  <a:rPr lang="ru-RU" sz="1600" dirty="0" smtClean="0"/>
                  <a:t> подавляют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ru-RU" sz="1600" b="0" i="1" dirty="0" smtClean="0">
                            <a:latin typeface="Cambria Math" panose="02040503050406030204" pitchFamily="18" charset="0"/>
                          </a:rPr>
                          <m:t>++</m:t>
                        </m:r>
                      </m:sub>
                    </m:sSub>
                  </m:oMath>
                </a14:m>
                <a:r>
                  <a:rPr lang="ru-RU" sz="1600" dirty="0" smtClean="0"/>
                  <a:t>, связанную с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𝐴𝑡𝑡𝑟</m:t>
                    </m:r>
                  </m:oMath>
                </a14:m>
                <a:endParaRPr lang="ru-RU" sz="1600" dirty="0" smtClean="0"/>
              </a:p>
              <a:p>
                <a:pPr algn="ctr"/>
                <a:r>
                  <a:rPr lang="ru-RU" sz="1600" dirty="0" smtClean="0"/>
                  <a:t>Если нет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𝑅𝑒𝑝</m:t>
                    </m:r>
                  </m:oMath>
                </a14:m>
                <a:r>
                  <a:rPr lang="ru-RU" sz="1600" dirty="0" smtClean="0"/>
                  <a:t>, то сверхпроводимость разрушится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1600" dirty="0" smtClean="0"/>
              </a:p>
              <a:p>
                <a:pPr algn="ctr"/>
                <a:r>
                  <a:rPr lang="ru-RU" sz="1600" dirty="0" smtClean="0"/>
                  <a:t>Если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𝑅𝑒𝑝</m:t>
                    </m:r>
                    <m:r>
                      <a:rPr lang="en-US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sz="16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/>
                  <a:t>, то </a:t>
                </a:r>
                <a:r>
                  <a:rPr lang="ru-RU" sz="1600" dirty="0" smtClean="0"/>
                  <a:t>оно будет давать конечную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ru-RU" sz="1600" dirty="0" smtClean="0"/>
                  <a:t>!</a:t>
                </a:r>
                <a:endParaRPr lang="en-US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50" y="3351225"/>
                <a:ext cx="5860772" cy="830997"/>
              </a:xfrm>
              <a:prstGeom prst="rect">
                <a:avLst/>
              </a:prstGeom>
              <a:blipFill rotWithShape="0">
                <a:blip r:embed="rId8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38</a:t>
            </a:fld>
            <a:endParaRPr lang="ru-RU" alt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8" y="4266112"/>
            <a:ext cx="4339463" cy="2318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60" y="4287991"/>
            <a:ext cx="4369475" cy="23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03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9" descr="ModelsComparison_tJ3+model[p-type]_3nn_ParaCalcSpinC[pLDA]_DispersionDOS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65275"/>
            <a:ext cx="81502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ModelsComparison_tJ3+model[p-type]_3nn_ParaCalcSpinC[pLDA]_DispersionDOS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65275"/>
            <a:ext cx="81502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ModelsComparison_tJ3+model[p-type]_3nn_ParaCalcSpinC[pLDA]_DispersionDO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565275"/>
            <a:ext cx="81502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188" y="5341938"/>
            <a:ext cx="7924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MT"/>
              </a:rPr>
              <a:t>Дисперсия квазичастиц и плотность состояний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MT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MT"/>
              </a:rPr>
              <a:t>DOS)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MT"/>
              </a:rPr>
              <a:t>при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MT"/>
              </a:rPr>
              <a:t>x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pitchFamily="18" charset="0"/>
                <a:cs typeface="ArialMT"/>
              </a:rPr>
              <a:t>=0.15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663700" y="1025525"/>
            <a:ext cx="5802502" cy="1377950"/>
            <a:chOff x="1648918" y="734516"/>
            <a:chExt cx="5802271" cy="1379097"/>
          </a:xfrm>
        </p:grpSpPr>
        <p:sp>
          <p:nvSpPr>
            <p:cNvPr id="12" name="Овал 11"/>
            <p:cNvSpPr/>
            <p:nvPr/>
          </p:nvSpPr>
          <p:spPr>
            <a:xfrm>
              <a:off x="1648918" y="1589302"/>
              <a:ext cx="525442" cy="5243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2788169" y="734516"/>
              <a:ext cx="4663020" cy="3696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 smtClean="0"/>
                <a:t>дырочный Ферми-карман вблизи </a:t>
              </a:r>
              <a:r>
                <a:rPr lang="en-US" altLang="ru-RU" dirty="0" smtClean="0"/>
                <a:t>(</a:t>
              </a:r>
              <a:r>
                <a:rPr lang="en-US" altLang="ru-RU" dirty="0" smtClean="0">
                  <a:latin typeface="Symbol" panose="05050102010706020507" pitchFamily="18" charset="2"/>
                </a:rPr>
                <a:t>p</a:t>
              </a:r>
              <a:r>
                <a:rPr lang="en-US" altLang="ru-RU" dirty="0" smtClean="0"/>
                <a:t>/2,</a:t>
              </a:r>
              <a:r>
                <a:rPr lang="en-US" altLang="ru-RU" dirty="0" smtClean="0">
                  <a:latin typeface="Symbol" panose="05050102010706020507" pitchFamily="18" charset="2"/>
                </a:rPr>
                <a:t>p</a:t>
              </a:r>
              <a:r>
                <a:rPr lang="en-US" altLang="ru-RU" dirty="0" smtClean="0"/>
                <a:t>/2)</a:t>
              </a:r>
              <a:endParaRPr lang="ru-RU" altLang="ru-RU" dirty="0"/>
            </a:p>
          </p:txBody>
        </p:sp>
        <p:cxnSp>
          <p:nvCxnSpPr>
            <p:cNvPr id="18" name="Прямая со стрелкой 17"/>
            <p:cNvCxnSpPr>
              <a:stCxn id="18442" idx="1"/>
              <a:endCxn id="12" idx="0"/>
            </p:cNvCxnSpPr>
            <p:nvPr/>
          </p:nvCxnSpPr>
          <p:spPr>
            <a:xfrm flipH="1">
              <a:off x="1911640" y="919336"/>
              <a:ext cx="876529" cy="669966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83394" y="6439978"/>
            <a:ext cx="81772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M.M. </a:t>
            </a:r>
            <a:r>
              <a:rPr lang="en-US" sz="16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Korshunov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S.G. Ovchinnikov,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Eur. Phys. J. B 57, 271 (2007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8906" y="276568"/>
            <a:ext cx="618631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p-</a:t>
            </a:r>
            <a:r>
              <a:rPr lang="ru-RU" dirty="0" smtClean="0">
                <a:solidFill>
                  <a:prstClr val="black"/>
                </a:solidFill>
              </a:rPr>
              <a:t>тип купратов: дисперсия в эффективной модели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3F0D-6F01-433E-BBC3-7935B5262159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4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7796" y="265908"/>
            <a:ext cx="474841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Соединения железа: </a:t>
            </a:r>
            <a:r>
              <a:rPr lang="en-US" dirty="0" smtClean="0">
                <a:solidFill>
                  <a:prstClr val="black"/>
                </a:solidFill>
              </a:rPr>
              <a:t>1111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122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111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3675" y="1763259"/>
            <a:ext cx="8799513" cy="4325402"/>
          </a:xfrm>
          <a:prstGeom prst="rect">
            <a:avLst/>
          </a:prstGeom>
          <a:noFill/>
          <a:ln w="2540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Arial"/>
            </a:endParaRPr>
          </a:p>
        </p:txBody>
      </p:sp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804534"/>
            <a:ext cx="8494712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4545299" y="4765222"/>
            <a:ext cx="25346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 smtClean="0">
                <a:solidFill>
                  <a:srgbClr val="00B050"/>
                </a:solidFill>
              </a:rPr>
              <a:t>T</a:t>
            </a:r>
            <a:r>
              <a:rPr lang="en-US" sz="1600" b="1" kern="0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1600" b="1" kern="0" dirty="0" smtClean="0">
                <a:solidFill>
                  <a:srgbClr val="00B050"/>
                </a:solidFill>
              </a:rPr>
              <a:t>=18K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Wang et al.,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Sol. State </a:t>
            </a:r>
            <a:r>
              <a:rPr lang="en-US" sz="1600" kern="0" dirty="0" err="1" smtClean="0">
                <a:solidFill>
                  <a:sysClr val="windowText" lastClr="000000"/>
                </a:solidFill>
              </a:rPr>
              <a:t>Commun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. 2008</a:t>
            </a: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2551113" y="4765222"/>
            <a:ext cx="17891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 smtClean="0">
                <a:solidFill>
                  <a:srgbClr val="00B050"/>
                </a:solidFill>
              </a:rPr>
              <a:t>T</a:t>
            </a:r>
            <a:r>
              <a:rPr lang="en-US" sz="1600" b="1" kern="0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1600" b="1" kern="0" dirty="0" smtClean="0">
                <a:solidFill>
                  <a:srgbClr val="00B050"/>
                </a:solidFill>
              </a:rPr>
              <a:t>=38K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kern="0" dirty="0" smtClean="0">
                <a:solidFill>
                  <a:sysClr val="windowText" lastClr="000000"/>
                </a:solidFill>
              </a:rPr>
              <a:t>Rotter et al., PRL 2008, Ni et al. PRB 2008</a:t>
            </a:r>
            <a:endParaRPr lang="en-US" sz="16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144463" y="4765222"/>
            <a:ext cx="2301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00B050"/>
                </a:solidFill>
              </a:rPr>
              <a:t>T</a:t>
            </a:r>
            <a:r>
              <a:rPr lang="en-US" sz="1600" b="1" kern="0" baseline="-25000" dirty="0" smtClean="0">
                <a:solidFill>
                  <a:srgbClr val="00B050"/>
                </a:solidFill>
              </a:rPr>
              <a:t>c</a:t>
            </a:r>
            <a:r>
              <a:rPr lang="en-US" sz="1600" b="1" kern="0" dirty="0" smtClean="0">
                <a:solidFill>
                  <a:srgbClr val="00B050"/>
                </a:solidFill>
              </a:rPr>
              <a:t>=</a:t>
            </a:r>
            <a:r>
              <a:rPr lang="en-US" sz="1600" b="1" kern="0" dirty="0" err="1" smtClean="0">
                <a:solidFill>
                  <a:srgbClr val="00B050"/>
                </a:solidFill>
              </a:rPr>
              <a:t>26K</a:t>
            </a:r>
            <a:endParaRPr lang="en-US" sz="1600" b="1" kern="0" dirty="0" smtClean="0">
              <a:solidFill>
                <a:srgbClr val="00B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ysClr val="windowText" lastClr="000000"/>
                </a:solidFill>
              </a:rPr>
              <a:t>55K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for </a:t>
            </a:r>
            <a:r>
              <a:rPr lang="en-US" sz="1600" b="1" kern="0" dirty="0" smtClean="0">
                <a:solidFill>
                  <a:sysClr val="windowText" lastClr="000000"/>
                </a:solidFill>
              </a:rPr>
              <a:t>Sm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, Chen</a:t>
            </a:r>
            <a:r>
              <a:rPr lang="da-DK" sz="1600" kern="0" dirty="0" smtClean="0">
                <a:solidFill>
                  <a:sysClr val="windowText" lastClr="000000"/>
                </a:solidFill>
              </a:rPr>
              <a:t> et al.,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Nature 2008; </a:t>
            </a:r>
            <a:r>
              <a:rPr lang="da-DK" sz="1600" kern="0" dirty="0" smtClean="0">
                <a:solidFill>
                  <a:sysClr val="windowText" lastClr="000000"/>
                </a:solidFill>
              </a:rPr>
              <a:t>Ren Chin. Phys. Lett. 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2008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7261161" y="4765222"/>
            <a:ext cx="17860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err="1" smtClean="0">
                <a:solidFill>
                  <a:srgbClr val="00B050"/>
                </a:solidFill>
              </a:rPr>
              <a:t>T</a:t>
            </a:r>
            <a:r>
              <a:rPr lang="en-US" sz="1600" b="1" kern="0" baseline="-25000" dirty="0" err="1" smtClean="0">
                <a:solidFill>
                  <a:srgbClr val="00B050"/>
                </a:solidFill>
              </a:rPr>
              <a:t>c</a:t>
            </a:r>
            <a:r>
              <a:rPr lang="en-US" sz="1600" b="1" kern="0" dirty="0" smtClean="0">
                <a:solidFill>
                  <a:srgbClr val="00B050"/>
                </a:solidFill>
              </a:rPr>
              <a:t>=8K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</a:rPr>
              <a:t>Hsu et al.,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ysClr val="windowText" lastClr="000000"/>
                </a:solidFill>
              </a:rPr>
              <a:t>PNAS</a:t>
            </a:r>
            <a:r>
              <a:rPr lang="en-US" sz="1600" kern="0" dirty="0" smtClean="0">
                <a:solidFill>
                  <a:sysClr val="windowText" lastClr="000000"/>
                </a:solidFill>
              </a:rPr>
              <a:t> 2008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&gt;</a:t>
            </a:r>
            <a:r>
              <a:rPr lang="en-US" sz="1600" dirty="0" err="1" smtClean="0">
                <a:solidFill>
                  <a:prstClr val="black"/>
                </a:solidFill>
              </a:rPr>
              <a:t>60K</a:t>
            </a:r>
            <a:r>
              <a:rPr lang="en-US" sz="1600" dirty="0" smtClean="0">
                <a:solidFill>
                  <a:prstClr val="black"/>
                </a:solidFill>
              </a:rPr>
              <a:t> in ML-</a:t>
            </a:r>
            <a:r>
              <a:rPr lang="en-US" sz="1600" dirty="0" err="1" smtClean="0">
                <a:solidFill>
                  <a:prstClr val="black"/>
                </a:solidFill>
              </a:rPr>
              <a:t>FeSe</a:t>
            </a:r>
            <a:endParaRPr lang="en-US" sz="1600" dirty="0" smtClean="0">
              <a:solidFill>
                <a:prstClr val="black"/>
              </a:solidFill>
            </a:endParaRP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Wang 2012</a:t>
            </a:r>
            <a:endParaRPr lang="en-US" sz="16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2" name="TextBox 12"/>
          <p:cNvSpPr txBox="1">
            <a:spLocks noChangeArrowheads="1"/>
          </p:cNvSpPr>
          <p:nvPr/>
        </p:nvSpPr>
        <p:spPr bwMode="auto">
          <a:xfrm>
            <a:off x="1517325" y="963041"/>
            <a:ext cx="6109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Семейство пниктидов и </a:t>
            </a:r>
            <a:r>
              <a:rPr lang="ru-RU" b="1" kern="0" dirty="0" err="1" smtClean="0">
                <a:solidFill>
                  <a:srgbClr val="C00000"/>
                </a:solidFill>
              </a:rPr>
              <a:t>халькогенидов</a:t>
            </a:r>
            <a:endParaRPr lang="ru-RU" b="1" kern="0" dirty="0" smtClean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Общим для всех является слой </a:t>
            </a:r>
            <a:r>
              <a:rPr lang="en-US" b="1" kern="0" dirty="0" err="1" smtClean="0">
                <a:solidFill>
                  <a:srgbClr val="C00000"/>
                </a:solidFill>
              </a:rPr>
              <a:t>FePn</a:t>
            </a:r>
            <a:r>
              <a:rPr lang="en-US" b="1" kern="0" dirty="0" smtClean="0">
                <a:solidFill>
                  <a:srgbClr val="C00000"/>
                </a:solidFill>
              </a:rPr>
              <a:t>, </a:t>
            </a:r>
            <a:r>
              <a:rPr lang="ru-RU" b="1" kern="0" dirty="0" smtClean="0">
                <a:solidFill>
                  <a:srgbClr val="C00000"/>
                </a:solidFill>
              </a:rPr>
              <a:t>где </a:t>
            </a:r>
            <a:r>
              <a:rPr lang="en-US" b="1" kern="0" dirty="0" err="1" smtClean="0">
                <a:solidFill>
                  <a:srgbClr val="C00000"/>
                </a:solidFill>
              </a:rPr>
              <a:t>Pn</a:t>
            </a:r>
            <a:r>
              <a:rPr lang="en-US" b="1" kern="0" dirty="0" smtClean="0">
                <a:solidFill>
                  <a:srgbClr val="C00000"/>
                </a:solidFill>
              </a:rPr>
              <a:t>=</a:t>
            </a:r>
            <a:r>
              <a:rPr lang="en-US" b="1" kern="0" dirty="0" err="1" smtClean="0">
                <a:solidFill>
                  <a:srgbClr val="C00000"/>
                </a:solidFill>
              </a:rPr>
              <a:t>As,Se</a:t>
            </a:r>
            <a:endParaRPr lang="ru-RU" b="1" kern="0" dirty="0" smtClean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40763" y="6490151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4993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9" descr="tJ3+model[p-type]_3nn_ParaCalcSpinC[pLDA]_SpinC(x)+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8"/>
          <a:stretch>
            <a:fillRect/>
          </a:stretch>
        </p:blipFill>
        <p:spPr bwMode="auto">
          <a:xfrm>
            <a:off x="195262" y="689033"/>
            <a:ext cx="4078288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J3+model[p-type]_3nn_ParaCalcSpinC[pLDA]_KinematicK(x)+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/>
          <a:stretch>
            <a:fillRect/>
          </a:stretch>
        </p:blipFill>
        <p:spPr bwMode="auto">
          <a:xfrm>
            <a:off x="4756090" y="689033"/>
            <a:ext cx="407193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424257" y="1421753"/>
                <a:ext cx="1347179" cy="33348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400" b="1" dirty="0">
                  <a:solidFill>
                    <a:srgbClr val="6EA0B0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257" y="1421753"/>
                <a:ext cx="1347179" cy="3334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36070" y="892513"/>
                <a:ext cx="1174281" cy="3043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400" b="1" baseline="-25000" dirty="0">
                  <a:solidFill>
                    <a:srgbClr val="6EA0B0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70" y="892513"/>
                <a:ext cx="1174281" cy="3043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rot="16200000" flipH="1">
            <a:off x="5364102" y="2049520"/>
            <a:ext cx="2590800" cy="127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329302" y="2074920"/>
            <a:ext cx="2590800" cy="127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804862" y="2079683"/>
            <a:ext cx="2590800" cy="127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770062" y="2105083"/>
            <a:ext cx="2590800" cy="127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3751" y="276568"/>
            <a:ext cx="76149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p-</a:t>
            </a:r>
            <a:r>
              <a:rPr lang="ru-RU" dirty="0" smtClean="0">
                <a:solidFill>
                  <a:prstClr val="black"/>
                </a:solidFill>
              </a:rPr>
              <a:t>тип купратов: кинематические </a:t>
            </a:r>
            <a:r>
              <a:rPr lang="en-US" dirty="0" err="1" smtClean="0">
                <a:solidFill>
                  <a:prstClr val="black"/>
                </a:solidFill>
              </a:rPr>
              <a:t>K</a:t>
            </a:r>
            <a:r>
              <a:rPr lang="en-US" baseline="-25000" dirty="0" err="1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 спиновые 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n-US" baseline="-25000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корреляторы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10" descr="tJ3+model[p-type]_3nn_ParaCalcSpinC[pLDA]_mu_vF_meff(x)+_Page_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/>
          <a:stretch>
            <a:fillRect/>
          </a:stretch>
        </p:blipFill>
        <p:spPr bwMode="auto">
          <a:xfrm>
            <a:off x="783751" y="3844241"/>
            <a:ext cx="3234575" cy="26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 descr="tJ3+model[p-type]_3nn_ParaCalcSpinC[pLDA]_mu_vF_meff(x)+_Page_1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/>
          <a:stretch>
            <a:fillRect/>
          </a:stretch>
        </p:blipFill>
        <p:spPr bwMode="auto">
          <a:xfrm>
            <a:off x="5267878" y="3856554"/>
            <a:ext cx="3219661" cy="265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2"/>
          <p:cNvSpPr/>
          <p:nvPr/>
        </p:nvSpPr>
        <p:spPr>
          <a:xfrm>
            <a:off x="7701093" y="3980795"/>
            <a:ext cx="69758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6EA0B0">
                    <a:lumMod val="75000"/>
                  </a:srgbClr>
                </a:solidFill>
                <a:ea typeface="Times New Roman" pitchFamily="18" charset="0"/>
                <a:cs typeface="ArialMT"/>
              </a:rPr>
              <a:t>m*/m</a:t>
            </a:r>
            <a:endParaRPr lang="en-US" sz="1600" b="1" baseline="-25000" dirty="0">
              <a:solidFill>
                <a:srgbClr val="6EA0B0">
                  <a:lumMod val="75000"/>
                </a:srgbClr>
              </a:solidFill>
            </a:endParaRPr>
          </a:p>
        </p:txBody>
      </p:sp>
      <p:cxnSp>
        <p:nvCxnSpPr>
          <p:cNvPr id="26" name="Straight Connector 14"/>
          <p:cNvCxnSpPr/>
          <p:nvPr/>
        </p:nvCxnSpPr>
        <p:spPr>
          <a:xfrm>
            <a:off x="6678553" y="3942825"/>
            <a:ext cx="0" cy="209242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15"/>
          <p:cNvCxnSpPr/>
          <p:nvPr/>
        </p:nvCxnSpPr>
        <p:spPr>
          <a:xfrm>
            <a:off x="7491929" y="3967992"/>
            <a:ext cx="0" cy="208835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16"/>
          <p:cNvCxnSpPr/>
          <p:nvPr/>
        </p:nvCxnSpPr>
        <p:spPr>
          <a:xfrm>
            <a:off x="2177630" y="3959603"/>
            <a:ext cx="10298" cy="21008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/>
        </p:nvCxnSpPr>
        <p:spPr>
          <a:xfrm>
            <a:off x="3017588" y="3976381"/>
            <a:ext cx="10093" cy="205887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Rectangle 13"/>
          <p:cNvSpPr/>
          <p:nvPr/>
        </p:nvSpPr>
        <p:spPr>
          <a:xfrm>
            <a:off x="2945092" y="3976381"/>
            <a:ext cx="98477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6EA0B0">
                    <a:lumMod val="75000"/>
                  </a:srgbClr>
                </a:solidFill>
                <a:ea typeface="Times New Roman" pitchFamily="18" charset="0"/>
                <a:cs typeface="ArialMT"/>
              </a:rPr>
              <a:t>v</a:t>
            </a:r>
            <a:r>
              <a:rPr lang="en-US" sz="1600" b="1" baseline="-25000" dirty="0" err="1">
                <a:solidFill>
                  <a:srgbClr val="6EA0B0">
                    <a:lumMod val="75000"/>
                  </a:srgbClr>
                </a:solidFill>
                <a:ea typeface="Times New Roman" pitchFamily="18" charset="0"/>
                <a:cs typeface="ArialMT"/>
              </a:rPr>
              <a:t>F</a:t>
            </a:r>
            <a:r>
              <a:rPr lang="en-US" sz="1600" b="1" dirty="0">
                <a:solidFill>
                  <a:srgbClr val="6EA0B0">
                    <a:lumMod val="75000"/>
                  </a:srgbClr>
                </a:solidFill>
                <a:ea typeface="Times New Roman" pitchFamily="18" charset="0"/>
                <a:cs typeface="ArialMT"/>
              </a:rPr>
              <a:t> (</a:t>
            </a:r>
            <a:r>
              <a:rPr lang="en-US" sz="1600" b="1" dirty="0" err="1">
                <a:solidFill>
                  <a:srgbClr val="6EA0B0">
                    <a:lumMod val="75000"/>
                  </a:srgbClr>
                </a:solidFill>
                <a:ea typeface="Times New Roman" pitchFamily="18" charset="0"/>
                <a:cs typeface="ArialMT"/>
              </a:rPr>
              <a:t>e∙Va</a:t>
            </a:r>
            <a:r>
              <a:rPr lang="en-US" sz="1600" b="1" dirty="0">
                <a:solidFill>
                  <a:srgbClr val="6EA0B0">
                    <a:lumMod val="75000"/>
                  </a:srgbClr>
                </a:solidFill>
                <a:ea typeface="Times New Roman" pitchFamily="18" charset="0"/>
                <a:cs typeface="ArialMT"/>
              </a:rPr>
              <a:t>)</a:t>
            </a:r>
            <a:endParaRPr lang="en-US" sz="1600" b="1" baseline="-25000" dirty="0">
              <a:solidFill>
                <a:srgbClr val="6EA0B0">
                  <a:lumMod val="75000"/>
                </a:srgb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0" y="6540267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95300" algn="ctr"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M.M. </a:t>
            </a:r>
            <a:r>
              <a:rPr lang="en-US" sz="1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Korshunov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S.G.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Ovchinnikov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 Phys. J. B 57, 271 (2007)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3F0D-6F01-433E-BBC3-7935B5262159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10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077986" y="6431689"/>
            <a:ext cx="69880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ctr"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Korshunov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S.G. Ovchinnikov,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Eur. Phys. J. B 57, 271 (2007)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88158" y="5739940"/>
            <a:ext cx="89676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/>
              <a:t>Мы видим </a:t>
            </a:r>
            <a:r>
              <a:rPr lang="en-US" sz="1600" dirty="0" smtClean="0"/>
              <a:t>“</a:t>
            </a:r>
            <a:r>
              <a:rPr lang="ru-RU" sz="1600" dirty="0" smtClean="0"/>
              <a:t>электронный переход</a:t>
            </a:r>
            <a:r>
              <a:rPr lang="en-US" sz="1600" dirty="0" smtClean="0"/>
              <a:t>”</a:t>
            </a:r>
            <a:r>
              <a:rPr lang="ru-RU" sz="1600" dirty="0" smtClean="0"/>
              <a:t>, сопровождающийся изменением топологии Ферми-поверхности – переход Лифшица</a:t>
            </a:r>
            <a:r>
              <a:rPr lang="en-US" sz="1600" dirty="0" smtClean="0"/>
              <a:t>.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И.М. Лифшиц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ЖЭТФ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1130 (1960)]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32" y="276568"/>
            <a:ext cx="766588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</a:rPr>
              <a:t>p-</a:t>
            </a:r>
            <a:r>
              <a:rPr lang="ru-RU" dirty="0" smtClean="0">
                <a:solidFill>
                  <a:prstClr val="black"/>
                </a:solidFill>
              </a:rPr>
              <a:t>тип купратов: Ферми-поверхность, зависящая от допирования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6562" name="Picture 2" descr="D:\Science\Works-Finished\tJmodelSpinCvsDoping\_Results\tJModelFSvsx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" y="870850"/>
            <a:ext cx="8416008" cy="420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567" y="5302886"/>
            <a:ext cx="862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ARPES</a:t>
            </a:r>
            <a:r>
              <a:rPr lang="en-US" sz="1400" dirty="0"/>
              <a:t>: M. </a:t>
            </a:r>
            <a:r>
              <a:rPr lang="en-US" sz="1400" dirty="0" smtClean="0"/>
              <a:t>Hashimoto et al., </a:t>
            </a:r>
            <a:r>
              <a:rPr lang="en-US" sz="1400" dirty="0" err="1" smtClean="0"/>
              <a:t>PRB</a:t>
            </a:r>
            <a:r>
              <a:rPr lang="en-US" sz="1400" dirty="0"/>
              <a:t>  77, 094516 </a:t>
            </a:r>
            <a:r>
              <a:rPr lang="en-US" sz="1400" dirty="0" smtClean="0"/>
              <a:t>(2008), J. </a:t>
            </a:r>
            <a:r>
              <a:rPr lang="en-US" sz="1400" dirty="0" err="1" smtClean="0"/>
              <a:t>Meng</a:t>
            </a:r>
            <a:r>
              <a:rPr lang="en-US" sz="1400" dirty="0" smtClean="0"/>
              <a:t> et al., Nature 462, 335 (2009)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41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53273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1343" y="265908"/>
            <a:ext cx="438132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Электронная структура (</a:t>
            </a:r>
            <a:r>
              <a:rPr lang="en-US" dirty="0" smtClean="0">
                <a:solidFill>
                  <a:prstClr val="black"/>
                </a:solidFill>
              </a:rPr>
              <a:t>LDA, </a:t>
            </a:r>
            <a:r>
              <a:rPr lang="en-US" dirty="0" err="1" smtClean="0">
                <a:solidFill>
                  <a:prstClr val="black"/>
                </a:solidFill>
              </a:rPr>
              <a:t>GGA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854075"/>
            <a:ext cx="4208462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1444625" y="3248025"/>
            <a:ext cx="2090738" cy="89376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smtClean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3"/>
          <p:cNvSpPr>
            <a:spLocks noChangeArrowheads="1"/>
          </p:cNvSpPr>
          <p:nvPr/>
        </p:nvSpPr>
        <p:spPr bwMode="auto">
          <a:xfrm>
            <a:off x="465138" y="4119563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00CC00"/>
                </a:solidFill>
              </a:rPr>
              <a:t>Fe</a:t>
            </a:r>
            <a:r>
              <a:rPr lang="en-US" b="1" kern="0" baseline="30000" smtClean="0">
                <a:solidFill>
                  <a:srgbClr val="00CC00"/>
                </a:solidFill>
              </a:rPr>
              <a:t>2+</a:t>
            </a:r>
            <a:r>
              <a:rPr lang="en-US" b="1" kern="0" smtClean="0">
                <a:solidFill>
                  <a:srgbClr val="00CC00"/>
                </a:solidFill>
              </a:rPr>
              <a:t> 3d</a:t>
            </a:r>
            <a:r>
              <a:rPr lang="en-US" b="1" kern="0" baseline="30000" smtClean="0">
                <a:solidFill>
                  <a:srgbClr val="00CC00"/>
                </a:solidFill>
              </a:rPr>
              <a:t>6</a:t>
            </a:r>
            <a:r>
              <a:rPr lang="en-US" b="1" kern="0" smtClean="0">
                <a:solidFill>
                  <a:srgbClr val="00CC00"/>
                </a:solidFill>
              </a:rPr>
              <a:t>-states</a:t>
            </a:r>
            <a:endParaRPr lang="en-US" b="1" kern="0" smtClean="0">
              <a:solidFill>
                <a:sysClr val="windowText" lastClr="000000"/>
              </a:solidFill>
            </a:endParaRPr>
          </a:p>
        </p:txBody>
      </p:sp>
      <p:sp>
        <p:nvSpPr>
          <p:cNvPr id="30" name="Прямоугольник 3"/>
          <p:cNvSpPr>
            <a:spLocks noChangeArrowheads="1"/>
          </p:cNvSpPr>
          <p:nvPr/>
        </p:nvSpPr>
        <p:spPr bwMode="auto">
          <a:xfrm>
            <a:off x="96908" y="6261088"/>
            <a:ext cx="8870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smtClean="0">
                <a:solidFill>
                  <a:sysClr val="windowText" lastClr="000000"/>
                </a:solidFill>
              </a:rPr>
              <a:t>S. </a:t>
            </a:r>
            <a:r>
              <a:rPr lang="de-DE" sz="1400" kern="0" dirty="0" err="1" smtClean="0">
                <a:solidFill>
                  <a:sysClr val="windowText" lastClr="000000"/>
                </a:solidFill>
              </a:rPr>
              <a:t>Lebegue</a:t>
            </a:r>
            <a:r>
              <a:rPr lang="de-DE" sz="1400" kern="0" dirty="0" smtClean="0">
                <a:solidFill>
                  <a:sysClr val="windowText" lastClr="000000"/>
                </a:solidFill>
              </a:rPr>
              <a:t>, PRB 75, 035110 (2007); D.J. Singh, M.-H. Du, PRL 100, 237003 (2008);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I.I.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Mazin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et al., PRL 101, 057003 (2008), I.A</a:t>
            </a:r>
            <a:r>
              <a:rPr lang="en-US" sz="1400" kern="0" dirty="0">
                <a:solidFill>
                  <a:sysClr val="windowText" lastClr="000000"/>
                </a:solidFill>
              </a:rPr>
              <a:t>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Nekrasov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et al.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Pis’ma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v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ZhETP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 77, 155 (2008), I.I.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Mazin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1400" kern="0" dirty="0" err="1" smtClean="0">
                <a:solidFill>
                  <a:sysClr val="windowText" lastClr="000000"/>
                </a:solidFill>
              </a:rPr>
              <a:t>Physica</a:t>
            </a:r>
            <a:r>
              <a:rPr lang="en-US" sz="1400" kern="0" dirty="0">
                <a:solidFill>
                  <a:sysClr val="windowText" lastClr="000000"/>
                </a:solidFill>
              </a:rPr>
              <a:t> C 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469, 614 (</a:t>
            </a:r>
            <a:r>
              <a:rPr lang="en-US" sz="1400" kern="0" dirty="0">
                <a:solidFill>
                  <a:sysClr val="windowText" lastClr="000000"/>
                </a:solidFill>
              </a:rPr>
              <a:t>2009</a:t>
            </a:r>
            <a:r>
              <a:rPr lang="en-US" sz="1400" kern="0" dirty="0" smtClean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31" name="Прямоугольник 3"/>
          <p:cNvSpPr>
            <a:spLocks noChangeArrowheads="1"/>
          </p:cNvSpPr>
          <p:nvPr/>
        </p:nvSpPr>
        <p:spPr bwMode="auto">
          <a:xfrm>
            <a:off x="4964564" y="978015"/>
            <a:ext cx="39473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Arial"/>
              </a:rPr>
              <a:t>Все </a:t>
            </a:r>
            <a:r>
              <a:rPr lang="en-US" kern="0" dirty="0" smtClean="0">
                <a:solidFill>
                  <a:sysClr val="windowText" lastClr="000000"/>
                </a:solidFill>
                <a:latin typeface="Arial"/>
              </a:rPr>
              <a:t>5</a:t>
            </a:r>
            <a:r>
              <a:rPr lang="ru-RU" kern="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ysClr val="windowText" lastClr="000000"/>
                </a:solidFill>
                <a:latin typeface="Arial"/>
              </a:rPr>
              <a:t>d-</a:t>
            </a:r>
            <a:r>
              <a:rPr lang="ru-RU" kern="0" dirty="0" err="1" smtClean="0">
                <a:solidFill>
                  <a:sysClr val="windowText" lastClr="000000"/>
                </a:solidFill>
                <a:latin typeface="Arial"/>
              </a:rPr>
              <a:t>орбиталей</a:t>
            </a:r>
            <a:r>
              <a:rPr lang="en-US" kern="0" dirty="0" smtClean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(d</a:t>
            </a:r>
            <a:r>
              <a:rPr lang="en-US" kern="0" baseline="-25000" dirty="0">
                <a:solidFill>
                  <a:sysClr val="windowText" lastClr="000000"/>
                </a:solidFill>
                <a:latin typeface="Arial"/>
              </a:rPr>
              <a:t>x</a:t>
            </a:r>
            <a:r>
              <a:rPr lang="en-US" kern="0" baseline="-8000" dirty="0">
                <a:solidFill>
                  <a:sysClr val="windowText" lastClr="000000"/>
                </a:solidFill>
              </a:rPr>
              <a:t>2</a:t>
            </a:r>
            <a:r>
              <a:rPr lang="en-US" kern="0" baseline="-25000" dirty="0">
                <a:solidFill>
                  <a:sysClr val="windowText" lastClr="000000"/>
                </a:solidFill>
                <a:latin typeface="Arial"/>
              </a:rPr>
              <a:t>-y</a:t>
            </a:r>
            <a:r>
              <a:rPr lang="en-US" kern="0" baseline="-8000" dirty="0">
                <a:solidFill>
                  <a:sysClr val="windowText" lastClr="000000"/>
                </a:solidFill>
              </a:rPr>
              <a:t>2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US" kern="0" dirty="0" smtClean="0">
                <a:solidFill>
                  <a:sysClr val="windowText" lastClr="000000"/>
                </a:solidFill>
                <a:latin typeface="Arial"/>
              </a:rPr>
              <a:t>d</a:t>
            </a:r>
            <a:r>
              <a:rPr lang="en-US" kern="0" baseline="-25000" dirty="0" smtClean="0">
                <a:solidFill>
                  <a:sysClr val="windowText" lastClr="000000"/>
                </a:solidFill>
                <a:latin typeface="Arial"/>
              </a:rPr>
              <a:t>3z</a:t>
            </a:r>
            <a:r>
              <a:rPr lang="en-US" kern="0" baseline="-8000" dirty="0" smtClean="0">
                <a:solidFill>
                  <a:sysClr val="windowText" lastClr="000000"/>
                </a:solidFill>
              </a:rPr>
              <a:t>2</a:t>
            </a:r>
            <a:r>
              <a:rPr lang="en-US" kern="0" baseline="-25000" dirty="0" smtClean="0">
                <a:solidFill>
                  <a:sysClr val="windowText" lastClr="000000"/>
                </a:solidFill>
                <a:latin typeface="Arial"/>
              </a:rPr>
              <a:t>-r</a:t>
            </a:r>
            <a:r>
              <a:rPr lang="en-US" kern="0" baseline="-8000" dirty="0" smtClean="0">
                <a:solidFill>
                  <a:sysClr val="windowText" lastClr="000000"/>
                </a:solidFill>
              </a:rPr>
              <a:t>2</a:t>
            </a:r>
            <a:r>
              <a:rPr lang="en-US" kern="0" dirty="0" smtClean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  <a:latin typeface="Arial"/>
              </a:rPr>
              <a:t>d</a:t>
            </a:r>
            <a:r>
              <a:rPr lang="en-US" kern="0" baseline="-25000" dirty="0" err="1">
                <a:solidFill>
                  <a:sysClr val="windowText" lastClr="000000"/>
                </a:solidFill>
                <a:latin typeface="Arial"/>
              </a:rPr>
              <a:t>xy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US" kern="0" dirty="0" err="1">
                <a:solidFill>
                  <a:sysClr val="windowText" lastClr="000000"/>
                </a:solidFill>
                <a:latin typeface="Arial"/>
              </a:rPr>
              <a:t>d</a:t>
            </a:r>
            <a:r>
              <a:rPr lang="en-US" kern="0" baseline="-25000" dirty="0" err="1">
                <a:solidFill>
                  <a:sysClr val="windowText" lastClr="000000"/>
                </a:solidFill>
                <a:latin typeface="Arial"/>
              </a:rPr>
              <a:t>xz</a:t>
            </a:r>
            <a:r>
              <a:rPr lang="en-US" kern="0" dirty="0" err="1">
                <a:solidFill>
                  <a:sysClr val="windowText" lastClr="000000"/>
                </a:solidFill>
                <a:latin typeface="Arial"/>
              </a:rPr>
              <a:t>+d</a:t>
            </a:r>
            <a:r>
              <a:rPr lang="en-US" kern="0" baseline="-25000" dirty="0" err="1">
                <a:solidFill>
                  <a:sysClr val="windowText" lastClr="000000"/>
                </a:solidFill>
                <a:latin typeface="Arial"/>
              </a:rPr>
              <a:t>yz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) </a:t>
            </a:r>
            <a:r>
              <a:rPr lang="ru-RU" kern="0" dirty="0" smtClean="0">
                <a:solidFill>
                  <a:sysClr val="windowText" lastClr="000000"/>
                </a:solidFill>
                <a:latin typeface="Arial"/>
              </a:rPr>
              <a:t>вблизи уровня Ферми</a:t>
            </a:r>
            <a:endParaRPr lang="en-US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253626" y="4636605"/>
            <a:ext cx="466696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kern="0" dirty="0" smtClean="0">
                <a:solidFill>
                  <a:srgbClr val="6EA0B0">
                    <a:lumMod val="50000"/>
                  </a:srgbClr>
                </a:solidFill>
                <a:latin typeface="Arial"/>
              </a:rPr>
              <a:t>Электронные и дырочные карманы присутствуют на Ферми-поверхности</a:t>
            </a:r>
            <a:r>
              <a:rPr lang="en-US" sz="1600" kern="0" dirty="0" smtClean="0">
                <a:solidFill>
                  <a:srgbClr val="6EA0B0">
                    <a:lumMod val="50000"/>
                  </a:srgbClr>
                </a:solidFill>
                <a:latin typeface="Arial"/>
              </a:rPr>
              <a:t> (</a:t>
            </a:r>
            <a:r>
              <a:rPr lang="ru-RU" sz="1600" kern="0" dirty="0" smtClean="0">
                <a:solidFill>
                  <a:srgbClr val="6EA0B0">
                    <a:lumMod val="50000"/>
                  </a:srgbClr>
                </a:solidFill>
                <a:latin typeface="Arial"/>
              </a:rPr>
              <a:t>квантовые осцилляции</a:t>
            </a:r>
            <a:r>
              <a:rPr lang="en-US" sz="1600" kern="0" dirty="0" smtClean="0">
                <a:solidFill>
                  <a:srgbClr val="6EA0B0">
                    <a:lumMod val="50000"/>
                  </a:srgbClr>
                </a:solidFill>
                <a:latin typeface="Arial"/>
              </a:rPr>
              <a:t>, ARPES)</a:t>
            </a:r>
            <a:endParaRPr lang="en-US" sz="1600" kern="0" dirty="0">
              <a:solidFill>
                <a:srgbClr val="6EA0B0">
                  <a:lumMod val="50000"/>
                </a:srgbClr>
              </a:solidFill>
              <a:latin typeface="Arial"/>
            </a:endParaRP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kern="0" dirty="0" smtClean="0">
                <a:solidFill>
                  <a:srgbClr val="6EA0B0">
                    <a:lumMod val="50000"/>
                  </a:srgbClr>
                </a:solidFill>
                <a:latin typeface="Arial"/>
              </a:rPr>
              <a:t>Ферми-поверхность есть и при нулевом допировании </a:t>
            </a:r>
            <a:r>
              <a:rPr lang="en-US" sz="1600" kern="0" dirty="0" smtClean="0">
                <a:solidFill>
                  <a:srgbClr val="6EA0B0">
                    <a:lumMod val="50000"/>
                  </a:srgbClr>
                </a:solidFill>
                <a:latin typeface="Arial"/>
              </a:rPr>
              <a:t>(ARPES</a:t>
            </a:r>
            <a:r>
              <a:rPr lang="en-US" sz="1600" kern="0" dirty="0">
                <a:solidFill>
                  <a:srgbClr val="6EA0B0">
                    <a:lumMod val="50000"/>
                  </a:srgbClr>
                </a:solidFill>
                <a:latin typeface="Arial"/>
              </a:rPr>
              <a:t>)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104373" y="1693934"/>
            <a:ext cx="3614579" cy="2510772"/>
            <a:chOff x="5094288" y="2331490"/>
            <a:chExt cx="3614579" cy="2510772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288" y="2331490"/>
              <a:ext cx="3533897" cy="251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Прямоугольник 7"/>
            <p:cNvSpPr>
              <a:spLocks noChangeArrowheads="1"/>
            </p:cNvSpPr>
            <p:nvPr/>
          </p:nvSpPr>
          <p:spPr bwMode="auto">
            <a:xfrm>
              <a:off x="7151297" y="3252474"/>
              <a:ext cx="354073" cy="51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29" name="Прямоугольник 7"/>
            <p:cNvSpPr>
              <a:spLocks noChangeArrowheads="1"/>
            </p:cNvSpPr>
            <p:nvPr/>
          </p:nvSpPr>
          <p:spPr bwMode="auto">
            <a:xfrm>
              <a:off x="5402510" y="3134939"/>
              <a:ext cx="354073" cy="519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kern="0" dirty="0" smtClean="0">
                  <a:solidFill>
                    <a:srgbClr val="0000CC"/>
                  </a:solidFill>
                </a:rPr>
                <a:t>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03107" y="2636831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3107" y="2636831"/>
                  <a:ext cx="37221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272529" y="2808311"/>
                  <a:ext cx="4363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oMath>
                    </m:oMathPara>
                  </a14:m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2529" y="2808311"/>
                  <a:ext cx="436338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18952" y="6556375"/>
            <a:ext cx="503237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/>
              <a:pPr>
                <a:defRPr/>
              </a:pPr>
              <a:t>5</a:t>
            </a:fld>
            <a:endParaRPr lang="ru-RU" altLang="en-US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437149" y="4301048"/>
            <a:ext cx="1867497" cy="1867497"/>
            <a:chOff x="6940119" y="4013667"/>
            <a:chExt cx="1867497" cy="1867497"/>
          </a:xfrm>
        </p:grpSpPr>
        <p:grpSp>
          <p:nvGrpSpPr>
            <p:cNvPr id="20" name="Group 28"/>
            <p:cNvGrpSpPr>
              <a:grpSpLocks/>
            </p:cNvGrpSpPr>
            <p:nvPr/>
          </p:nvGrpSpPr>
          <p:grpSpPr bwMode="auto">
            <a:xfrm>
              <a:off x="7749368" y="4013667"/>
              <a:ext cx="298281" cy="497999"/>
              <a:chOff x="1344" y="576"/>
              <a:chExt cx="288" cy="480"/>
            </a:xfrm>
          </p:grpSpPr>
          <p:sp>
            <p:nvSpPr>
              <p:cNvPr id="41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 rot="5400000">
              <a:off x="8409476" y="4723057"/>
              <a:ext cx="298281" cy="497999"/>
              <a:chOff x="1344" y="576"/>
              <a:chExt cx="288" cy="480"/>
            </a:xfrm>
          </p:grpSpPr>
          <p:sp>
            <p:nvSpPr>
              <p:cNvPr id="39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3" name="Group 34"/>
            <p:cNvGrpSpPr>
              <a:grpSpLocks/>
            </p:cNvGrpSpPr>
            <p:nvPr/>
          </p:nvGrpSpPr>
          <p:grpSpPr bwMode="auto">
            <a:xfrm rot="10800000">
              <a:off x="7749368" y="5383165"/>
              <a:ext cx="298281" cy="497999"/>
              <a:chOff x="1344" y="576"/>
              <a:chExt cx="288" cy="480"/>
            </a:xfrm>
          </p:grpSpPr>
          <p:sp>
            <p:nvSpPr>
              <p:cNvPr id="37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 rot="16200000">
              <a:off x="7039978" y="4723057"/>
              <a:ext cx="298281" cy="497999"/>
              <a:chOff x="1344" y="576"/>
              <a:chExt cx="288" cy="480"/>
            </a:xfrm>
          </p:grpSpPr>
          <p:sp>
            <p:nvSpPr>
              <p:cNvPr id="35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7" name="Oval 41"/>
            <p:cNvSpPr>
              <a:spLocks noChangeArrowheads="1"/>
            </p:cNvSpPr>
            <p:nvPr/>
          </p:nvSpPr>
          <p:spPr bwMode="auto">
            <a:xfrm>
              <a:off x="7601525" y="4682854"/>
              <a:ext cx="560249" cy="560249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val 42"/>
            <p:cNvSpPr>
              <a:spLocks noChangeArrowheads="1"/>
            </p:cNvSpPr>
            <p:nvPr/>
          </p:nvSpPr>
          <p:spPr bwMode="auto">
            <a:xfrm>
              <a:off x="7694900" y="4776229"/>
              <a:ext cx="373499" cy="3734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189118" y="4262666"/>
              <a:ext cx="1369498" cy="136949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515455" y="4710191"/>
            <a:ext cx="139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Двумерная модель</a:t>
            </a:r>
            <a:r>
              <a:rPr lang="en-US" sz="1600" b="1" dirty="0" smtClean="0">
                <a:solidFill>
                  <a:srgbClr val="00B0F0"/>
                </a:solidFill>
              </a:rPr>
              <a:t>, </a:t>
            </a:r>
            <a:r>
              <a:rPr lang="ru-RU" sz="1600" b="1" dirty="0" smtClean="0">
                <a:solidFill>
                  <a:srgbClr val="00B0F0"/>
                </a:solidFill>
              </a:rPr>
              <a:t>нестинг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8392" y="479904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68917" y="48312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>
                <a:solidFill>
                  <a:srgbClr val="0000CC"/>
                </a:solidFill>
              </a:rPr>
              <a:t>e</a:t>
            </a:r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145957" y="5397208"/>
            <a:ext cx="907777" cy="1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35"/>
              <p:cNvSpPr txBox="1">
                <a:spLocks noChangeArrowheads="1"/>
              </p:cNvSpPr>
              <p:nvPr/>
            </p:nvSpPr>
            <p:spPr bwMode="auto">
              <a:xfrm>
                <a:off x="6540386" y="5375894"/>
                <a:ext cx="361167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kern="0" smtClean="0">
                          <a:solidFill>
                            <a:srgbClr val="00B0F0"/>
                          </a:solidFill>
                          <a:latin typeface="Cambria Math"/>
                        </a:rPr>
                        <m:t>𝐐</m:t>
                      </m:r>
                    </m:oMath>
                  </m:oMathPara>
                </a14:m>
                <a:endParaRPr lang="ru-RU" sz="2000" kern="0" baseline="-25000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5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386" y="5375894"/>
                <a:ext cx="361167" cy="392993"/>
              </a:xfrm>
              <a:prstGeom prst="rect">
                <a:avLst/>
              </a:prstGeom>
              <a:blipFill rotWithShape="0">
                <a:blip r:embed="rId8"/>
                <a:stretch>
                  <a:fillRect l="-6780" r="-6780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42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" grpId="0"/>
      <p:bldP spid="5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1405" y="276568"/>
            <a:ext cx="388119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Необычная сверхпроводимость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26"/>
              <p:cNvSpPr txBox="1">
                <a:spLocks noChangeArrowheads="1"/>
              </p:cNvSpPr>
              <p:nvPr/>
            </p:nvSpPr>
            <p:spPr bwMode="auto">
              <a:xfrm>
                <a:off x="230564" y="4496347"/>
                <a:ext cx="495199" cy="406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en-US" sz="20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64" y="4496347"/>
                <a:ext cx="495199" cy="406906"/>
              </a:xfrm>
              <a:prstGeom prst="rect">
                <a:avLst/>
              </a:prstGeom>
              <a:blipFill rotWithShape="0">
                <a:blip r:embed="rId3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 Box 26"/>
              <p:cNvSpPr txBox="1">
                <a:spLocks noChangeArrowheads="1"/>
              </p:cNvSpPr>
              <p:nvPr/>
            </p:nvSpPr>
            <p:spPr bwMode="auto">
              <a:xfrm>
                <a:off x="6231224" y="4589422"/>
                <a:ext cx="731419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ru-RU" sz="1600" kern="0" dirty="0">
                    <a:solidFill>
                      <a:sysClr val="windowText" lastClr="000000"/>
                    </a:solidFill>
                  </a:rPr>
                  <a:t>-тип</a:t>
                </a:r>
                <a:endParaRPr lang="en-US" sz="16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1224" y="4589422"/>
                <a:ext cx="731419" cy="392993"/>
              </a:xfrm>
              <a:prstGeom prst="rect">
                <a:avLst/>
              </a:prstGeom>
              <a:blipFill rotWithShape="0">
                <a:blip r:embed="rId4"/>
                <a:stretch>
                  <a:fillRect r="-3333" b="-1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 Box 26"/>
              <p:cNvSpPr txBox="1">
                <a:spLocks noChangeArrowheads="1"/>
              </p:cNvSpPr>
              <p:nvPr/>
            </p:nvSpPr>
            <p:spPr bwMode="auto">
              <a:xfrm>
                <a:off x="2633253" y="4521372"/>
                <a:ext cx="1532343" cy="406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 err="1" smtClean="0">
                    <a:solidFill>
                      <a:sysClr val="windowText" lastClr="000000"/>
                    </a:solidFill>
                  </a:rPr>
                  <a:t>нодальная</a:t>
                </a:r>
                <a:r>
                  <a:rPr lang="ru-RU" sz="1600" kern="0" dirty="0" smtClean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 kern="0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±</m:t>
                        </m:r>
                      </m:sub>
                    </m:sSub>
                  </m:oMath>
                </a14:m>
                <a:endParaRPr lang="en-US" sz="20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3253" y="4521372"/>
                <a:ext cx="1532343" cy="406906"/>
              </a:xfrm>
              <a:prstGeom prst="rect">
                <a:avLst/>
              </a:prstGeom>
              <a:blipFill rotWithShape="0">
                <a:blip r:embed="rId5"/>
                <a:stretch>
                  <a:fillRect l="-2390" b="-151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20376" y="1309165"/>
            <a:ext cx="214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Фононы, орбитальные флуктуации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8684" y="6523772"/>
            <a:ext cx="214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Спиновые флуктуации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95301" y="6523772"/>
            <a:ext cx="351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Спиновые </a:t>
            </a:r>
            <a:r>
              <a:rPr lang="ru-RU" sz="1400" dirty="0">
                <a:solidFill>
                  <a:prstClr val="black"/>
                </a:solidFill>
              </a:rPr>
              <a:t>флуктуации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087788" y="6523772"/>
            <a:ext cx="2938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>
                <a:solidFill>
                  <a:prstClr val="black"/>
                </a:solidFill>
              </a:rPr>
              <a:t>Мотт-Хаббардовские</a:t>
            </a:r>
            <a:r>
              <a:rPr lang="ru-RU" sz="1400" dirty="0" smtClean="0">
                <a:solidFill>
                  <a:prstClr val="black"/>
                </a:solidFill>
              </a:rPr>
              <a:t> теории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3" name="Text Box 4"/>
          <p:cNvSpPr txBox="1">
            <a:spLocks noChangeArrowheads="1"/>
          </p:cNvSpPr>
          <p:nvPr/>
        </p:nvSpPr>
        <p:spPr bwMode="auto">
          <a:xfrm>
            <a:off x="322582" y="705143"/>
            <a:ext cx="8498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«Обычная» сверхпроводимость – Теория Бардина, Купера и </a:t>
            </a:r>
            <a:r>
              <a:rPr lang="ru-RU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Шриффера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БКШ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1957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г.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" name="Picture 2" descr="http://www.gitam.edu/eresource/engg_phys/semester_2/supercon/supercon_files/bcs7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6"/>
          <a:stretch/>
        </p:blipFill>
        <p:spPr bwMode="auto">
          <a:xfrm>
            <a:off x="294417" y="1122756"/>
            <a:ext cx="2914650" cy="8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http://www.gitam.edu/eresource/engg_phys/semester_2/supercon/supercon_files/bcs8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0"/>
          <a:stretch/>
        </p:blipFill>
        <p:spPr bwMode="auto">
          <a:xfrm>
            <a:off x="3676681" y="1123221"/>
            <a:ext cx="2914650" cy="8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87364" y="1998763"/>
            <a:ext cx="2817804" cy="1770539"/>
            <a:chOff x="6352853" y="1419303"/>
            <a:chExt cx="2817804" cy="1770539"/>
          </a:xfrm>
        </p:grpSpPr>
        <p:pic>
          <p:nvPicPr>
            <p:cNvPr id="16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826" y="1747758"/>
              <a:ext cx="2110058" cy="1114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2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853" y="1423908"/>
              <a:ext cx="554037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853" y="2739047"/>
              <a:ext cx="554037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6262" y="1419303"/>
              <a:ext cx="963613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5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23" y="2818367"/>
              <a:ext cx="957263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6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870" y="2103838"/>
              <a:ext cx="987425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" name="Стрелка вправо 166"/>
            <p:cNvSpPr/>
            <p:nvPr/>
          </p:nvSpPr>
          <p:spPr>
            <a:xfrm>
              <a:off x="8608679" y="2189750"/>
              <a:ext cx="561978" cy="185737"/>
            </a:xfrm>
            <a:prstGeom prst="rightArrow">
              <a:avLst>
                <a:gd name="adj1" fmla="val 50000"/>
                <a:gd name="adj2" fmla="val 91025"/>
              </a:avLst>
            </a:prstGeom>
            <a:gradFill rotWithShape="1">
              <a:gsLst>
                <a:gs pos="0">
                  <a:srgbClr val="005BD3">
                    <a:tint val="60000"/>
                    <a:satMod val="160000"/>
                  </a:srgbClr>
                </a:gs>
                <a:gs pos="46000">
                  <a:srgbClr val="005BD3">
                    <a:tint val="86000"/>
                    <a:satMod val="160000"/>
                  </a:srgbClr>
                </a:gs>
                <a:gs pos="100000">
                  <a:srgbClr val="005BD3">
                    <a:shade val="40000"/>
                    <a:satMod val="160000"/>
                  </a:srgb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rgbClr val="005BD3">
                  <a:satMod val="12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350896" y="2434743"/>
                <a:ext cx="268007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Параметр порядка (сверхпроводящая щель)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1" i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𝐤</m:t>
                          </m:r>
                        </m:sub>
                      </m:sSub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896" y="2434743"/>
                <a:ext cx="2680071" cy="861774"/>
              </a:xfrm>
              <a:prstGeom prst="rect">
                <a:avLst/>
              </a:prstGeom>
              <a:blipFill rotWithShape="0">
                <a:blip r:embed="rId14"/>
                <a:stretch>
                  <a:fillRect t="-2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815495" y="1874593"/>
            <a:ext cx="1942580" cy="1942580"/>
            <a:chOff x="6865829" y="1874593"/>
            <a:chExt cx="1942580" cy="1942580"/>
          </a:xfrm>
        </p:grpSpPr>
        <p:grpSp>
          <p:nvGrpSpPr>
            <p:cNvPr id="186" name="Group 11"/>
            <p:cNvGrpSpPr>
              <a:grpSpLocks/>
            </p:cNvGrpSpPr>
            <p:nvPr/>
          </p:nvGrpSpPr>
          <p:grpSpPr bwMode="auto">
            <a:xfrm>
              <a:off x="7707614" y="1874593"/>
              <a:ext cx="310273" cy="518021"/>
              <a:chOff x="1344" y="576"/>
              <a:chExt cx="288" cy="480"/>
            </a:xfrm>
          </p:grpSpPr>
          <p:sp>
            <p:nvSpPr>
              <p:cNvPr id="199" name="Oval 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" name="Oval 1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7" name="Group 12"/>
            <p:cNvGrpSpPr>
              <a:grpSpLocks/>
            </p:cNvGrpSpPr>
            <p:nvPr/>
          </p:nvGrpSpPr>
          <p:grpSpPr bwMode="auto">
            <a:xfrm rot="5400000">
              <a:off x="8394262" y="2612504"/>
              <a:ext cx="310273" cy="518021"/>
              <a:chOff x="1344" y="576"/>
              <a:chExt cx="288" cy="480"/>
            </a:xfrm>
          </p:grpSpPr>
          <p:sp>
            <p:nvSpPr>
              <p:cNvPr id="197" name="Oval 13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8" name="Oval 14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8" name="Group 15"/>
            <p:cNvGrpSpPr>
              <a:grpSpLocks/>
            </p:cNvGrpSpPr>
            <p:nvPr/>
          </p:nvGrpSpPr>
          <p:grpSpPr bwMode="auto">
            <a:xfrm rot="10800000">
              <a:off x="7707614" y="3299152"/>
              <a:ext cx="310273" cy="518021"/>
              <a:chOff x="1344" y="576"/>
              <a:chExt cx="288" cy="480"/>
            </a:xfrm>
          </p:grpSpPr>
          <p:sp>
            <p:nvSpPr>
              <p:cNvPr id="195" name="Oval 16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" name="Oval 17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9" name="Group 18"/>
            <p:cNvGrpSpPr>
              <a:grpSpLocks/>
            </p:cNvGrpSpPr>
            <p:nvPr/>
          </p:nvGrpSpPr>
          <p:grpSpPr bwMode="auto">
            <a:xfrm rot="16200000">
              <a:off x="6969703" y="2612504"/>
              <a:ext cx="310273" cy="518021"/>
              <a:chOff x="1344" y="576"/>
              <a:chExt cx="288" cy="480"/>
            </a:xfrm>
          </p:grpSpPr>
          <p:sp>
            <p:nvSpPr>
              <p:cNvPr id="193" name="Oval 1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" name="Oval 2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90" name="Group 23"/>
          <p:cNvGrpSpPr>
            <a:grpSpLocks/>
          </p:cNvGrpSpPr>
          <p:nvPr/>
        </p:nvGrpSpPr>
        <p:grpSpPr bwMode="auto">
          <a:xfrm>
            <a:off x="7503492" y="2570684"/>
            <a:ext cx="582774" cy="582774"/>
            <a:chOff x="3294" y="1188"/>
            <a:chExt cx="432" cy="432"/>
          </a:xfrm>
        </p:grpSpPr>
        <p:sp>
          <p:nvSpPr>
            <p:cNvPr id="191" name="Oval 21"/>
            <p:cNvSpPr>
              <a:spLocks noChangeArrowheads="1"/>
            </p:cNvSpPr>
            <p:nvPr/>
          </p:nvSpPr>
          <p:spPr bwMode="auto">
            <a:xfrm>
              <a:off x="3294" y="1188"/>
              <a:ext cx="432" cy="432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2" name="Oval 22"/>
            <p:cNvSpPr>
              <a:spLocks noChangeArrowheads="1"/>
            </p:cNvSpPr>
            <p:nvPr/>
          </p:nvSpPr>
          <p:spPr bwMode="auto">
            <a:xfrm>
              <a:off x="3366" y="1260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2" name="Прямоугольник 201"/>
          <p:cNvSpPr/>
          <p:nvPr/>
        </p:nvSpPr>
        <p:spPr>
          <a:xfrm>
            <a:off x="7066645" y="2121997"/>
            <a:ext cx="1446667" cy="144666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 Box 25"/>
              <p:cNvSpPr txBox="1">
                <a:spLocks noChangeArrowheads="1"/>
              </p:cNvSpPr>
              <p:nvPr/>
            </p:nvSpPr>
            <p:spPr bwMode="auto">
              <a:xfrm>
                <a:off x="8238186" y="3501069"/>
                <a:ext cx="628249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++</m:t>
                          </m:r>
                        </m:sub>
                      </m:sSub>
                    </m:oMath>
                  </m:oMathPara>
                </a14:m>
                <a:endParaRPr lang="en-US" sz="20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8186" y="3501069"/>
                <a:ext cx="628249" cy="392993"/>
              </a:xfrm>
              <a:prstGeom prst="rect">
                <a:avLst/>
              </a:prstGeom>
              <a:blipFill rotWithShape="0">
                <a:blip r:embed="rId15"/>
                <a:stretch>
                  <a:fillRect b="-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 Box 25"/>
              <p:cNvSpPr txBox="1">
                <a:spLocks noChangeArrowheads="1"/>
              </p:cNvSpPr>
              <p:nvPr/>
            </p:nvSpPr>
            <p:spPr bwMode="auto">
              <a:xfrm>
                <a:off x="6774903" y="3541384"/>
                <a:ext cx="698076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ysClr val="windowText" lastClr="00000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ru-RU" sz="1600" kern="0" dirty="0" smtClean="0">
                    <a:solidFill>
                      <a:sysClr val="windowText" lastClr="000000"/>
                    </a:solidFill>
                  </a:rPr>
                  <a:t>-тип</a:t>
                </a:r>
                <a:endParaRPr lang="en-US" sz="16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4903" y="3541384"/>
                <a:ext cx="698076" cy="392993"/>
              </a:xfrm>
              <a:prstGeom prst="rect">
                <a:avLst/>
              </a:prstGeom>
              <a:blipFill rotWithShape="0">
                <a:blip r:embed="rId16"/>
                <a:stretch>
                  <a:fillRect r="-2609" b="-18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" name="Text Box 4"/>
          <p:cNvSpPr txBox="1">
            <a:spLocks noChangeArrowheads="1"/>
          </p:cNvSpPr>
          <p:nvPr/>
        </p:nvSpPr>
        <p:spPr bwMode="auto">
          <a:xfrm>
            <a:off x="258666" y="3908129"/>
            <a:ext cx="6420397" cy="33855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«Необычная» сверхпроводимость – параметр порядка не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-типа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87897" y="4721899"/>
            <a:ext cx="1810865" cy="1810865"/>
            <a:chOff x="-2439382" y="4092304"/>
            <a:chExt cx="2235995" cy="2235995"/>
          </a:xfrm>
        </p:grpSpPr>
        <p:sp>
          <p:nvSpPr>
            <p:cNvPr id="222" name="Oval 41"/>
            <p:cNvSpPr>
              <a:spLocks noChangeArrowheads="1"/>
            </p:cNvSpPr>
            <p:nvPr/>
          </p:nvSpPr>
          <p:spPr bwMode="auto">
            <a:xfrm>
              <a:off x="-1654842" y="4867319"/>
              <a:ext cx="685800" cy="685800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3" name="Oval 42"/>
            <p:cNvSpPr>
              <a:spLocks noChangeArrowheads="1"/>
            </p:cNvSpPr>
            <p:nvPr/>
          </p:nvSpPr>
          <p:spPr bwMode="auto">
            <a:xfrm>
              <a:off x="-1540542" y="4981619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24" name="Группа 223"/>
            <p:cNvGrpSpPr/>
            <p:nvPr/>
          </p:nvGrpSpPr>
          <p:grpSpPr>
            <a:xfrm>
              <a:off x="-2439382" y="5001942"/>
              <a:ext cx="2235995" cy="429006"/>
              <a:chOff x="1800224" y="5329238"/>
              <a:chExt cx="2235995" cy="429006"/>
            </a:xfrm>
          </p:grpSpPr>
          <p:sp>
            <p:nvSpPr>
              <p:cNvPr id="225" name="Oval 32"/>
              <p:cNvSpPr>
                <a:spLocks noChangeArrowheads="1"/>
              </p:cNvSpPr>
              <p:nvPr/>
            </p:nvSpPr>
            <p:spPr bwMode="auto">
              <a:xfrm rot="5400000">
                <a:off x="3621881" y="5264945"/>
                <a:ext cx="269081" cy="559594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" name="Oval 32"/>
              <p:cNvSpPr>
                <a:spLocks noChangeArrowheads="1"/>
              </p:cNvSpPr>
              <p:nvPr/>
            </p:nvSpPr>
            <p:spPr bwMode="auto">
              <a:xfrm rot="10800000">
                <a:off x="3544022" y="5329238"/>
                <a:ext cx="425675" cy="423862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" name="Oval 33"/>
              <p:cNvSpPr>
                <a:spLocks noChangeArrowheads="1"/>
              </p:cNvSpPr>
              <p:nvPr/>
            </p:nvSpPr>
            <p:spPr bwMode="auto">
              <a:xfrm rot="5400000">
                <a:off x="3628925" y="5333366"/>
                <a:ext cx="254827" cy="42672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8" name="Oval 32"/>
              <p:cNvSpPr>
                <a:spLocks noChangeArrowheads="1"/>
              </p:cNvSpPr>
              <p:nvPr/>
            </p:nvSpPr>
            <p:spPr bwMode="auto">
              <a:xfrm rot="5400000">
                <a:off x="1945480" y="5270089"/>
                <a:ext cx="269081" cy="559594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9" name="Oval 32"/>
              <p:cNvSpPr>
                <a:spLocks noChangeArrowheads="1"/>
              </p:cNvSpPr>
              <p:nvPr/>
            </p:nvSpPr>
            <p:spPr bwMode="auto">
              <a:xfrm rot="10800000">
                <a:off x="1867621" y="5334382"/>
                <a:ext cx="425675" cy="423862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" name="Oval 33"/>
              <p:cNvSpPr>
                <a:spLocks noChangeArrowheads="1"/>
              </p:cNvSpPr>
              <p:nvPr/>
            </p:nvSpPr>
            <p:spPr bwMode="auto">
              <a:xfrm rot="5400000">
                <a:off x="1952524" y="5338510"/>
                <a:ext cx="254827" cy="42672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1" name="Группа 230"/>
            <p:cNvGrpSpPr/>
            <p:nvPr/>
          </p:nvGrpSpPr>
          <p:grpSpPr>
            <a:xfrm rot="16200000">
              <a:off x="-2433744" y="4995799"/>
              <a:ext cx="2235995" cy="429006"/>
              <a:chOff x="1800224" y="5329238"/>
              <a:chExt cx="2235995" cy="429006"/>
            </a:xfrm>
          </p:grpSpPr>
          <p:sp>
            <p:nvSpPr>
              <p:cNvPr id="232" name="Oval 32"/>
              <p:cNvSpPr>
                <a:spLocks noChangeArrowheads="1"/>
              </p:cNvSpPr>
              <p:nvPr/>
            </p:nvSpPr>
            <p:spPr bwMode="auto">
              <a:xfrm rot="5400000">
                <a:off x="3621881" y="5264945"/>
                <a:ext cx="269081" cy="559594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3" name="Oval 32"/>
              <p:cNvSpPr>
                <a:spLocks noChangeArrowheads="1"/>
              </p:cNvSpPr>
              <p:nvPr/>
            </p:nvSpPr>
            <p:spPr bwMode="auto">
              <a:xfrm rot="10800000">
                <a:off x="3544022" y="5329238"/>
                <a:ext cx="425675" cy="423862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4" name="Oval 33"/>
              <p:cNvSpPr>
                <a:spLocks noChangeArrowheads="1"/>
              </p:cNvSpPr>
              <p:nvPr/>
            </p:nvSpPr>
            <p:spPr bwMode="auto">
              <a:xfrm rot="5400000">
                <a:off x="3628925" y="5333366"/>
                <a:ext cx="254827" cy="42672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" name="Oval 32"/>
              <p:cNvSpPr>
                <a:spLocks noChangeArrowheads="1"/>
              </p:cNvSpPr>
              <p:nvPr/>
            </p:nvSpPr>
            <p:spPr bwMode="auto">
              <a:xfrm rot="5400000">
                <a:off x="1945480" y="5270089"/>
                <a:ext cx="269081" cy="559594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6" name="Oval 32"/>
              <p:cNvSpPr>
                <a:spLocks noChangeArrowheads="1"/>
              </p:cNvSpPr>
              <p:nvPr/>
            </p:nvSpPr>
            <p:spPr bwMode="auto">
              <a:xfrm rot="10800000">
                <a:off x="1867621" y="5334382"/>
                <a:ext cx="425675" cy="423862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7" name="Oval 33"/>
              <p:cNvSpPr>
                <a:spLocks noChangeArrowheads="1"/>
              </p:cNvSpPr>
              <p:nvPr/>
            </p:nvSpPr>
            <p:spPr bwMode="auto">
              <a:xfrm rot="5400000">
                <a:off x="1952524" y="5338510"/>
                <a:ext cx="254827" cy="42672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8" name="Прямоугольник 237"/>
            <p:cNvSpPr/>
            <p:nvPr/>
          </p:nvSpPr>
          <p:spPr>
            <a:xfrm>
              <a:off x="-2150757" y="4371663"/>
              <a:ext cx="1676167" cy="167616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0902" y="4699460"/>
            <a:ext cx="1855742" cy="1855742"/>
            <a:chOff x="-2461657" y="881550"/>
            <a:chExt cx="2286000" cy="2286000"/>
          </a:xfrm>
        </p:grpSpPr>
        <p:grpSp>
          <p:nvGrpSpPr>
            <p:cNvPr id="207" name="Group 28"/>
            <p:cNvGrpSpPr>
              <a:grpSpLocks/>
            </p:cNvGrpSpPr>
            <p:nvPr/>
          </p:nvGrpSpPr>
          <p:grpSpPr bwMode="auto">
            <a:xfrm>
              <a:off x="-1471057" y="881550"/>
              <a:ext cx="365125" cy="609600"/>
              <a:chOff x="1344" y="576"/>
              <a:chExt cx="288" cy="480"/>
            </a:xfrm>
          </p:grpSpPr>
          <p:sp>
            <p:nvSpPr>
              <p:cNvPr id="208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0" name="Group 31"/>
            <p:cNvGrpSpPr>
              <a:grpSpLocks/>
            </p:cNvGrpSpPr>
            <p:nvPr/>
          </p:nvGrpSpPr>
          <p:grpSpPr bwMode="auto">
            <a:xfrm rot="5400000">
              <a:off x="-663020" y="1749913"/>
              <a:ext cx="365125" cy="609600"/>
              <a:chOff x="1344" y="576"/>
              <a:chExt cx="288" cy="480"/>
            </a:xfrm>
          </p:grpSpPr>
          <p:sp>
            <p:nvSpPr>
              <p:cNvPr id="211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3" name="Group 34"/>
            <p:cNvGrpSpPr>
              <a:grpSpLocks/>
            </p:cNvGrpSpPr>
            <p:nvPr/>
          </p:nvGrpSpPr>
          <p:grpSpPr bwMode="auto">
            <a:xfrm rot="10800000">
              <a:off x="-1471057" y="2557950"/>
              <a:ext cx="365125" cy="609600"/>
              <a:chOff x="1344" y="576"/>
              <a:chExt cx="288" cy="480"/>
            </a:xfrm>
          </p:grpSpPr>
          <p:sp>
            <p:nvSpPr>
              <p:cNvPr id="214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" name="Group 37"/>
            <p:cNvGrpSpPr>
              <a:grpSpLocks/>
            </p:cNvGrpSpPr>
            <p:nvPr/>
          </p:nvGrpSpPr>
          <p:grpSpPr bwMode="auto">
            <a:xfrm rot="16200000">
              <a:off x="-2339420" y="1749913"/>
              <a:ext cx="365125" cy="609600"/>
              <a:chOff x="1344" y="576"/>
              <a:chExt cx="288" cy="480"/>
            </a:xfrm>
          </p:grpSpPr>
          <p:sp>
            <p:nvSpPr>
              <p:cNvPr id="217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9" name="Oval 41"/>
            <p:cNvSpPr>
              <a:spLocks noChangeArrowheads="1"/>
            </p:cNvSpPr>
            <p:nvPr/>
          </p:nvSpPr>
          <p:spPr bwMode="auto">
            <a:xfrm>
              <a:off x="-1652032" y="1700700"/>
              <a:ext cx="685800" cy="685800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0" name="Oval 42"/>
            <p:cNvSpPr>
              <a:spLocks noChangeArrowheads="1"/>
            </p:cNvSpPr>
            <p:nvPr/>
          </p:nvSpPr>
          <p:spPr bwMode="auto">
            <a:xfrm>
              <a:off x="-1537732" y="18150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9" name="Прямоугольник 238"/>
            <p:cNvSpPr/>
            <p:nvPr/>
          </p:nvSpPr>
          <p:spPr>
            <a:xfrm>
              <a:off x="-2163993" y="1160679"/>
              <a:ext cx="1681338" cy="169635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549592" y="4703944"/>
            <a:ext cx="1846774" cy="1846774"/>
            <a:chOff x="6984371" y="4875661"/>
            <a:chExt cx="1867497" cy="1867497"/>
          </a:xfrm>
        </p:grpSpPr>
        <p:sp>
          <p:nvSpPr>
            <p:cNvPr id="73" name="Oval 41"/>
            <p:cNvSpPr>
              <a:spLocks noChangeArrowheads="1"/>
            </p:cNvSpPr>
            <p:nvPr/>
          </p:nvSpPr>
          <p:spPr bwMode="auto">
            <a:xfrm>
              <a:off x="7668657" y="5665457"/>
              <a:ext cx="521343" cy="319032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8" name="Group 28"/>
            <p:cNvGrpSpPr>
              <a:grpSpLocks/>
            </p:cNvGrpSpPr>
            <p:nvPr/>
          </p:nvGrpSpPr>
          <p:grpSpPr bwMode="auto">
            <a:xfrm>
              <a:off x="7793620" y="4875661"/>
              <a:ext cx="298281" cy="497999"/>
              <a:chOff x="1344" y="576"/>
              <a:chExt cx="288" cy="480"/>
            </a:xfrm>
          </p:grpSpPr>
          <p:sp>
            <p:nvSpPr>
              <p:cNvPr id="109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11" name="Group 31"/>
            <p:cNvGrpSpPr>
              <a:grpSpLocks/>
            </p:cNvGrpSpPr>
            <p:nvPr/>
          </p:nvGrpSpPr>
          <p:grpSpPr bwMode="auto">
            <a:xfrm rot="5400000">
              <a:off x="8453728" y="5585051"/>
              <a:ext cx="298281" cy="497999"/>
              <a:chOff x="1344" y="576"/>
              <a:chExt cx="288" cy="480"/>
            </a:xfrm>
          </p:grpSpPr>
          <p:sp>
            <p:nvSpPr>
              <p:cNvPr id="112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14" name="Group 34"/>
            <p:cNvGrpSpPr>
              <a:grpSpLocks/>
            </p:cNvGrpSpPr>
            <p:nvPr/>
          </p:nvGrpSpPr>
          <p:grpSpPr bwMode="auto">
            <a:xfrm rot="10800000">
              <a:off x="7793620" y="6245159"/>
              <a:ext cx="298281" cy="497999"/>
              <a:chOff x="1344" y="576"/>
              <a:chExt cx="288" cy="480"/>
            </a:xfrm>
          </p:grpSpPr>
          <p:sp>
            <p:nvSpPr>
              <p:cNvPr id="115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17" name="Group 37"/>
            <p:cNvGrpSpPr>
              <a:grpSpLocks/>
            </p:cNvGrpSpPr>
            <p:nvPr/>
          </p:nvGrpSpPr>
          <p:grpSpPr bwMode="auto">
            <a:xfrm rot="16200000">
              <a:off x="7084230" y="5585051"/>
              <a:ext cx="298281" cy="497999"/>
              <a:chOff x="1344" y="576"/>
              <a:chExt cx="288" cy="480"/>
            </a:xfrm>
          </p:grpSpPr>
          <p:sp>
            <p:nvSpPr>
              <p:cNvPr id="118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0" name="Oval 41"/>
            <p:cNvSpPr>
              <a:spLocks noChangeArrowheads="1"/>
            </p:cNvSpPr>
            <p:nvPr/>
          </p:nvSpPr>
          <p:spPr bwMode="auto">
            <a:xfrm>
              <a:off x="7773703" y="5564300"/>
              <a:ext cx="311250" cy="517453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" name="Oval 42"/>
            <p:cNvSpPr>
              <a:spLocks noChangeArrowheads="1"/>
            </p:cNvSpPr>
            <p:nvPr/>
          </p:nvSpPr>
          <p:spPr bwMode="auto">
            <a:xfrm>
              <a:off x="7742578" y="5638222"/>
              <a:ext cx="373499" cy="3734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Прямоугольник 239"/>
            <p:cNvSpPr/>
            <p:nvPr/>
          </p:nvSpPr>
          <p:spPr>
            <a:xfrm>
              <a:off x="7233370" y="5135217"/>
              <a:ext cx="1373735" cy="13737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320477" y="4237044"/>
                <a:ext cx="3490507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477" y="4237044"/>
                <a:ext cx="3490507" cy="391902"/>
              </a:xfrm>
              <a:prstGeom prst="rect">
                <a:avLst/>
              </a:prstGeom>
              <a:blipFill rotWithShape="0">
                <a:blip r:embed="rId17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Прямоугольник 240"/>
              <p:cNvSpPr/>
              <p:nvPr/>
            </p:nvSpPr>
            <p:spPr>
              <a:xfrm>
                <a:off x="5627542" y="4228655"/>
                <a:ext cx="3159263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41" name="Прямоугольник 2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542" y="4228655"/>
                <a:ext cx="3159263" cy="391902"/>
              </a:xfrm>
              <a:prstGeom prst="rect">
                <a:avLst/>
              </a:prstGeom>
              <a:blipFill rotWithShape="0">
                <a:blip r:embed="rId18"/>
                <a:stretch>
                  <a:fillRect t="-9375" r="-193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Прямая со стрелкой 241"/>
          <p:cNvCxnSpPr/>
          <p:nvPr/>
        </p:nvCxnSpPr>
        <p:spPr>
          <a:xfrm>
            <a:off x="1091893" y="5536550"/>
            <a:ext cx="825739" cy="1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35"/>
              <p:cNvSpPr txBox="1">
                <a:spLocks noChangeArrowheads="1"/>
              </p:cNvSpPr>
              <p:nvPr/>
            </p:nvSpPr>
            <p:spPr bwMode="auto">
              <a:xfrm>
                <a:off x="1408301" y="5142983"/>
                <a:ext cx="391454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kern="0" smtClean="0">
                          <a:solidFill>
                            <a:sysClr val="windowText" lastClr="000000"/>
                          </a:solidFill>
                          <a:latin typeface="Cambria Math"/>
                        </a:rPr>
                        <m:t>𝐐</m:t>
                      </m:r>
                    </m:oMath>
                  </m:oMathPara>
                </a14:m>
                <a:endParaRPr lang="ru-RU" kern="0" baseline="-25000" dirty="0" smtClean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3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301" y="5142983"/>
                <a:ext cx="391454" cy="362984"/>
              </a:xfrm>
              <a:prstGeom prst="rect">
                <a:avLst/>
              </a:prstGeom>
              <a:blipFill rotWithShape="0">
                <a:blip r:embed="rId19"/>
                <a:stretch>
                  <a:fillRect b="-135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" name="Прямоугольник 3"/>
          <p:cNvSpPr>
            <a:spLocks noChangeArrowheads="1"/>
          </p:cNvSpPr>
          <p:nvPr/>
        </p:nvSpPr>
        <p:spPr bwMode="auto">
          <a:xfrm>
            <a:off x="3158779" y="3540240"/>
            <a:ext cx="32147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ysClr val="windowText" lastClr="000000"/>
                </a:solidFill>
              </a:rPr>
              <a:t>L. </a:t>
            </a:r>
            <a:r>
              <a:rPr lang="en-US" sz="1100" kern="0" dirty="0" err="1" smtClean="0">
                <a:solidFill>
                  <a:sysClr val="windowText" lastClr="000000"/>
                </a:solidFill>
              </a:rPr>
              <a:t>Boeri</a:t>
            </a:r>
            <a:r>
              <a:rPr lang="en-US" sz="1100" kern="0" dirty="0" smtClean="0">
                <a:solidFill>
                  <a:sysClr val="windowText" lastClr="000000"/>
                </a:solidFill>
              </a:rPr>
              <a:t>, O.V. </a:t>
            </a:r>
            <a:r>
              <a:rPr lang="en-US" sz="1100" kern="0" dirty="0" err="1" smtClean="0">
                <a:solidFill>
                  <a:sysClr val="windowText" lastClr="000000"/>
                </a:solidFill>
              </a:rPr>
              <a:t>Dolgov</a:t>
            </a:r>
            <a:r>
              <a:rPr lang="en-US" sz="1100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1100" kern="0" dirty="0" err="1" smtClean="0">
                <a:solidFill>
                  <a:sysClr val="windowText" lastClr="000000"/>
                </a:solidFill>
              </a:rPr>
              <a:t>A.A</a:t>
            </a:r>
            <a:r>
              <a:rPr lang="en-US" sz="1100" kern="0" dirty="0" smtClean="0">
                <a:solidFill>
                  <a:sysClr val="windowText" lastClr="000000"/>
                </a:solidFill>
              </a:rPr>
              <a:t>. </a:t>
            </a:r>
            <a:r>
              <a:rPr lang="en-US" sz="1100" kern="0" dirty="0" err="1" smtClean="0">
                <a:solidFill>
                  <a:sysClr val="windowText" lastClr="000000"/>
                </a:solidFill>
              </a:rPr>
              <a:t>Golubov</a:t>
            </a:r>
            <a:r>
              <a:rPr lang="en-US" sz="1100" kern="0" dirty="0" smtClean="0">
                <a:solidFill>
                  <a:sysClr val="windowText" lastClr="000000"/>
                </a:solidFill>
              </a:rPr>
              <a:t>, </a:t>
            </a:r>
            <a:r>
              <a:rPr lang="en-US" sz="1100" kern="0" dirty="0" err="1" smtClean="0">
                <a:solidFill>
                  <a:sysClr val="windowText" lastClr="000000"/>
                </a:solidFill>
              </a:rPr>
              <a:t>PRL</a:t>
            </a:r>
            <a:r>
              <a:rPr lang="en-US" sz="1100" kern="0" dirty="0" smtClean="0">
                <a:solidFill>
                  <a:sysClr val="windowText" lastClr="000000"/>
                </a:solidFill>
              </a:rPr>
              <a:t> (2008)</a:t>
            </a:r>
          </a:p>
        </p:txBody>
      </p:sp>
      <p:sp>
        <p:nvSpPr>
          <p:cNvPr id="245" name="Прямоугольник 3"/>
          <p:cNvSpPr>
            <a:spLocks noChangeArrowheads="1"/>
          </p:cNvSpPr>
          <p:nvPr/>
        </p:nvSpPr>
        <p:spPr bwMode="auto">
          <a:xfrm>
            <a:off x="2787492" y="3379135"/>
            <a:ext cx="424781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kern="0" dirty="0" err="1" smtClean="0">
                <a:solidFill>
                  <a:srgbClr val="C00000"/>
                </a:solidFill>
              </a:rPr>
              <a:t>ЭФВ</a:t>
            </a:r>
            <a:r>
              <a:rPr lang="ru-RU" sz="1100" kern="0" dirty="0" smtClean="0">
                <a:solidFill>
                  <a:srgbClr val="C00000"/>
                </a:solidFill>
              </a:rPr>
              <a:t> в пниктидах не достаточно для объяснения высоких </a:t>
            </a:r>
            <a:r>
              <a:rPr lang="en-US" sz="1100" kern="0" dirty="0" smtClean="0">
                <a:solidFill>
                  <a:srgbClr val="C00000"/>
                </a:solidFill>
              </a:rPr>
              <a:t>T</a:t>
            </a:r>
            <a:r>
              <a:rPr lang="en-US" sz="1100" kern="0" baseline="-25000" dirty="0" smtClean="0">
                <a:solidFill>
                  <a:srgbClr val="C00000"/>
                </a:solidFill>
              </a:rPr>
              <a:t>c</a:t>
            </a:r>
            <a:r>
              <a:rPr lang="en-US" sz="1100" kern="0" dirty="0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786805" y="6556922"/>
            <a:ext cx="357195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srgbClr val="0070C0"/>
                </a:solidFill>
              </a:rPr>
              <a:pPr>
                <a:defRPr/>
              </a:pPr>
              <a:t>6</a:t>
            </a:fld>
            <a:endParaRPr lang="ru-RU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6" grpId="0"/>
      <p:bldP spid="107" grpId="0"/>
      <p:bldP spid="3" grpId="0"/>
      <p:bldP spid="72" grpId="0"/>
      <p:bldP spid="138" grpId="0"/>
      <p:bldP spid="139" grpId="0"/>
      <p:bldP spid="202" grpId="0" animBg="1"/>
      <p:bldP spid="203" grpId="0"/>
      <p:bldP spid="204" grpId="0"/>
      <p:bldP spid="204" grpId="1"/>
      <p:bldP spid="205" grpId="0" animBg="1"/>
      <p:bldP spid="11" grpId="0"/>
      <p:bldP spid="241" grpId="0"/>
      <p:bldP spid="243" grpId="0"/>
      <p:bldP spid="244" grpId="0"/>
      <p:bldP spid="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529" y="276568"/>
            <a:ext cx="73949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Картина сверхпроводимости в </a:t>
            </a:r>
            <a:r>
              <a:rPr lang="ru-RU" dirty="0" smtClean="0">
                <a:solidFill>
                  <a:prstClr val="black"/>
                </a:solidFill>
              </a:rPr>
              <a:t>спин-флуктуационной теории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7992" y="6485569"/>
            <a:ext cx="656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S. </a:t>
            </a:r>
            <a:r>
              <a:rPr lang="en-US" sz="1400" dirty="0" err="1">
                <a:solidFill>
                  <a:prstClr val="black"/>
                </a:solidFill>
              </a:rPr>
              <a:t>Maiti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kern="0" dirty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Korshunov</a:t>
            </a:r>
            <a:r>
              <a:rPr lang="en-US" sz="1400" dirty="0">
                <a:solidFill>
                  <a:prstClr val="black"/>
                </a:solidFill>
              </a:rPr>
              <a:t>, et al., </a:t>
            </a:r>
            <a:r>
              <a:rPr lang="en-US" sz="1400" dirty="0" err="1">
                <a:solidFill>
                  <a:prstClr val="black"/>
                </a:solidFill>
              </a:rPr>
              <a:t>PRB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PRL</a:t>
            </a:r>
            <a:r>
              <a:rPr lang="en-US" sz="1400" dirty="0">
                <a:solidFill>
                  <a:prstClr val="black"/>
                </a:solidFill>
              </a:rPr>
              <a:t> (2012)</a:t>
            </a:r>
            <a:r>
              <a:rPr lang="ru-RU" sz="1400" dirty="0">
                <a:solidFill>
                  <a:prstClr val="black"/>
                </a:solidFill>
              </a:rPr>
              <a:t>;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М.М</a:t>
            </a:r>
            <a:r>
              <a:rPr lang="ru-RU" sz="1400" dirty="0">
                <a:solidFill>
                  <a:prstClr val="black"/>
                </a:solidFill>
              </a:rPr>
              <a:t>. Коршунов, </a:t>
            </a:r>
            <a:r>
              <a:rPr lang="ru-RU" sz="1400" dirty="0" err="1">
                <a:solidFill>
                  <a:prstClr val="black"/>
                </a:solidFill>
              </a:rPr>
              <a:t>УФН</a:t>
            </a:r>
            <a:r>
              <a:rPr lang="ru-RU" sz="1400" dirty="0">
                <a:solidFill>
                  <a:prstClr val="black"/>
                </a:solidFill>
              </a:rPr>
              <a:t> (2014)</a:t>
            </a:r>
          </a:p>
        </p:txBody>
      </p:sp>
      <p:sp>
        <p:nvSpPr>
          <p:cNvPr id="373" name="Полилиния 372"/>
          <p:cNvSpPr/>
          <p:nvPr/>
        </p:nvSpPr>
        <p:spPr>
          <a:xfrm flipH="1">
            <a:off x="3436635" y="3626547"/>
            <a:ext cx="1280022" cy="2471721"/>
          </a:xfrm>
          <a:custGeom>
            <a:avLst/>
            <a:gdLst>
              <a:gd name="connsiteX0" fmla="*/ 0 w 1942564"/>
              <a:gd name="connsiteY0" fmla="*/ 0 h 2563701"/>
              <a:gd name="connsiteX1" fmla="*/ 744467 w 1942564"/>
              <a:gd name="connsiteY1" fmla="*/ 2508531 h 2563701"/>
              <a:gd name="connsiteX2" fmla="*/ 1869260 w 1942564"/>
              <a:gd name="connsiteY2" fmla="*/ 1772155 h 2563701"/>
              <a:gd name="connsiteX3" fmla="*/ 1836892 w 1942564"/>
              <a:gd name="connsiteY3" fmla="*/ 2225309 h 2563701"/>
              <a:gd name="connsiteX0" fmla="*/ 0 w 1934472"/>
              <a:gd name="connsiteY0" fmla="*/ 0 h 2623152"/>
              <a:gd name="connsiteX1" fmla="*/ 736375 w 1934472"/>
              <a:gd name="connsiteY1" fmla="*/ 2565176 h 2623152"/>
              <a:gd name="connsiteX2" fmla="*/ 1861168 w 1934472"/>
              <a:gd name="connsiteY2" fmla="*/ 1828800 h 2623152"/>
              <a:gd name="connsiteX3" fmla="*/ 1828800 w 1934472"/>
              <a:gd name="connsiteY3" fmla="*/ 2281954 h 2623152"/>
              <a:gd name="connsiteX0" fmla="*/ 0 w 1934472"/>
              <a:gd name="connsiteY0" fmla="*/ 0 h 2623152"/>
              <a:gd name="connsiteX1" fmla="*/ 736375 w 1934472"/>
              <a:gd name="connsiteY1" fmla="*/ 2565176 h 2623152"/>
              <a:gd name="connsiteX2" fmla="*/ 1861168 w 1934472"/>
              <a:gd name="connsiteY2" fmla="*/ 1828800 h 2623152"/>
              <a:gd name="connsiteX3" fmla="*/ 1828800 w 1934472"/>
              <a:gd name="connsiteY3" fmla="*/ 2281954 h 2623152"/>
              <a:gd name="connsiteX0" fmla="*/ 0 w 1926161"/>
              <a:gd name="connsiteY0" fmla="*/ 0 h 2281954"/>
              <a:gd name="connsiteX1" fmla="*/ 849664 w 1926161"/>
              <a:gd name="connsiteY1" fmla="*/ 1772156 h 2281954"/>
              <a:gd name="connsiteX2" fmla="*/ 1861168 w 1926161"/>
              <a:gd name="connsiteY2" fmla="*/ 1828800 h 2281954"/>
              <a:gd name="connsiteX3" fmla="*/ 1828800 w 1926161"/>
              <a:gd name="connsiteY3" fmla="*/ 2281954 h 2281954"/>
              <a:gd name="connsiteX0" fmla="*/ 0 w 1861168"/>
              <a:gd name="connsiteY0" fmla="*/ 0 h 1903452"/>
              <a:gd name="connsiteX1" fmla="*/ 849664 w 1861168"/>
              <a:gd name="connsiteY1" fmla="*/ 1772156 h 1903452"/>
              <a:gd name="connsiteX2" fmla="*/ 1861168 w 1861168"/>
              <a:gd name="connsiteY2" fmla="*/ 1828800 h 1903452"/>
              <a:gd name="connsiteX0" fmla="*/ 0 w 1262357"/>
              <a:gd name="connsiteY0" fmla="*/ 0 h 2548991"/>
              <a:gd name="connsiteX1" fmla="*/ 849664 w 1262357"/>
              <a:gd name="connsiteY1" fmla="*/ 1772156 h 2548991"/>
              <a:gd name="connsiteX2" fmla="*/ 1262357 w 1262357"/>
              <a:gd name="connsiteY2" fmla="*/ 2548991 h 2548991"/>
              <a:gd name="connsiteX0" fmla="*/ 0 w 1262357"/>
              <a:gd name="connsiteY0" fmla="*/ 0 h 2548991"/>
              <a:gd name="connsiteX1" fmla="*/ 849664 w 1262357"/>
              <a:gd name="connsiteY1" fmla="*/ 1772156 h 2548991"/>
              <a:gd name="connsiteX2" fmla="*/ 1262357 w 1262357"/>
              <a:gd name="connsiteY2" fmla="*/ 2548991 h 2548991"/>
              <a:gd name="connsiteX0" fmla="*/ 0 w 1262357"/>
              <a:gd name="connsiteY0" fmla="*/ 0 h 2548991"/>
              <a:gd name="connsiteX1" fmla="*/ 825388 w 1262357"/>
              <a:gd name="connsiteY1" fmla="*/ 1634591 h 2548991"/>
              <a:gd name="connsiteX2" fmla="*/ 1262357 w 1262357"/>
              <a:gd name="connsiteY2" fmla="*/ 2548991 h 2548991"/>
              <a:gd name="connsiteX0" fmla="*/ 0 w 946767"/>
              <a:gd name="connsiteY0" fmla="*/ 0 h 2532807"/>
              <a:gd name="connsiteX1" fmla="*/ 825388 w 946767"/>
              <a:gd name="connsiteY1" fmla="*/ 1634591 h 2532807"/>
              <a:gd name="connsiteX2" fmla="*/ 946767 w 946767"/>
              <a:gd name="connsiteY2" fmla="*/ 2532807 h 2532807"/>
              <a:gd name="connsiteX0" fmla="*/ 0 w 1031388"/>
              <a:gd name="connsiteY0" fmla="*/ 0 h 2532807"/>
              <a:gd name="connsiteX1" fmla="*/ 979136 w 1031388"/>
              <a:gd name="connsiteY1" fmla="*/ 1796431 h 2532807"/>
              <a:gd name="connsiteX2" fmla="*/ 946767 w 1031388"/>
              <a:gd name="connsiteY2" fmla="*/ 2532807 h 2532807"/>
              <a:gd name="connsiteX0" fmla="*/ 0 w 1048475"/>
              <a:gd name="connsiteY0" fmla="*/ 0 h 2532807"/>
              <a:gd name="connsiteX1" fmla="*/ 979136 w 1048475"/>
              <a:gd name="connsiteY1" fmla="*/ 1796431 h 2532807"/>
              <a:gd name="connsiteX2" fmla="*/ 946767 w 1048475"/>
              <a:gd name="connsiteY2" fmla="*/ 2532807 h 2532807"/>
              <a:gd name="connsiteX0" fmla="*/ 0 w 1048475"/>
              <a:gd name="connsiteY0" fmla="*/ 0 h 2532807"/>
              <a:gd name="connsiteX1" fmla="*/ 979136 w 1048475"/>
              <a:gd name="connsiteY1" fmla="*/ 1796431 h 2532807"/>
              <a:gd name="connsiteX2" fmla="*/ 946767 w 1048475"/>
              <a:gd name="connsiteY2" fmla="*/ 2532807 h 2532807"/>
              <a:gd name="connsiteX0" fmla="*/ 0 w 1021894"/>
              <a:gd name="connsiteY0" fmla="*/ 0 h 2532807"/>
              <a:gd name="connsiteX1" fmla="*/ 979136 w 1021894"/>
              <a:gd name="connsiteY1" fmla="*/ 1796431 h 2532807"/>
              <a:gd name="connsiteX2" fmla="*/ 898215 w 1021894"/>
              <a:gd name="connsiteY2" fmla="*/ 2532807 h 2532807"/>
              <a:gd name="connsiteX0" fmla="*/ 0 w 1044362"/>
              <a:gd name="connsiteY0" fmla="*/ 0 h 2532807"/>
              <a:gd name="connsiteX1" fmla="*/ 979136 w 1044362"/>
              <a:gd name="connsiteY1" fmla="*/ 1796431 h 2532807"/>
              <a:gd name="connsiteX2" fmla="*/ 898215 w 1044362"/>
              <a:gd name="connsiteY2" fmla="*/ 2532807 h 2532807"/>
              <a:gd name="connsiteX0" fmla="*/ 0 w 1001438"/>
              <a:gd name="connsiteY0" fmla="*/ 0 h 2532807"/>
              <a:gd name="connsiteX1" fmla="*/ 979136 w 1001438"/>
              <a:gd name="connsiteY1" fmla="*/ 1796431 h 2532807"/>
              <a:gd name="connsiteX2" fmla="*/ 898215 w 1001438"/>
              <a:gd name="connsiteY2" fmla="*/ 2532807 h 2532807"/>
              <a:gd name="connsiteX0" fmla="*/ 0 w 1033071"/>
              <a:gd name="connsiteY0" fmla="*/ 0 h 2532807"/>
              <a:gd name="connsiteX1" fmla="*/ 979136 w 1033071"/>
              <a:gd name="connsiteY1" fmla="*/ 1796431 h 2532807"/>
              <a:gd name="connsiteX2" fmla="*/ 857755 w 1033071"/>
              <a:gd name="connsiteY2" fmla="*/ 2532807 h 2532807"/>
              <a:gd name="connsiteX0" fmla="*/ 0 w 1033071"/>
              <a:gd name="connsiteY0" fmla="*/ 0 h 2589733"/>
              <a:gd name="connsiteX1" fmla="*/ 979136 w 1033071"/>
              <a:gd name="connsiteY1" fmla="*/ 1796431 h 2589733"/>
              <a:gd name="connsiteX2" fmla="*/ 857755 w 1033071"/>
              <a:gd name="connsiteY2" fmla="*/ 2532807 h 2589733"/>
              <a:gd name="connsiteX3" fmla="*/ 851677 w 1033071"/>
              <a:gd name="connsiteY3" fmla="*/ 2540899 h 2589733"/>
              <a:gd name="connsiteX0" fmla="*/ 6079 w 1053775"/>
              <a:gd name="connsiteY0" fmla="*/ 0 h 2592656"/>
              <a:gd name="connsiteX1" fmla="*/ 985215 w 1053775"/>
              <a:gd name="connsiteY1" fmla="*/ 1796431 h 2592656"/>
              <a:gd name="connsiteX2" fmla="*/ 863834 w 1053775"/>
              <a:gd name="connsiteY2" fmla="*/ 2532807 h 2592656"/>
              <a:gd name="connsiteX3" fmla="*/ 0 w 1053775"/>
              <a:gd name="connsiteY3" fmla="*/ 2548991 h 2592656"/>
              <a:gd name="connsiteX0" fmla="*/ 6079 w 1053775"/>
              <a:gd name="connsiteY0" fmla="*/ 0 h 2592656"/>
              <a:gd name="connsiteX1" fmla="*/ 985215 w 1053775"/>
              <a:gd name="connsiteY1" fmla="*/ 1796431 h 2592656"/>
              <a:gd name="connsiteX2" fmla="*/ 863834 w 1053775"/>
              <a:gd name="connsiteY2" fmla="*/ 2532807 h 2592656"/>
              <a:gd name="connsiteX3" fmla="*/ 0 w 1053775"/>
              <a:gd name="connsiteY3" fmla="*/ 2548991 h 2592656"/>
              <a:gd name="connsiteX0" fmla="*/ 6079 w 1053775"/>
              <a:gd name="connsiteY0" fmla="*/ 0 h 2592656"/>
              <a:gd name="connsiteX1" fmla="*/ 985215 w 1053775"/>
              <a:gd name="connsiteY1" fmla="*/ 1796431 h 2592656"/>
              <a:gd name="connsiteX2" fmla="*/ 863834 w 1053775"/>
              <a:gd name="connsiteY2" fmla="*/ 2532807 h 2592656"/>
              <a:gd name="connsiteX3" fmla="*/ 0 w 1053775"/>
              <a:gd name="connsiteY3" fmla="*/ 2548991 h 2592656"/>
              <a:gd name="connsiteX0" fmla="*/ 6079 w 1041091"/>
              <a:gd name="connsiteY0" fmla="*/ 0 h 2592656"/>
              <a:gd name="connsiteX1" fmla="*/ 985215 w 1041091"/>
              <a:gd name="connsiteY1" fmla="*/ 1796431 h 2592656"/>
              <a:gd name="connsiteX2" fmla="*/ 863834 w 1041091"/>
              <a:gd name="connsiteY2" fmla="*/ 2532807 h 2592656"/>
              <a:gd name="connsiteX3" fmla="*/ 0 w 1041091"/>
              <a:gd name="connsiteY3" fmla="*/ 2548991 h 2592656"/>
              <a:gd name="connsiteX0" fmla="*/ 6079 w 1041091"/>
              <a:gd name="connsiteY0" fmla="*/ 0 h 2550908"/>
              <a:gd name="connsiteX1" fmla="*/ 985215 w 1041091"/>
              <a:gd name="connsiteY1" fmla="*/ 1796431 h 2550908"/>
              <a:gd name="connsiteX2" fmla="*/ 863834 w 1041091"/>
              <a:gd name="connsiteY2" fmla="*/ 2532807 h 2550908"/>
              <a:gd name="connsiteX3" fmla="*/ 0 w 1041091"/>
              <a:gd name="connsiteY3" fmla="*/ 2548991 h 2550908"/>
              <a:gd name="connsiteX0" fmla="*/ 0 w 1035012"/>
              <a:gd name="connsiteY0" fmla="*/ 0 h 2550908"/>
              <a:gd name="connsiteX1" fmla="*/ 979136 w 1035012"/>
              <a:gd name="connsiteY1" fmla="*/ 1796431 h 2550908"/>
              <a:gd name="connsiteX2" fmla="*/ 857755 w 1035012"/>
              <a:gd name="connsiteY2" fmla="*/ 2532807 h 2550908"/>
              <a:gd name="connsiteX3" fmla="*/ 26289 w 1035012"/>
              <a:gd name="connsiteY3" fmla="*/ 2548991 h 2550908"/>
              <a:gd name="connsiteX0" fmla="*/ 0 w 1035012"/>
              <a:gd name="connsiteY0" fmla="*/ 0 h 2550908"/>
              <a:gd name="connsiteX1" fmla="*/ 979136 w 1035012"/>
              <a:gd name="connsiteY1" fmla="*/ 1796431 h 2550908"/>
              <a:gd name="connsiteX2" fmla="*/ 857755 w 1035012"/>
              <a:gd name="connsiteY2" fmla="*/ 2532807 h 2550908"/>
              <a:gd name="connsiteX3" fmla="*/ 26289 w 1035012"/>
              <a:gd name="connsiteY3" fmla="*/ 2548991 h 2550908"/>
              <a:gd name="connsiteX4" fmla="*/ 0 w 1035012"/>
              <a:gd name="connsiteY4" fmla="*/ 0 h 2550908"/>
              <a:gd name="connsiteX0" fmla="*/ 0 w 1026333"/>
              <a:gd name="connsiteY0" fmla="*/ 0 h 2542816"/>
              <a:gd name="connsiteX1" fmla="*/ 971044 w 1026333"/>
              <a:gd name="connsiteY1" fmla="*/ 1788339 h 2542816"/>
              <a:gd name="connsiteX2" fmla="*/ 849663 w 1026333"/>
              <a:gd name="connsiteY2" fmla="*/ 2524715 h 2542816"/>
              <a:gd name="connsiteX3" fmla="*/ 18197 w 1026333"/>
              <a:gd name="connsiteY3" fmla="*/ 2540899 h 2542816"/>
              <a:gd name="connsiteX4" fmla="*/ 0 w 1026333"/>
              <a:gd name="connsiteY4" fmla="*/ 0 h 2542816"/>
              <a:gd name="connsiteX0" fmla="*/ 0 w 1026333"/>
              <a:gd name="connsiteY0" fmla="*/ 0 h 2542816"/>
              <a:gd name="connsiteX1" fmla="*/ 971044 w 1026333"/>
              <a:gd name="connsiteY1" fmla="*/ 1788339 h 2542816"/>
              <a:gd name="connsiteX2" fmla="*/ 849663 w 1026333"/>
              <a:gd name="connsiteY2" fmla="*/ 2524715 h 2542816"/>
              <a:gd name="connsiteX3" fmla="*/ 2013 w 1026333"/>
              <a:gd name="connsiteY3" fmla="*/ 2540899 h 2542816"/>
              <a:gd name="connsiteX4" fmla="*/ 0 w 1026333"/>
              <a:gd name="connsiteY4" fmla="*/ 0 h 2542816"/>
              <a:gd name="connsiteX0" fmla="*/ 0 w 995097"/>
              <a:gd name="connsiteY0" fmla="*/ 0 h 2542816"/>
              <a:gd name="connsiteX1" fmla="*/ 971044 w 995097"/>
              <a:gd name="connsiteY1" fmla="*/ 1788339 h 2542816"/>
              <a:gd name="connsiteX2" fmla="*/ 849663 w 995097"/>
              <a:gd name="connsiteY2" fmla="*/ 2524715 h 2542816"/>
              <a:gd name="connsiteX3" fmla="*/ 2013 w 995097"/>
              <a:gd name="connsiteY3" fmla="*/ 2540899 h 2542816"/>
              <a:gd name="connsiteX4" fmla="*/ 0 w 995097"/>
              <a:gd name="connsiteY4" fmla="*/ 0 h 2542816"/>
              <a:gd name="connsiteX0" fmla="*/ 0 w 995097"/>
              <a:gd name="connsiteY0" fmla="*/ 0 h 2542816"/>
              <a:gd name="connsiteX1" fmla="*/ 971044 w 995097"/>
              <a:gd name="connsiteY1" fmla="*/ 1788339 h 2542816"/>
              <a:gd name="connsiteX2" fmla="*/ 849663 w 995097"/>
              <a:gd name="connsiteY2" fmla="*/ 2524715 h 2542816"/>
              <a:gd name="connsiteX3" fmla="*/ 2013 w 995097"/>
              <a:gd name="connsiteY3" fmla="*/ 2540899 h 2542816"/>
              <a:gd name="connsiteX4" fmla="*/ 0 w 995097"/>
              <a:gd name="connsiteY4" fmla="*/ 0 h 2542816"/>
              <a:gd name="connsiteX0" fmla="*/ 0 w 995097"/>
              <a:gd name="connsiteY0" fmla="*/ 0 h 2542816"/>
              <a:gd name="connsiteX1" fmla="*/ 971044 w 995097"/>
              <a:gd name="connsiteY1" fmla="*/ 1788339 h 2542816"/>
              <a:gd name="connsiteX2" fmla="*/ 849663 w 995097"/>
              <a:gd name="connsiteY2" fmla="*/ 2524715 h 2542816"/>
              <a:gd name="connsiteX3" fmla="*/ 2013 w 995097"/>
              <a:gd name="connsiteY3" fmla="*/ 2540899 h 2542816"/>
              <a:gd name="connsiteX4" fmla="*/ 0 w 995097"/>
              <a:gd name="connsiteY4" fmla="*/ 0 h 2542816"/>
              <a:gd name="connsiteX0" fmla="*/ 0 w 971044"/>
              <a:gd name="connsiteY0" fmla="*/ 0 h 2542816"/>
              <a:gd name="connsiteX1" fmla="*/ 971044 w 971044"/>
              <a:gd name="connsiteY1" fmla="*/ 1788339 h 2542816"/>
              <a:gd name="connsiteX2" fmla="*/ 849663 w 971044"/>
              <a:gd name="connsiteY2" fmla="*/ 2524715 h 2542816"/>
              <a:gd name="connsiteX3" fmla="*/ 2013 w 971044"/>
              <a:gd name="connsiteY3" fmla="*/ 2540899 h 2542816"/>
              <a:gd name="connsiteX4" fmla="*/ 0 w 971044"/>
              <a:gd name="connsiteY4" fmla="*/ 0 h 2542816"/>
              <a:gd name="connsiteX0" fmla="*/ 0 w 971044"/>
              <a:gd name="connsiteY0" fmla="*/ 0 h 2542816"/>
              <a:gd name="connsiteX1" fmla="*/ 971044 w 971044"/>
              <a:gd name="connsiteY1" fmla="*/ 1788339 h 2542816"/>
              <a:gd name="connsiteX2" fmla="*/ 784927 w 971044"/>
              <a:gd name="connsiteY2" fmla="*/ 2524715 h 2542816"/>
              <a:gd name="connsiteX3" fmla="*/ 2013 w 971044"/>
              <a:gd name="connsiteY3" fmla="*/ 2540899 h 2542816"/>
              <a:gd name="connsiteX4" fmla="*/ 0 w 971044"/>
              <a:gd name="connsiteY4" fmla="*/ 0 h 2542816"/>
              <a:gd name="connsiteX0" fmla="*/ 0 w 971044"/>
              <a:gd name="connsiteY0" fmla="*/ 0 h 2542816"/>
              <a:gd name="connsiteX1" fmla="*/ 971044 w 971044"/>
              <a:gd name="connsiteY1" fmla="*/ 1788339 h 2542816"/>
              <a:gd name="connsiteX2" fmla="*/ 784927 w 971044"/>
              <a:gd name="connsiteY2" fmla="*/ 2524715 h 2542816"/>
              <a:gd name="connsiteX3" fmla="*/ 2013 w 971044"/>
              <a:gd name="connsiteY3" fmla="*/ 2540899 h 2542816"/>
              <a:gd name="connsiteX4" fmla="*/ 0 w 971044"/>
              <a:gd name="connsiteY4" fmla="*/ 0 h 2542816"/>
              <a:gd name="connsiteX0" fmla="*/ 0 w 979136"/>
              <a:gd name="connsiteY0" fmla="*/ 0 h 2542816"/>
              <a:gd name="connsiteX1" fmla="*/ 979136 w 979136"/>
              <a:gd name="connsiteY1" fmla="*/ 1796431 h 2542816"/>
              <a:gd name="connsiteX2" fmla="*/ 784927 w 979136"/>
              <a:gd name="connsiteY2" fmla="*/ 2524715 h 2542816"/>
              <a:gd name="connsiteX3" fmla="*/ 2013 w 979136"/>
              <a:gd name="connsiteY3" fmla="*/ 2540899 h 2542816"/>
              <a:gd name="connsiteX4" fmla="*/ 0 w 979136"/>
              <a:gd name="connsiteY4" fmla="*/ 0 h 2542816"/>
              <a:gd name="connsiteX0" fmla="*/ 0 w 983792"/>
              <a:gd name="connsiteY0" fmla="*/ 0 h 2542816"/>
              <a:gd name="connsiteX1" fmla="*/ 979136 w 983792"/>
              <a:gd name="connsiteY1" fmla="*/ 1796431 h 2542816"/>
              <a:gd name="connsiteX2" fmla="*/ 784927 w 983792"/>
              <a:gd name="connsiteY2" fmla="*/ 2524715 h 2542816"/>
              <a:gd name="connsiteX3" fmla="*/ 2013 w 983792"/>
              <a:gd name="connsiteY3" fmla="*/ 2540899 h 2542816"/>
              <a:gd name="connsiteX4" fmla="*/ 0 w 983792"/>
              <a:gd name="connsiteY4" fmla="*/ 0 h 2542816"/>
              <a:gd name="connsiteX0" fmla="*/ 0 w 983792"/>
              <a:gd name="connsiteY0" fmla="*/ 0 h 2542816"/>
              <a:gd name="connsiteX1" fmla="*/ 979136 w 983792"/>
              <a:gd name="connsiteY1" fmla="*/ 1796431 h 2542816"/>
              <a:gd name="connsiteX2" fmla="*/ 784927 w 983792"/>
              <a:gd name="connsiteY2" fmla="*/ 2524715 h 2542816"/>
              <a:gd name="connsiteX3" fmla="*/ 2013 w 983792"/>
              <a:gd name="connsiteY3" fmla="*/ 2540899 h 2542816"/>
              <a:gd name="connsiteX4" fmla="*/ 0 w 983792"/>
              <a:gd name="connsiteY4" fmla="*/ 0 h 2542816"/>
              <a:gd name="connsiteX0" fmla="*/ 0 w 784927"/>
              <a:gd name="connsiteY0" fmla="*/ 2 h 2542818"/>
              <a:gd name="connsiteX1" fmla="*/ 784927 w 784927"/>
              <a:gd name="connsiteY1" fmla="*/ 2524717 h 2542818"/>
              <a:gd name="connsiteX2" fmla="*/ 2013 w 784927"/>
              <a:gd name="connsiteY2" fmla="*/ 2540901 h 2542818"/>
              <a:gd name="connsiteX3" fmla="*/ 0 w 784927"/>
              <a:gd name="connsiteY3" fmla="*/ 2 h 2542818"/>
              <a:gd name="connsiteX0" fmla="*/ 0 w 1326657"/>
              <a:gd name="connsiteY0" fmla="*/ 2 h 2553122"/>
              <a:gd name="connsiteX1" fmla="*/ 1326657 w 1326657"/>
              <a:gd name="connsiteY1" fmla="*/ 2540901 h 2553122"/>
              <a:gd name="connsiteX2" fmla="*/ 2013 w 1326657"/>
              <a:gd name="connsiteY2" fmla="*/ 2540901 h 2553122"/>
              <a:gd name="connsiteX3" fmla="*/ 0 w 1326657"/>
              <a:gd name="connsiteY3" fmla="*/ 2 h 2553122"/>
              <a:gd name="connsiteX0" fmla="*/ 0 w 1326657"/>
              <a:gd name="connsiteY0" fmla="*/ 0 h 2553120"/>
              <a:gd name="connsiteX1" fmla="*/ 1326657 w 1326657"/>
              <a:gd name="connsiteY1" fmla="*/ 2540899 h 2553120"/>
              <a:gd name="connsiteX2" fmla="*/ 2013 w 1326657"/>
              <a:gd name="connsiteY2" fmla="*/ 2540899 h 2553120"/>
              <a:gd name="connsiteX3" fmla="*/ 0 w 1326657"/>
              <a:gd name="connsiteY3" fmla="*/ 0 h 2553120"/>
              <a:gd name="connsiteX0" fmla="*/ 0 w 1326657"/>
              <a:gd name="connsiteY0" fmla="*/ 0 h 2923701"/>
              <a:gd name="connsiteX1" fmla="*/ 1326657 w 1326657"/>
              <a:gd name="connsiteY1" fmla="*/ 2540899 h 2923701"/>
              <a:gd name="connsiteX2" fmla="*/ 2013 w 1326657"/>
              <a:gd name="connsiteY2" fmla="*/ 2540899 h 2923701"/>
              <a:gd name="connsiteX3" fmla="*/ 0 w 1326657"/>
              <a:gd name="connsiteY3" fmla="*/ 0 h 2923701"/>
              <a:gd name="connsiteX0" fmla="*/ 0 w 1326657"/>
              <a:gd name="connsiteY0" fmla="*/ 0 h 2923701"/>
              <a:gd name="connsiteX1" fmla="*/ 1326657 w 1326657"/>
              <a:gd name="connsiteY1" fmla="*/ 2540899 h 2923701"/>
              <a:gd name="connsiteX2" fmla="*/ 2013 w 1326657"/>
              <a:gd name="connsiteY2" fmla="*/ 2540899 h 2923701"/>
              <a:gd name="connsiteX3" fmla="*/ 0 w 1326657"/>
              <a:gd name="connsiteY3" fmla="*/ 0 h 2923701"/>
              <a:gd name="connsiteX0" fmla="*/ 0 w 1326657"/>
              <a:gd name="connsiteY0" fmla="*/ 0 h 2554041"/>
              <a:gd name="connsiteX1" fmla="*/ 1326657 w 1326657"/>
              <a:gd name="connsiteY1" fmla="*/ 2540899 h 2554041"/>
              <a:gd name="connsiteX2" fmla="*/ 2013 w 1326657"/>
              <a:gd name="connsiteY2" fmla="*/ 2540899 h 2554041"/>
              <a:gd name="connsiteX3" fmla="*/ 0 w 1326657"/>
              <a:gd name="connsiteY3" fmla="*/ 0 h 2554041"/>
              <a:gd name="connsiteX0" fmla="*/ 1159 w 1327816"/>
              <a:gd name="connsiteY0" fmla="*/ 0 h 2557323"/>
              <a:gd name="connsiteX1" fmla="*/ 1327816 w 1327816"/>
              <a:gd name="connsiteY1" fmla="*/ 2540899 h 2557323"/>
              <a:gd name="connsiteX2" fmla="*/ 0 w 1327816"/>
              <a:gd name="connsiteY2" fmla="*/ 2550424 h 2557323"/>
              <a:gd name="connsiteX3" fmla="*/ 1159 w 1327816"/>
              <a:gd name="connsiteY3" fmla="*/ 0 h 2557323"/>
              <a:gd name="connsiteX0" fmla="*/ 1159 w 1327816"/>
              <a:gd name="connsiteY0" fmla="*/ 0 h 2563566"/>
              <a:gd name="connsiteX1" fmla="*/ 1327816 w 1327816"/>
              <a:gd name="connsiteY1" fmla="*/ 2550424 h 2563566"/>
              <a:gd name="connsiteX2" fmla="*/ 0 w 1327816"/>
              <a:gd name="connsiteY2" fmla="*/ 2550424 h 2563566"/>
              <a:gd name="connsiteX3" fmla="*/ 1159 w 1327816"/>
              <a:gd name="connsiteY3" fmla="*/ 0 h 2563566"/>
              <a:gd name="connsiteX0" fmla="*/ 1159 w 1327816"/>
              <a:gd name="connsiteY0" fmla="*/ 0 h 2553754"/>
              <a:gd name="connsiteX1" fmla="*/ 1327816 w 1327816"/>
              <a:gd name="connsiteY1" fmla="*/ 2550424 h 2553754"/>
              <a:gd name="connsiteX2" fmla="*/ 0 w 1327816"/>
              <a:gd name="connsiteY2" fmla="*/ 2550424 h 2553754"/>
              <a:gd name="connsiteX3" fmla="*/ 1159 w 1327816"/>
              <a:gd name="connsiteY3" fmla="*/ 0 h 2553754"/>
              <a:gd name="connsiteX0" fmla="*/ 1159 w 1324644"/>
              <a:gd name="connsiteY0" fmla="*/ 0 h 2559949"/>
              <a:gd name="connsiteX1" fmla="*/ 1324644 w 1324644"/>
              <a:gd name="connsiteY1" fmla="*/ 2559949 h 2559949"/>
              <a:gd name="connsiteX2" fmla="*/ 0 w 1324644"/>
              <a:gd name="connsiteY2" fmla="*/ 2550424 h 2559949"/>
              <a:gd name="connsiteX3" fmla="*/ 1159 w 1324644"/>
              <a:gd name="connsiteY3" fmla="*/ 0 h 255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644" h="2559949">
                <a:moveTo>
                  <a:pt x="1159" y="0"/>
                </a:moveTo>
                <a:cubicBezTo>
                  <a:pt x="786571" y="62040"/>
                  <a:pt x="1324309" y="2136466"/>
                  <a:pt x="1324644" y="2559949"/>
                </a:cubicBezTo>
                <a:lnTo>
                  <a:pt x="0" y="2550424"/>
                </a:lnTo>
                <a:cubicBezTo>
                  <a:pt x="386" y="1700283"/>
                  <a:pt x="773" y="850141"/>
                  <a:pt x="1159" y="0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74" name="Полилиния 373"/>
          <p:cNvSpPr/>
          <p:nvPr/>
        </p:nvSpPr>
        <p:spPr>
          <a:xfrm>
            <a:off x="4715536" y="3624045"/>
            <a:ext cx="949886" cy="2473775"/>
          </a:xfrm>
          <a:custGeom>
            <a:avLst/>
            <a:gdLst>
              <a:gd name="connsiteX0" fmla="*/ 0 w 1942564"/>
              <a:gd name="connsiteY0" fmla="*/ 0 h 2563701"/>
              <a:gd name="connsiteX1" fmla="*/ 744467 w 1942564"/>
              <a:gd name="connsiteY1" fmla="*/ 2508531 h 2563701"/>
              <a:gd name="connsiteX2" fmla="*/ 1869260 w 1942564"/>
              <a:gd name="connsiteY2" fmla="*/ 1772155 h 2563701"/>
              <a:gd name="connsiteX3" fmla="*/ 1836892 w 1942564"/>
              <a:gd name="connsiteY3" fmla="*/ 2225309 h 2563701"/>
              <a:gd name="connsiteX0" fmla="*/ 0 w 1934472"/>
              <a:gd name="connsiteY0" fmla="*/ 0 h 2623152"/>
              <a:gd name="connsiteX1" fmla="*/ 736375 w 1934472"/>
              <a:gd name="connsiteY1" fmla="*/ 2565176 h 2623152"/>
              <a:gd name="connsiteX2" fmla="*/ 1861168 w 1934472"/>
              <a:gd name="connsiteY2" fmla="*/ 1828800 h 2623152"/>
              <a:gd name="connsiteX3" fmla="*/ 1828800 w 1934472"/>
              <a:gd name="connsiteY3" fmla="*/ 2281954 h 2623152"/>
              <a:gd name="connsiteX0" fmla="*/ 0 w 1934472"/>
              <a:gd name="connsiteY0" fmla="*/ 0 h 2623152"/>
              <a:gd name="connsiteX1" fmla="*/ 736375 w 1934472"/>
              <a:gd name="connsiteY1" fmla="*/ 2565176 h 2623152"/>
              <a:gd name="connsiteX2" fmla="*/ 1861168 w 1934472"/>
              <a:gd name="connsiteY2" fmla="*/ 1828800 h 2623152"/>
              <a:gd name="connsiteX3" fmla="*/ 1828800 w 1934472"/>
              <a:gd name="connsiteY3" fmla="*/ 2281954 h 2623152"/>
              <a:gd name="connsiteX0" fmla="*/ 0 w 1926161"/>
              <a:gd name="connsiteY0" fmla="*/ 0 h 2281954"/>
              <a:gd name="connsiteX1" fmla="*/ 849664 w 1926161"/>
              <a:gd name="connsiteY1" fmla="*/ 1772156 h 2281954"/>
              <a:gd name="connsiteX2" fmla="*/ 1861168 w 1926161"/>
              <a:gd name="connsiteY2" fmla="*/ 1828800 h 2281954"/>
              <a:gd name="connsiteX3" fmla="*/ 1828800 w 1926161"/>
              <a:gd name="connsiteY3" fmla="*/ 2281954 h 2281954"/>
              <a:gd name="connsiteX0" fmla="*/ 0 w 1861168"/>
              <a:gd name="connsiteY0" fmla="*/ 0 h 1903452"/>
              <a:gd name="connsiteX1" fmla="*/ 849664 w 1861168"/>
              <a:gd name="connsiteY1" fmla="*/ 1772156 h 1903452"/>
              <a:gd name="connsiteX2" fmla="*/ 1861168 w 1861168"/>
              <a:gd name="connsiteY2" fmla="*/ 1828800 h 1903452"/>
              <a:gd name="connsiteX0" fmla="*/ 0 w 1262357"/>
              <a:gd name="connsiteY0" fmla="*/ 0 h 2548991"/>
              <a:gd name="connsiteX1" fmla="*/ 849664 w 1262357"/>
              <a:gd name="connsiteY1" fmla="*/ 1772156 h 2548991"/>
              <a:gd name="connsiteX2" fmla="*/ 1262357 w 1262357"/>
              <a:gd name="connsiteY2" fmla="*/ 2548991 h 2548991"/>
              <a:gd name="connsiteX0" fmla="*/ 0 w 1262357"/>
              <a:gd name="connsiteY0" fmla="*/ 0 h 2548991"/>
              <a:gd name="connsiteX1" fmla="*/ 849664 w 1262357"/>
              <a:gd name="connsiteY1" fmla="*/ 1772156 h 2548991"/>
              <a:gd name="connsiteX2" fmla="*/ 1262357 w 1262357"/>
              <a:gd name="connsiteY2" fmla="*/ 2548991 h 2548991"/>
              <a:gd name="connsiteX0" fmla="*/ 0 w 1262357"/>
              <a:gd name="connsiteY0" fmla="*/ 0 h 2548991"/>
              <a:gd name="connsiteX1" fmla="*/ 825388 w 1262357"/>
              <a:gd name="connsiteY1" fmla="*/ 1634591 h 2548991"/>
              <a:gd name="connsiteX2" fmla="*/ 1262357 w 1262357"/>
              <a:gd name="connsiteY2" fmla="*/ 2548991 h 2548991"/>
              <a:gd name="connsiteX0" fmla="*/ 0 w 946767"/>
              <a:gd name="connsiteY0" fmla="*/ 0 h 2532807"/>
              <a:gd name="connsiteX1" fmla="*/ 825388 w 946767"/>
              <a:gd name="connsiteY1" fmla="*/ 1634591 h 2532807"/>
              <a:gd name="connsiteX2" fmla="*/ 946767 w 946767"/>
              <a:gd name="connsiteY2" fmla="*/ 2532807 h 2532807"/>
              <a:gd name="connsiteX0" fmla="*/ 0 w 1031388"/>
              <a:gd name="connsiteY0" fmla="*/ 0 h 2532807"/>
              <a:gd name="connsiteX1" fmla="*/ 979136 w 1031388"/>
              <a:gd name="connsiteY1" fmla="*/ 1796431 h 2532807"/>
              <a:gd name="connsiteX2" fmla="*/ 946767 w 1031388"/>
              <a:gd name="connsiteY2" fmla="*/ 2532807 h 2532807"/>
              <a:gd name="connsiteX0" fmla="*/ 0 w 1048475"/>
              <a:gd name="connsiteY0" fmla="*/ 0 h 2532807"/>
              <a:gd name="connsiteX1" fmla="*/ 979136 w 1048475"/>
              <a:gd name="connsiteY1" fmla="*/ 1796431 h 2532807"/>
              <a:gd name="connsiteX2" fmla="*/ 946767 w 1048475"/>
              <a:gd name="connsiteY2" fmla="*/ 2532807 h 2532807"/>
              <a:gd name="connsiteX0" fmla="*/ 0 w 1048475"/>
              <a:gd name="connsiteY0" fmla="*/ 0 h 2532807"/>
              <a:gd name="connsiteX1" fmla="*/ 979136 w 1048475"/>
              <a:gd name="connsiteY1" fmla="*/ 1796431 h 2532807"/>
              <a:gd name="connsiteX2" fmla="*/ 946767 w 1048475"/>
              <a:gd name="connsiteY2" fmla="*/ 2532807 h 2532807"/>
              <a:gd name="connsiteX0" fmla="*/ 0 w 1021894"/>
              <a:gd name="connsiteY0" fmla="*/ 0 h 2532807"/>
              <a:gd name="connsiteX1" fmla="*/ 979136 w 1021894"/>
              <a:gd name="connsiteY1" fmla="*/ 1796431 h 2532807"/>
              <a:gd name="connsiteX2" fmla="*/ 898215 w 1021894"/>
              <a:gd name="connsiteY2" fmla="*/ 2532807 h 2532807"/>
              <a:gd name="connsiteX0" fmla="*/ 0 w 1044362"/>
              <a:gd name="connsiteY0" fmla="*/ 0 h 2532807"/>
              <a:gd name="connsiteX1" fmla="*/ 979136 w 1044362"/>
              <a:gd name="connsiteY1" fmla="*/ 1796431 h 2532807"/>
              <a:gd name="connsiteX2" fmla="*/ 898215 w 1044362"/>
              <a:gd name="connsiteY2" fmla="*/ 2532807 h 2532807"/>
              <a:gd name="connsiteX0" fmla="*/ 0 w 1001438"/>
              <a:gd name="connsiteY0" fmla="*/ 0 h 2532807"/>
              <a:gd name="connsiteX1" fmla="*/ 979136 w 1001438"/>
              <a:gd name="connsiteY1" fmla="*/ 1796431 h 2532807"/>
              <a:gd name="connsiteX2" fmla="*/ 898215 w 1001438"/>
              <a:gd name="connsiteY2" fmla="*/ 2532807 h 2532807"/>
              <a:gd name="connsiteX0" fmla="*/ 0 w 1033071"/>
              <a:gd name="connsiteY0" fmla="*/ 0 h 2532807"/>
              <a:gd name="connsiteX1" fmla="*/ 979136 w 1033071"/>
              <a:gd name="connsiteY1" fmla="*/ 1796431 h 2532807"/>
              <a:gd name="connsiteX2" fmla="*/ 857755 w 1033071"/>
              <a:gd name="connsiteY2" fmla="*/ 2532807 h 2532807"/>
              <a:gd name="connsiteX0" fmla="*/ 0 w 1033071"/>
              <a:gd name="connsiteY0" fmla="*/ 0 h 2589733"/>
              <a:gd name="connsiteX1" fmla="*/ 979136 w 1033071"/>
              <a:gd name="connsiteY1" fmla="*/ 1796431 h 2589733"/>
              <a:gd name="connsiteX2" fmla="*/ 857755 w 1033071"/>
              <a:gd name="connsiteY2" fmla="*/ 2532807 h 2589733"/>
              <a:gd name="connsiteX3" fmla="*/ 851677 w 1033071"/>
              <a:gd name="connsiteY3" fmla="*/ 2540899 h 2589733"/>
              <a:gd name="connsiteX0" fmla="*/ 6079 w 1053775"/>
              <a:gd name="connsiteY0" fmla="*/ 0 h 2592656"/>
              <a:gd name="connsiteX1" fmla="*/ 985215 w 1053775"/>
              <a:gd name="connsiteY1" fmla="*/ 1796431 h 2592656"/>
              <a:gd name="connsiteX2" fmla="*/ 863834 w 1053775"/>
              <a:gd name="connsiteY2" fmla="*/ 2532807 h 2592656"/>
              <a:gd name="connsiteX3" fmla="*/ 0 w 1053775"/>
              <a:gd name="connsiteY3" fmla="*/ 2548991 h 2592656"/>
              <a:gd name="connsiteX0" fmla="*/ 6079 w 1053775"/>
              <a:gd name="connsiteY0" fmla="*/ 0 h 2592656"/>
              <a:gd name="connsiteX1" fmla="*/ 985215 w 1053775"/>
              <a:gd name="connsiteY1" fmla="*/ 1796431 h 2592656"/>
              <a:gd name="connsiteX2" fmla="*/ 863834 w 1053775"/>
              <a:gd name="connsiteY2" fmla="*/ 2532807 h 2592656"/>
              <a:gd name="connsiteX3" fmla="*/ 0 w 1053775"/>
              <a:gd name="connsiteY3" fmla="*/ 2548991 h 2592656"/>
              <a:gd name="connsiteX0" fmla="*/ 6079 w 1053775"/>
              <a:gd name="connsiteY0" fmla="*/ 0 h 2592656"/>
              <a:gd name="connsiteX1" fmla="*/ 985215 w 1053775"/>
              <a:gd name="connsiteY1" fmla="*/ 1796431 h 2592656"/>
              <a:gd name="connsiteX2" fmla="*/ 863834 w 1053775"/>
              <a:gd name="connsiteY2" fmla="*/ 2532807 h 2592656"/>
              <a:gd name="connsiteX3" fmla="*/ 0 w 1053775"/>
              <a:gd name="connsiteY3" fmla="*/ 2548991 h 2592656"/>
              <a:gd name="connsiteX0" fmla="*/ 6079 w 1041091"/>
              <a:gd name="connsiteY0" fmla="*/ 0 h 2592656"/>
              <a:gd name="connsiteX1" fmla="*/ 985215 w 1041091"/>
              <a:gd name="connsiteY1" fmla="*/ 1796431 h 2592656"/>
              <a:gd name="connsiteX2" fmla="*/ 863834 w 1041091"/>
              <a:gd name="connsiteY2" fmla="*/ 2532807 h 2592656"/>
              <a:gd name="connsiteX3" fmla="*/ 0 w 1041091"/>
              <a:gd name="connsiteY3" fmla="*/ 2548991 h 2592656"/>
              <a:gd name="connsiteX0" fmla="*/ 6079 w 1041091"/>
              <a:gd name="connsiteY0" fmla="*/ 0 h 2550908"/>
              <a:gd name="connsiteX1" fmla="*/ 985215 w 1041091"/>
              <a:gd name="connsiteY1" fmla="*/ 1796431 h 2550908"/>
              <a:gd name="connsiteX2" fmla="*/ 863834 w 1041091"/>
              <a:gd name="connsiteY2" fmla="*/ 2532807 h 2550908"/>
              <a:gd name="connsiteX3" fmla="*/ 0 w 1041091"/>
              <a:gd name="connsiteY3" fmla="*/ 2548991 h 2550908"/>
              <a:gd name="connsiteX0" fmla="*/ 0 w 1035012"/>
              <a:gd name="connsiteY0" fmla="*/ 0 h 2550908"/>
              <a:gd name="connsiteX1" fmla="*/ 979136 w 1035012"/>
              <a:gd name="connsiteY1" fmla="*/ 1796431 h 2550908"/>
              <a:gd name="connsiteX2" fmla="*/ 857755 w 1035012"/>
              <a:gd name="connsiteY2" fmla="*/ 2532807 h 2550908"/>
              <a:gd name="connsiteX3" fmla="*/ 26289 w 1035012"/>
              <a:gd name="connsiteY3" fmla="*/ 2548991 h 2550908"/>
              <a:gd name="connsiteX0" fmla="*/ 0 w 1035012"/>
              <a:gd name="connsiteY0" fmla="*/ 0 h 2550908"/>
              <a:gd name="connsiteX1" fmla="*/ 979136 w 1035012"/>
              <a:gd name="connsiteY1" fmla="*/ 1796431 h 2550908"/>
              <a:gd name="connsiteX2" fmla="*/ 857755 w 1035012"/>
              <a:gd name="connsiteY2" fmla="*/ 2532807 h 2550908"/>
              <a:gd name="connsiteX3" fmla="*/ 26289 w 1035012"/>
              <a:gd name="connsiteY3" fmla="*/ 2548991 h 2550908"/>
              <a:gd name="connsiteX4" fmla="*/ 0 w 1035012"/>
              <a:gd name="connsiteY4" fmla="*/ 0 h 2550908"/>
              <a:gd name="connsiteX0" fmla="*/ 0 w 1026333"/>
              <a:gd name="connsiteY0" fmla="*/ 0 h 2542816"/>
              <a:gd name="connsiteX1" fmla="*/ 971044 w 1026333"/>
              <a:gd name="connsiteY1" fmla="*/ 1788339 h 2542816"/>
              <a:gd name="connsiteX2" fmla="*/ 849663 w 1026333"/>
              <a:gd name="connsiteY2" fmla="*/ 2524715 h 2542816"/>
              <a:gd name="connsiteX3" fmla="*/ 18197 w 1026333"/>
              <a:gd name="connsiteY3" fmla="*/ 2540899 h 2542816"/>
              <a:gd name="connsiteX4" fmla="*/ 0 w 1026333"/>
              <a:gd name="connsiteY4" fmla="*/ 0 h 2542816"/>
              <a:gd name="connsiteX0" fmla="*/ 0 w 1026333"/>
              <a:gd name="connsiteY0" fmla="*/ 0 h 2542816"/>
              <a:gd name="connsiteX1" fmla="*/ 971044 w 1026333"/>
              <a:gd name="connsiteY1" fmla="*/ 1788339 h 2542816"/>
              <a:gd name="connsiteX2" fmla="*/ 849663 w 1026333"/>
              <a:gd name="connsiteY2" fmla="*/ 2524715 h 2542816"/>
              <a:gd name="connsiteX3" fmla="*/ 2013 w 1026333"/>
              <a:gd name="connsiteY3" fmla="*/ 2540899 h 2542816"/>
              <a:gd name="connsiteX4" fmla="*/ 0 w 1026333"/>
              <a:gd name="connsiteY4" fmla="*/ 0 h 2542816"/>
              <a:gd name="connsiteX0" fmla="*/ 0 w 995097"/>
              <a:gd name="connsiteY0" fmla="*/ 0 h 2542816"/>
              <a:gd name="connsiteX1" fmla="*/ 971044 w 995097"/>
              <a:gd name="connsiteY1" fmla="*/ 1788339 h 2542816"/>
              <a:gd name="connsiteX2" fmla="*/ 849663 w 995097"/>
              <a:gd name="connsiteY2" fmla="*/ 2524715 h 2542816"/>
              <a:gd name="connsiteX3" fmla="*/ 2013 w 995097"/>
              <a:gd name="connsiteY3" fmla="*/ 2540899 h 2542816"/>
              <a:gd name="connsiteX4" fmla="*/ 0 w 995097"/>
              <a:gd name="connsiteY4" fmla="*/ 0 h 2542816"/>
              <a:gd name="connsiteX0" fmla="*/ 0 w 995097"/>
              <a:gd name="connsiteY0" fmla="*/ 0 h 2542816"/>
              <a:gd name="connsiteX1" fmla="*/ 971044 w 995097"/>
              <a:gd name="connsiteY1" fmla="*/ 1788339 h 2542816"/>
              <a:gd name="connsiteX2" fmla="*/ 849663 w 995097"/>
              <a:gd name="connsiteY2" fmla="*/ 2524715 h 2542816"/>
              <a:gd name="connsiteX3" fmla="*/ 2013 w 995097"/>
              <a:gd name="connsiteY3" fmla="*/ 2540899 h 2542816"/>
              <a:gd name="connsiteX4" fmla="*/ 0 w 995097"/>
              <a:gd name="connsiteY4" fmla="*/ 0 h 2542816"/>
              <a:gd name="connsiteX0" fmla="*/ 0 w 995097"/>
              <a:gd name="connsiteY0" fmla="*/ 0 h 2542816"/>
              <a:gd name="connsiteX1" fmla="*/ 971044 w 995097"/>
              <a:gd name="connsiteY1" fmla="*/ 1788339 h 2542816"/>
              <a:gd name="connsiteX2" fmla="*/ 849663 w 995097"/>
              <a:gd name="connsiteY2" fmla="*/ 2524715 h 2542816"/>
              <a:gd name="connsiteX3" fmla="*/ 2013 w 995097"/>
              <a:gd name="connsiteY3" fmla="*/ 2540899 h 2542816"/>
              <a:gd name="connsiteX4" fmla="*/ 0 w 995097"/>
              <a:gd name="connsiteY4" fmla="*/ 0 h 2542816"/>
              <a:gd name="connsiteX0" fmla="*/ 0 w 971044"/>
              <a:gd name="connsiteY0" fmla="*/ 0 h 2542816"/>
              <a:gd name="connsiteX1" fmla="*/ 971044 w 971044"/>
              <a:gd name="connsiteY1" fmla="*/ 1788339 h 2542816"/>
              <a:gd name="connsiteX2" fmla="*/ 849663 w 971044"/>
              <a:gd name="connsiteY2" fmla="*/ 2524715 h 2542816"/>
              <a:gd name="connsiteX3" fmla="*/ 2013 w 971044"/>
              <a:gd name="connsiteY3" fmla="*/ 2540899 h 2542816"/>
              <a:gd name="connsiteX4" fmla="*/ 0 w 971044"/>
              <a:gd name="connsiteY4" fmla="*/ 0 h 2542816"/>
              <a:gd name="connsiteX0" fmla="*/ 0 w 971044"/>
              <a:gd name="connsiteY0" fmla="*/ 0 h 2542816"/>
              <a:gd name="connsiteX1" fmla="*/ 971044 w 971044"/>
              <a:gd name="connsiteY1" fmla="*/ 1788339 h 2542816"/>
              <a:gd name="connsiteX2" fmla="*/ 784927 w 971044"/>
              <a:gd name="connsiteY2" fmla="*/ 2524715 h 2542816"/>
              <a:gd name="connsiteX3" fmla="*/ 2013 w 971044"/>
              <a:gd name="connsiteY3" fmla="*/ 2540899 h 2542816"/>
              <a:gd name="connsiteX4" fmla="*/ 0 w 971044"/>
              <a:gd name="connsiteY4" fmla="*/ 0 h 2542816"/>
              <a:gd name="connsiteX0" fmla="*/ 0 w 971044"/>
              <a:gd name="connsiteY0" fmla="*/ 0 h 2542816"/>
              <a:gd name="connsiteX1" fmla="*/ 971044 w 971044"/>
              <a:gd name="connsiteY1" fmla="*/ 1788339 h 2542816"/>
              <a:gd name="connsiteX2" fmla="*/ 784927 w 971044"/>
              <a:gd name="connsiteY2" fmla="*/ 2524715 h 2542816"/>
              <a:gd name="connsiteX3" fmla="*/ 2013 w 971044"/>
              <a:gd name="connsiteY3" fmla="*/ 2540899 h 2542816"/>
              <a:gd name="connsiteX4" fmla="*/ 0 w 971044"/>
              <a:gd name="connsiteY4" fmla="*/ 0 h 2542816"/>
              <a:gd name="connsiteX0" fmla="*/ 0 w 979136"/>
              <a:gd name="connsiteY0" fmla="*/ 0 h 2542816"/>
              <a:gd name="connsiteX1" fmla="*/ 979136 w 979136"/>
              <a:gd name="connsiteY1" fmla="*/ 1796431 h 2542816"/>
              <a:gd name="connsiteX2" fmla="*/ 784927 w 979136"/>
              <a:gd name="connsiteY2" fmla="*/ 2524715 h 2542816"/>
              <a:gd name="connsiteX3" fmla="*/ 2013 w 979136"/>
              <a:gd name="connsiteY3" fmla="*/ 2540899 h 2542816"/>
              <a:gd name="connsiteX4" fmla="*/ 0 w 979136"/>
              <a:gd name="connsiteY4" fmla="*/ 0 h 2542816"/>
              <a:gd name="connsiteX0" fmla="*/ 0 w 983792"/>
              <a:gd name="connsiteY0" fmla="*/ 0 h 2542816"/>
              <a:gd name="connsiteX1" fmla="*/ 979136 w 983792"/>
              <a:gd name="connsiteY1" fmla="*/ 1796431 h 2542816"/>
              <a:gd name="connsiteX2" fmla="*/ 784927 w 983792"/>
              <a:gd name="connsiteY2" fmla="*/ 2524715 h 2542816"/>
              <a:gd name="connsiteX3" fmla="*/ 2013 w 983792"/>
              <a:gd name="connsiteY3" fmla="*/ 2540899 h 2542816"/>
              <a:gd name="connsiteX4" fmla="*/ 0 w 983792"/>
              <a:gd name="connsiteY4" fmla="*/ 0 h 2542816"/>
              <a:gd name="connsiteX0" fmla="*/ 0 w 983792"/>
              <a:gd name="connsiteY0" fmla="*/ 0 h 2542816"/>
              <a:gd name="connsiteX1" fmla="*/ 979136 w 983792"/>
              <a:gd name="connsiteY1" fmla="*/ 1796431 h 2542816"/>
              <a:gd name="connsiteX2" fmla="*/ 784927 w 983792"/>
              <a:gd name="connsiteY2" fmla="*/ 2524715 h 2542816"/>
              <a:gd name="connsiteX3" fmla="*/ 2013 w 983792"/>
              <a:gd name="connsiteY3" fmla="*/ 2540899 h 2542816"/>
              <a:gd name="connsiteX4" fmla="*/ 0 w 983792"/>
              <a:gd name="connsiteY4" fmla="*/ 0 h 2542816"/>
              <a:gd name="connsiteX0" fmla="*/ 0 w 983792"/>
              <a:gd name="connsiteY0" fmla="*/ 0 h 2542816"/>
              <a:gd name="connsiteX1" fmla="*/ 979136 w 983792"/>
              <a:gd name="connsiteY1" fmla="*/ 1796431 h 2542816"/>
              <a:gd name="connsiteX2" fmla="*/ 784927 w 983792"/>
              <a:gd name="connsiteY2" fmla="*/ 2524715 h 2542816"/>
              <a:gd name="connsiteX3" fmla="*/ 2013 w 983792"/>
              <a:gd name="connsiteY3" fmla="*/ 2540899 h 2542816"/>
              <a:gd name="connsiteX4" fmla="*/ 0 w 983792"/>
              <a:gd name="connsiteY4" fmla="*/ 0 h 2542816"/>
              <a:gd name="connsiteX0" fmla="*/ 0 w 983792"/>
              <a:gd name="connsiteY0" fmla="*/ 0 h 2542816"/>
              <a:gd name="connsiteX1" fmla="*/ 979136 w 983792"/>
              <a:gd name="connsiteY1" fmla="*/ 1796431 h 2542816"/>
              <a:gd name="connsiteX2" fmla="*/ 784927 w 983792"/>
              <a:gd name="connsiteY2" fmla="*/ 2524715 h 2542816"/>
              <a:gd name="connsiteX3" fmla="*/ 2013 w 983792"/>
              <a:gd name="connsiteY3" fmla="*/ 2540899 h 2542816"/>
              <a:gd name="connsiteX4" fmla="*/ 0 w 983792"/>
              <a:gd name="connsiteY4" fmla="*/ 0 h 2542816"/>
              <a:gd name="connsiteX0" fmla="*/ 0 w 983792"/>
              <a:gd name="connsiteY0" fmla="*/ 0 h 2557198"/>
              <a:gd name="connsiteX1" fmla="*/ 979136 w 983792"/>
              <a:gd name="connsiteY1" fmla="*/ 1796431 h 2557198"/>
              <a:gd name="connsiteX2" fmla="*/ 784927 w 983792"/>
              <a:gd name="connsiteY2" fmla="*/ 2546147 h 2557198"/>
              <a:gd name="connsiteX3" fmla="*/ 2013 w 983792"/>
              <a:gd name="connsiteY3" fmla="*/ 2540899 h 2557198"/>
              <a:gd name="connsiteX4" fmla="*/ 0 w 983792"/>
              <a:gd name="connsiteY4" fmla="*/ 0 h 2557198"/>
              <a:gd name="connsiteX0" fmla="*/ 0 w 983792"/>
              <a:gd name="connsiteY0" fmla="*/ 0 h 2546147"/>
              <a:gd name="connsiteX1" fmla="*/ 979136 w 983792"/>
              <a:gd name="connsiteY1" fmla="*/ 1796431 h 2546147"/>
              <a:gd name="connsiteX2" fmla="*/ 784927 w 983792"/>
              <a:gd name="connsiteY2" fmla="*/ 2546147 h 2546147"/>
              <a:gd name="connsiteX3" fmla="*/ 2013 w 983792"/>
              <a:gd name="connsiteY3" fmla="*/ 2540899 h 2546147"/>
              <a:gd name="connsiteX4" fmla="*/ 0 w 983792"/>
              <a:gd name="connsiteY4" fmla="*/ 0 h 2546147"/>
              <a:gd name="connsiteX0" fmla="*/ 0 w 983792"/>
              <a:gd name="connsiteY0" fmla="*/ 0 h 2917045"/>
              <a:gd name="connsiteX1" fmla="*/ 979136 w 983792"/>
              <a:gd name="connsiteY1" fmla="*/ 1796431 h 2917045"/>
              <a:gd name="connsiteX2" fmla="*/ 784927 w 983792"/>
              <a:gd name="connsiteY2" fmla="*/ 2546147 h 2917045"/>
              <a:gd name="connsiteX3" fmla="*/ 2013 w 983792"/>
              <a:gd name="connsiteY3" fmla="*/ 2540899 h 2917045"/>
              <a:gd name="connsiteX4" fmla="*/ 0 w 983792"/>
              <a:gd name="connsiteY4" fmla="*/ 0 h 2917045"/>
              <a:gd name="connsiteX0" fmla="*/ 0 w 983792"/>
              <a:gd name="connsiteY0" fmla="*/ 0 h 2917045"/>
              <a:gd name="connsiteX1" fmla="*/ 979136 w 983792"/>
              <a:gd name="connsiteY1" fmla="*/ 1796431 h 2917045"/>
              <a:gd name="connsiteX2" fmla="*/ 784927 w 983792"/>
              <a:gd name="connsiteY2" fmla="*/ 2546147 h 2917045"/>
              <a:gd name="connsiteX3" fmla="*/ 2013 w 983792"/>
              <a:gd name="connsiteY3" fmla="*/ 2540899 h 2917045"/>
              <a:gd name="connsiteX4" fmla="*/ 0 w 983792"/>
              <a:gd name="connsiteY4" fmla="*/ 0 h 2917045"/>
              <a:gd name="connsiteX0" fmla="*/ 0 w 983792"/>
              <a:gd name="connsiteY0" fmla="*/ 0 h 2546147"/>
              <a:gd name="connsiteX1" fmla="*/ 979136 w 983792"/>
              <a:gd name="connsiteY1" fmla="*/ 1796431 h 2546147"/>
              <a:gd name="connsiteX2" fmla="*/ 784927 w 983792"/>
              <a:gd name="connsiteY2" fmla="*/ 2546147 h 2546147"/>
              <a:gd name="connsiteX3" fmla="*/ 2013 w 983792"/>
              <a:gd name="connsiteY3" fmla="*/ 2540899 h 2546147"/>
              <a:gd name="connsiteX4" fmla="*/ 0 w 983792"/>
              <a:gd name="connsiteY4" fmla="*/ 0 h 2546147"/>
              <a:gd name="connsiteX0" fmla="*/ 0 w 983792"/>
              <a:gd name="connsiteY0" fmla="*/ 0 h 2541385"/>
              <a:gd name="connsiteX1" fmla="*/ 979136 w 983792"/>
              <a:gd name="connsiteY1" fmla="*/ 1796431 h 2541385"/>
              <a:gd name="connsiteX2" fmla="*/ 784927 w 983792"/>
              <a:gd name="connsiteY2" fmla="*/ 2541385 h 2541385"/>
              <a:gd name="connsiteX3" fmla="*/ 2013 w 983792"/>
              <a:gd name="connsiteY3" fmla="*/ 2540899 h 2541385"/>
              <a:gd name="connsiteX4" fmla="*/ 0 w 983792"/>
              <a:gd name="connsiteY4" fmla="*/ 0 h 2541385"/>
              <a:gd name="connsiteX0" fmla="*/ 0 w 983792"/>
              <a:gd name="connsiteY0" fmla="*/ 0 h 2541385"/>
              <a:gd name="connsiteX1" fmla="*/ 979136 w 983792"/>
              <a:gd name="connsiteY1" fmla="*/ 1796431 h 2541385"/>
              <a:gd name="connsiteX2" fmla="*/ 784927 w 983792"/>
              <a:gd name="connsiteY2" fmla="*/ 2541385 h 2541385"/>
              <a:gd name="connsiteX3" fmla="*/ 2013 w 983792"/>
              <a:gd name="connsiteY3" fmla="*/ 2540899 h 2541385"/>
              <a:gd name="connsiteX4" fmla="*/ 0 w 983792"/>
              <a:gd name="connsiteY4" fmla="*/ 0 h 254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792" h="2541385">
                <a:moveTo>
                  <a:pt x="0" y="0"/>
                </a:moveTo>
                <a:cubicBezTo>
                  <a:pt x="216462" y="78898"/>
                  <a:pt x="817296" y="1371599"/>
                  <a:pt x="979136" y="1796431"/>
                </a:cubicBezTo>
                <a:cubicBezTo>
                  <a:pt x="1015550" y="1950180"/>
                  <a:pt x="827749" y="2359314"/>
                  <a:pt x="784927" y="2541385"/>
                </a:cubicBezTo>
                <a:lnTo>
                  <a:pt x="2013" y="2540899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75" name="Полилиния 374"/>
          <p:cNvSpPr/>
          <p:nvPr/>
        </p:nvSpPr>
        <p:spPr>
          <a:xfrm>
            <a:off x="5244580" y="5400602"/>
            <a:ext cx="1968913" cy="696748"/>
          </a:xfrm>
          <a:custGeom>
            <a:avLst/>
            <a:gdLst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58188"/>
              <a:gd name="connsiteX1" fmla="*/ 581098 w 1510747"/>
              <a:gd name="connsiteY1" fmla="*/ 2 h 858188"/>
              <a:gd name="connsiteX2" fmla="*/ 1503590 w 1510747"/>
              <a:gd name="connsiteY2" fmla="*/ 801114 h 858188"/>
              <a:gd name="connsiteX3" fmla="*/ 30839 w 1510747"/>
              <a:gd name="connsiteY3" fmla="*/ 793022 h 858188"/>
              <a:gd name="connsiteX0" fmla="*/ 30839 w 1510747"/>
              <a:gd name="connsiteY0" fmla="*/ 793022 h 847426"/>
              <a:gd name="connsiteX1" fmla="*/ 581098 w 1510747"/>
              <a:gd name="connsiteY1" fmla="*/ 2 h 847426"/>
              <a:gd name="connsiteX2" fmla="*/ 1503590 w 1510747"/>
              <a:gd name="connsiteY2" fmla="*/ 801114 h 847426"/>
              <a:gd name="connsiteX3" fmla="*/ 30839 w 1510747"/>
              <a:gd name="connsiteY3" fmla="*/ 793022 h 847426"/>
              <a:gd name="connsiteX0" fmla="*/ 30839 w 1510747"/>
              <a:gd name="connsiteY0" fmla="*/ 793022 h 802154"/>
              <a:gd name="connsiteX1" fmla="*/ 581098 w 1510747"/>
              <a:gd name="connsiteY1" fmla="*/ 2 h 802154"/>
              <a:gd name="connsiteX2" fmla="*/ 1503590 w 1510747"/>
              <a:gd name="connsiteY2" fmla="*/ 801114 h 802154"/>
              <a:gd name="connsiteX3" fmla="*/ 30839 w 1510747"/>
              <a:gd name="connsiteY3" fmla="*/ 793022 h 802154"/>
              <a:gd name="connsiteX0" fmla="*/ 35708 w 1514983"/>
              <a:gd name="connsiteY0" fmla="*/ 793022 h 802154"/>
              <a:gd name="connsiteX1" fmla="*/ 505046 w 1514983"/>
              <a:gd name="connsiteY1" fmla="*/ 2 h 802154"/>
              <a:gd name="connsiteX2" fmla="*/ 1508459 w 1514983"/>
              <a:gd name="connsiteY2" fmla="*/ 801114 h 802154"/>
              <a:gd name="connsiteX3" fmla="*/ 35708 w 1514983"/>
              <a:gd name="connsiteY3" fmla="*/ 793022 h 802154"/>
              <a:gd name="connsiteX0" fmla="*/ 36864 w 1516026"/>
              <a:gd name="connsiteY0" fmla="*/ 712103 h 721235"/>
              <a:gd name="connsiteX1" fmla="*/ 490018 w 1516026"/>
              <a:gd name="connsiteY1" fmla="*/ 3 h 721235"/>
              <a:gd name="connsiteX2" fmla="*/ 1509615 w 1516026"/>
              <a:gd name="connsiteY2" fmla="*/ 720195 h 721235"/>
              <a:gd name="connsiteX3" fmla="*/ 36864 w 1516026"/>
              <a:gd name="connsiteY3" fmla="*/ 712103 h 721235"/>
              <a:gd name="connsiteX0" fmla="*/ 31520 w 1510682"/>
              <a:gd name="connsiteY0" fmla="*/ 712212 h 721344"/>
              <a:gd name="connsiteX1" fmla="*/ 484674 w 1510682"/>
              <a:gd name="connsiteY1" fmla="*/ 112 h 721344"/>
              <a:gd name="connsiteX2" fmla="*/ 1504271 w 1510682"/>
              <a:gd name="connsiteY2" fmla="*/ 720304 h 721344"/>
              <a:gd name="connsiteX3" fmla="*/ 31520 w 1510682"/>
              <a:gd name="connsiteY3" fmla="*/ 712212 h 721344"/>
              <a:gd name="connsiteX0" fmla="*/ 0 w 1479162"/>
              <a:gd name="connsiteY0" fmla="*/ 712243 h 721375"/>
              <a:gd name="connsiteX1" fmla="*/ 453154 w 1479162"/>
              <a:gd name="connsiteY1" fmla="*/ 143 h 721375"/>
              <a:gd name="connsiteX2" fmla="*/ 1472751 w 1479162"/>
              <a:gd name="connsiteY2" fmla="*/ 720335 h 721375"/>
              <a:gd name="connsiteX3" fmla="*/ 0 w 1479162"/>
              <a:gd name="connsiteY3" fmla="*/ 712243 h 721375"/>
              <a:gd name="connsiteX0" fmla="*/ 0 w 2035106"/>
              <a:gd name="connsiteY0" fmla="*/ 712243 h 713956"/>
              <a:gd name="connsiteX1" fmla="*/ 453154 w 2035106"/>
              <a:gd name="connsiteY1" fmla="*/ 143 h 713956"/>
              <a:gd name="connsiteX2" fmla="*/ 2031101 w 2035106"/>
              <a:gd name="connsiteY2" fmla="*/ 712243 h 713956"/>
              <a:gd name="connsiteX3" fmla="*/ 0 w 2035106"/>
              <a:gd name="connsiteY3" fmla="*/ 712243 h 713956"/>
              <a:gd name="connsiteX0" fmla="*/ 0 w 2043176"/>
              <a:gd name="connsiteY0" fmla="*/ 712243 h 721375"/>
              <a:gd name="connsiteX1" fmla="*/ 453154 w 2043176"/>
              <a:gd name="connsiteY1" fmla="*/ 143 h 721375"/>
              <a:gd name="connsiteX2" fmla="*/ 2039193 w 2043176"/>
              <a:gd name="connsiteY2" fmla="*/ 720335 h 721375"/>
              <a:gd name="connsiteX3" fmla="*/ 0 w 2043176"/>
              <a:gd name="connsiteY3" fmla="*/ 712243 h 721375"/>
              <a:gd name="connsiteX0" fmla="*/ 0 w 2039193"/>
              <a:gd name="connsiteY0" fmla="*/ 712243 h 721375"/>
              <a:gd name="connsiteX1" fmla="*/ 453154 w 2039193"/>
              <a:gd name="connsiteY1" fmla="*/ 143 h 721375"/>
              <a:gd name="connsiteX2" fmla="*/ 2039193 w 2039193"/>
              <a:gd name="connsiteY2" fmla="*/ 720335 h 721375"/>
              <a:gd name="connsiteX3" fmla="*/ 0 w 2039193"/>
              <a:gd name="connsiteY3" fmla="*/ 712243 h 721375"/>
              <a:gd name="connsiteX0" fmla="*/ 0 w 2039193"/>
              <a:gd name="connsiteY0" fmla="*/ 712243 h 721375"/>
              <a:gd name="connsiteX1" fmla="*/ 453154 w 2039193"/>
              <a:gd name="connsiteY1" fmla="*/ 143 h 721375"/>
              <a:gd name="connsiteX2" fmla="*/ 2039193 w 2039193"/>
              <a:gd name="connsiteY2" fmla="*/ 720335 h 721375"/>
              <a:gd name="connsiteX3" fmla="*/ 0 w 2039193"/>
              <a:gd name="connsiteY3" fmla="*/ 712243 h 721375"/>
              <a:gd name="connsiteX0" fmla="*/ 0 w 2039193"/>
              <a:gd name="connsiteY0" fmla="*/ 712487 h 721619"/>
              <a:gd name="connsiteX1" fmla="*/ 453154 w 2039193"/>
              <a:gd name="connsiteY1" fmla="*/ 387 h 721619"/>
              <a:gd name="connsiteX2" fmla="*/ 2039193 w 2039193"/>
              <a:gd name="connsiteY2" fmla="*/ 720579 h 721619"/>
              <a:gd name="connsiteX3" fmla="*/ 0 w 2039193"/>
              <a:gd name="connsiteY3" fmla="*/ 712487 h 7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193" h="721619">
                <a:moveTo>
                  <a:pt x="0" y="712487"/>
                </a:moveTo>
                <a:cubicBezTo>
                  <a:pt x="64736" y="449495"/>
                  <a:pt x="296709" y="-9054"/>
                  <a:pt x="453154" y="387"/>
                </a:cubicBezTo>
                <a:cubicBezTo>
                  <a:pt x="892820" y="-14448"/>
                  <a:pt x="1998733" y="399595"/>
                  <a:pt x="2039193" y="720579"/>
                </a:cubicBezTo>
                <a:cubicBezTo>
                  <a:pt x="1869261" y="725974"/>
                  <a:pt x="299406" y="708441"/>
                  <a:pt x="0" y="71248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76" name="Полилиния 375"/>
          <p:cNvSpPr/>
          <p:nvPr/>
        </p:nvSpPr>
        <p:spPr>
          <a:xfrm>
            <a:off x="7655223" y="5214465"/>
            <a:ext cx="431396" cy="882885"/>
          </a:xfrm>
          <a:custGeom>
            <a:avLst/>
            <a:gdLst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58188"/>
              <a:gd name="connsiteX1" fmla="*/ 581098 w 1510747"/>
              <a:gd name="connsiteY1" fmla="*/ 2 h 858188"/>
              <a:gd name="connsiteX2" fmla="*/ 1503590 w 1510747"/>
              <a:gd name="connsiteY2" fmla="*/ 801114 h 858188"/>
              <a:gd name="connsiteX3" fmla="*/ 30839 w 1510747"/>
              <a:gd name="connsiteY3" fmla="*/ 793022 h 858188"/>
              <a:gd name="connsiteX0" fmla="*/ 30839 w 1510747"/>
              <a:gd name="connsiteY0" fmla="*/ 793022 h 847426"/>
              <a:gd name="connsiteX1" fmla="*/ 581098 w 1510747"/>
              <a:gd name="connsiteY1" fmla="*/ 2 h 847426"/>
              <a:gd name="connsiteX2" fmla="*/ 1503590 w 1510747"/>
              <a:gd name="connsiteY2" fmla="*/ 801114 h 847426"/>
              <a:gd name="connsiteX3" fmla="*/ 30839 w 1510747"/>
              <a:gd name="connsiteY3" fmla="*/ 793022 h 847426"/>
              <a:gd name="connsiteX0" fmla="*/ 30839 w 1510747"/>
              <a:gd name="connsiteY0" fmla="*/ 793022 h 802154"/>
              <a:gd name="connsiteX1" fmla="*/ 581098 w 1510747"/>
              <a:gd name="connsiteY1" fmla="*/ 2 h 802154"/>
              <a:gd name="connsiteX2" fmla="*/ 1503590 w 1510747"/>
              <a:gd name="connsiteY2" fmla="*/ 801114 h 802154"/>
              <a:gd name="connsiteX3" fmla="*/ 30839 w 1510747"/>
              <a:gd name="connsiteY3" fmla="*/ 793022 h 802154"/>
              <a:gd name="connsiteX0" fmla="*/ 35708 w 1514983"/>
              <a:gd name="connsiteY0" fmla="*/ 793022 h 802154"/>
              <a:gd name="connsiteX1" fmla="*/ 505046 w 1514983"/>
              <a:gd name="connsiteY1" fmla="*/ 2 h 802154"/>
              <a:gd name="connsiteX2" fmla="*/ 1508459 w 1514983"/>
              <a:gd name="connsiteY2" fmla="*/ 801114 h 802154"/>
              <a:gd name="connsiteX3" fmla="*/ 35708 w 1514983"/>
              <a:gd name="connsiteY3" fmla="*/ 793022 h 802154"/>
              <a:gd name="connsiteX0" fmla="*/ 36864 w 1516026"/>
              <a:gd name="connsiteY0" fmla="*/ 712103 h 721235"/>
              <a:gd name="connsiteX1" fmla="*/ 490018 w 1516026"/>
              <a:gd name="connsiteY1" fmla="*/ 3 h 721235"/>
              <a:gd name="connsiteX2" fmla="*/ 1509615 w 1516026"/>
              <a:gd name="connsiteY2" fmla="*/ 720195 h 721235"/>
              <a:gd name="connsiteX3" fmla="*/ 36864 w 1516026"/>
              <a:gd name="connsiteY3" fmla="*/ 712103 h 721235"/>
              <a:gd name="connsiteX0" fmla="*/ 31520 w 1510682"/>
              <a:gd name="connsiteY0" fmla="*/ 712212 h 721344"/>
              <a:gd name="connsiteX1" fmla="*/ 484674 w 1510682"/>
              <a:gd name="connsiteY1" fmla="*/ 112 h 721344"/>
              <a:gd name="connsiteX2" fmla="*/ 1504271 w 1510682"/>
              <a:gd name="connsiteY2" fmla="*/ 720304 h 721344"/>
              <a:gd name="connsiteX3" fmla="*/ 31520 w 1510682"/>
              <a:gd name="connsiteY3" fmla="*/ 712212 h 721344"/>
              <a:gd name="connsiteX0" fmla="*/ 0 w 1479162"/>
              <a:gd name="connsiteY0" fmla="*/ 712243 h 721375"/>
              <a:gd name="connsiteX1" fmla="*/ 453154 w 1479162"/>
              <a:gd name="connsiteY1" fmla="*/ 143 h 721375"/>
              <a:gd name="connsiteX2" fmla="*/ 1472751 w 1479162"/>
              <a:gd name="connsiteY2" fmla="*/ 720335 h 721375"/>
              <a:gd name="connsiteX3" fmla="*/ 0 w 1479162"/>
              <a:gd name="connsiteY3" fmla="*/ 712243 h 721375"/>
              <a:gd name="connsiteX0" fmla="*/ 0 w 1479162"/>
              <a:gd name="connsiteY0" fmla="*/ 712104 h 721236"/>
              <a:gd name="connsiteX1" fmla="*/ 453154 w 1479162"/>
              <a:gd name="connsiteY1" fmla="*/ 4 h 721236"/>
              <a:gd name="connsiteX2" fmla="*/ 1472751 w 1479162"/>
              <a:gd name="connsiteY2" fmla="*/ 720196 h 721236"/>
              <a:gd name="connsiteX3" fmla="*/ 0 w 1479162"/>
              <a:gd name="connsiteY3" fmla="*/ 712104 h 721236"/>
              <a:gd name="connsiteX0" fmla="*/ 0 w 1482720"/>
              <a:gd name="connsiteY0" fmla="*/ 744470 h 753602"/>
              <a:gd name="connsiteX1" fmla="*/ 786487 w 1482720"/>
              <a:gd name="connsiteY1" fmla="*/ 2 h 753602"/>
              <a:gd name="connsiteX2" fmla="*/ 1472751 w 1482720"/>
              <a:gd name="connsiteY2" fmla="*/ 752562 h 753602"/>
              <a:gd name="connsiteX3" fmla="*/ 0 w 1482720"/>
              <a:gd name="connsiteY3" fmla="*/ 744470 h 753602"/>
              <a:gd name="connsiteX0" fmla="*/ 0 w 1481783"/>
              <a:gd name="connsiteY0" fmla="*/ 744470 h 753602"/>
              <a:gd name="connsiteX1" fmla="*/ 723987 w 1481783"/>
              <a:gd name="connsiteY1" fmla="*/ 2 h 753602"/>
              <a:gd name="connsiteX2" fmla="*/ 1472751 w 1481783"/>
              <a:gd name="connsiteY2" fmla="*/ 752562 h 753602"/>
              <a:gd name="connsiteX3" fmla="*/ 0 w 1481783"/>
              <a:gd name="connsiteY3" fmla="*/ 744470 h 753602"/>
              <a:gd name="connsiteX0" fmla="*/ 0 w 1314762"/>
              <a:gd name="connsiteY0" fmla="*/ 752560 h 754273"/>
              <a:gd name="connsiteX1" fmla="*/ 557321 w 1314762"/>
              <a:gd name="connsiteY1" fmla="*/ 0 h 754273"/>
              <a:gd name="connsiteX2" fmla="*/ 1306085 w 1314762"/>
              <a:gd name="connsiteY2" fmla="*/ 752560 h 754273"/>
              <a:gd name="connsiteX3" fmla="*/ 0 w 1314762"/>
              <a:gd name="connsiteY3" fmla="*/ 752560 h 754273"/>
              <a:gd name="connsiteX0" fmla="*/ 0 w 1150293"/>
              <a:gd name="connsiteY0" fmla="*/ 752560 h 754273"/>
              <a:gd name="connsiteX1" fmla="*/ 557321 w 1150293"/>
              <a:gd name="connsiteY1" fmla="*/ 0 h 754273"/>
              <a:gd name="connsiteX2" fmla="*/ 1139420 w 1150293"/>
              <a:gd name="connsiteY2" fmla="*/ 752560 h 754273"/>
              <a:gd name="connsiteX3" fmla="*/ 0 w 1150293"/>
              <a:gd name="connsiteY3" fmla="*/ 752560 h 75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293" h="754273">
                <a:moveTo>
                  <a:pt x="0" y="752560"/>
                </a:moveTo>
                <a:cubicBezTo>
                  <a:pt x="64736" y="489568"/>
                  <a:pt x="367418" y="0"/>
                  <a:pt x="557321" y="0"/>
                </a:cubicBezTo>
                <a:cubicBezTo>
                  <a:pt x="747224" y="0"/>
                  <a:pt x="1228433" y="617693"/>
                  <a:pt x="1139420" y="752560"/>
                </a:cubicBezTo>
                <a:cubicBezTo>
                  <a:pt x="969488" y="757955"/>
                  <a:pt x="299406" y="748514"/>
                  <a:pt x="0" y="75256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377" name="Полилиния 376"/>
          <p:cNvSpPr/>
          <p:nvPr/>
        </p:nvSpPr>
        <p:spPr>
          <a:xfrm flipH="1">
            <a:off x="932696" y="5113137"/>
            <a:ext cx="3167545" cy="987633"/>
          </a:xfrm>
          <a:custGeom>
            <a:avLst/>
            <a:gdLst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97820"/>
              <a:gd name="connsiteX1" fmla="*/ 581098 w 1510747"/>
              <a:gd name="connsiteY1" fmla="*/ 2 h 897820"/>
              <a:gd name="connsiteX2" fmla="*/ 1503590 w 1510747"/>
              <a:gd name="connsiteY2" fmla="*/ 801114 h 897820"/>
              <a:gd name="connsiteX3" fmla="*/ 30839 w 1510747"/>
              <a:gd name="connsiteY3" fmla="*/ 793022 h 897820"/>
              <a:gd name="connsiteX0" fmla="*/ 30839 w 1510747"/>
              <a:gd name="connsiteY0" fmla="*/ 793022 h 858188"/>
              <a:gd name="connsiteX1" fmla="*/ 581098 w 1510747"/>
              <a:gd name="connsiteY1" fmla="*/ 2 h 858188"/>
              <a:gd name="connsiteX2" fmla="*/ 1503590 w 1510747"/>
              <a:gd name="connsiteY2" fmla="*/ 801114 h 858188"/>
              <a:gd name="connsiteX3" fmla="*/ 30839 w 1510747"/>
              <a:gd name="connsiteY3" fmla="*/ 793022 h 858188"/>
              <a:gd name="connsiteX0" fmla="*/ 30839 w 1510747"/>
              <a:gd name="connsiteY0" fmla="*/ 793022 h 847426"/>
              <a:gd name="connsiteX1" fmla="*/ 581098 w 1510747"/>
              <a:gd name="connsiteY1" fmla="*/ 2 h 847426"/>
              <a:gd name="connsiteX2" fmla="*/ 1503590 w 1510747"/>
              <a:gd name="connsiteY2" fmla="*/ 801114 h 847426"/>
              <a:gd name="connsiteX3" fmla="*/ 30839 w 1510747"/>
              <a:gd name="connsiteY3" fmla="*/ 793022 h 847426"/>
              <a:gd name="connsiteX0" fmla="*/ 30839 w 1510747"/>
              <a:gd name="connsiteY0" fmla="*/ 793022 h 802154"/>
              <a:gd name="connsiteX1" fmla="*/ 581098 w 1510747"/>
              <a:gd name="connsiteY1" fmla="*/ 2 h 802154"/>
              <a:gd name="connsiteX2" fmla="*/ 1503590 w 1510747"/>
              <a:gd name="connsiteY2" fmla="*/ 801114 h 802154"/>
              <a:gd name="connsiteX3" fmla="*/ 30839 w 1510747"/>
              <a:gd name="connsiteY3" fmla="*/ 793022 h 802154"/>
              <a:gd name="connsiteX0" fmla="*/ 35708 w 1514983"/>
              <a:gd name="connsiteY0" fmla="*/ 793022 h 802154"/>
              <a:gd name="connsiteX1" fmla="*/ 505046 w 1514983"/>
              <a:gd name="connsiteY1" fmla="*/ 2 h 802154"/>
              <a:gd name="connsiteX2" fmla="*/ 1508459 w 1514983"/>
              <a:gd name="connsiteY2" fmla="*/ 801114 h 802154"/>
              <a:gd name="connsiteX3" fmla="*/ 35708 w 1514983"/>
              <a:gd name="connsiteY3" fmla="*/ 793022 h 802154"/>
              <a:gd name="connsiteX0" fmla="*/ 36864 w 1516026"/>
              <a:gd name="connsiteY0" fmla="*/ 712103 h 721235"/>
              <a:gd name="connsiteX1" fmla="*/ 490018 w 1516026"/>
              <a:gd name="connsiteY1" fmla="*/ 3 h 721235"/>
              <a:gd name="connsiteX2" fmla="*/ 1509615 w 1516026"/>
              <a:gd name="connsiteY2" fmla="*/ 720195 h 721235"/>
              <a:gd name="connsiteX3" fmla="*/ 36864 w 1516026"/>
              <a:gd name="connsiteY3" fmla="*/ 712103 h 721235"/>
              <a:gd name="connsiteX0" fmla="*/ 31520 w 1510682"/>
              <a:gd name="connsiteY0" fmla="*/ 712212 h 721344"/>
              <a:gd name="connsiteX1" fmla="*/ 484674 w 1510682"/>
              <a:gd name="connsiteY1" fmla="*/ 112 h 721344"/>
              <a:gd name="connsiteX2" fmla="*/ 1504271 w 1510682"/>
              <a:gd name="connsiteY2" fmla="*/ 720304 h 721344"/>
              <a:gd name="connsiteX3" fmla="*/ 31520 w 1510682"/>
              <a:gd name="connsiteY3" fmla="*/ 712212 h 721344"/>
              <a:gd name="connsiteX0" fmla="*/ 0 w 1479162"/>
              <a:gd name="connsiteY0" fmla="*/ 712243 h 721375"/>
              <a:gd name="connsiteX1" fmla="*/ 453154 w 1479162"/>
              <a:gd name="connsiteY1" fmla="*/ 143 h 721375"/>
              <a:gd name="connsiteX2" fmla="*/ 1472751 w 1479162"/>
              <a:gd name="connsiteY2" fmla="*/ 720335 h 721375"/>
              <a:gd name="connsiteX3" fmla="*/ 0 w 1479162"/>
              <a:gd name="connsiteY3" fmla="*/ 712243 h 721375"/>
              <a:gd name="connsiteX0" fmla="*/ 0 w 2035106"/>
              <a:gd name="connsiteY0" fmla="*/ 712243 h 713956"/>
              <a:gd name="connsiteX1" fmla="*/ 453154 w 2035106"/>
              <a:gd name="connsiteY1" fmla="*/ 143 h 713956"/>
              <a:gd name="connsiteX2" fmla="*/ 2031101 w 2035106"/>
              <a:gd name="connsiteY2" fmla="*/ 712243 h 713956"/>
              <a:gd name="connsiteX3" fmla="*/ 0 w 2035106"/>
              <a:gd name="connsiteY3" fmla="*/ 712243 h 713956"/>
              <a:gd name="connsiteX0" fmla="*/ 0 w 2043176"/>
              <a:gd name="connsiteY0" fmla="*/ 712243 h 721375"/>
              <a:gd name="connsiteX1" fmla="*/ 453154 w 2043176"/>
              <a:gd name="connsiteY1" fmla="*/ 143 h 721375"/>
              <a:gd name="connsiteX2" fmla="*/ 2039193 w 2043176"/>
              <a:gd name="connsiteY2" fmla="*/ 720335 h 721375"/>
              <a:gd name="connsiteX3" fmla="*/ 0 w 2043176"/>
              <a:gd name="connsiteY3" fmla="*/ 712243 h 721375"/>
              <a:gd name="connsiteX0" fmla="*/ 0 w 2039193"/>
              <a:gd name="connsiteY0" fmla="*/ 712243 h 721375"/>
              <a:gd name="connsiteX1" fmla="*/ 453154 w 2039193"/>
              <a:gd name="connsiteY1" fmla="*/ 143 h 721375"/>
              <a:gd name="connsiteX2" fmla="*/ 2039193 w 2039193"/>
              <a:gd name="connsiteY2" fmla="*/ 720335 h 721375"/>
              <a:gd name="connsiteX3" fmla="*/ 0 w 2039193"/>
              <a:gd name="connsiteY3" fmla="*/ 712243 h 721375"/>
              <a:gd name="connsiteX0" fmla="*/ 0 w 2039193"/>
              <a:gd name="connsiteY0" fmla="*/ 712243 h 721375"/>
              <a:gd name="connsiteX1" fmla="*/ 453154 w 2039193"/>
              <a:gd name="connsiteY1" fmla="*/ 143 h 721375"/>
              <a:gd name="connsiteX2" fmla="*/ 2039193 w 2039193"/>
              <a:gd name="connsiteY2" fmla="*/ 720335 h 721375"/>
              <a:gd name="connsiteX3" fmla="*/ 0 w 2039193"/>
              <a:gd name="connsiteY3" fmla="*/ 712243 h 721375"/>
              <a:gd name="connsiteX0" fmla="*/ 0 w 2039193"/>
              <a:gd name="connsiteY0" fmla="*/ 712487 h 721619"/>
              <a:gd name="connsiteX1" fmla="*/ 453154 w 2039193"/>
              <a:gd name="connsiteY1" fmla="*/ 387 h 721619"/>
              <a:gd name="connsiteX2" fmla="*/ 2039193 w 2039193"/>
              <a:gd name="connsiteY2" fmla="*/ 720579 h 721619"/>
              <a:gd name="connsiteX3" fmla="*/ 0 w 2039193"/>
              <a:gd name="connsiteY3" fmla="*/ 712487 h 721619"/>
              <a:gd name="connsiteX0" fmla="*/ 0 w 2039193"/>
              <a:gd name="connsiteY0" fmla="*/ 930841 h 939973"/>
              <a:gd name="connsiteX1" fmla="*/ 1261355 w 2039193"/>
              <a:gd name="connsiteY1" fmla="*/ 256 h 939973"/>
              <a:gd name="connsiteX2" fmla="*/ 2039193 w 2039193"/>
              <a:gd name="connsiteY2" fmla="*/ 938933 h 939973"/>
              <a:gd name="connsiteX3" fmla="*/ 0 w 2039193"/>
              <a:gd name="connsiteY3" fmla="*/ 930841 h 939973"/>
              <a:gd name="connsiteX0" fmla="*/ 0 w 2039193"/>
              <a:gd name="connsiteY0" fmla="*/ 930915 h 940047"/>
              <a:gd name="connsiteX1" fmla="*/ 1261355 w 2039193"/>
              <a:gd name="connsiteY1" fmla="*/ 330 h 940047"/>
              <a:gd name="connsiteX2" fmla="*/ 2039193 w 2039193"/>
              <a:gd name="connsiteY2" fmla="*/ 939007 h 940047"/>
              <a:gd name="connsiteX3" fmla="*/ 0 w 2039193"/>
              <a:gd name="connsiteY3" fmla="*/ 930915 h 940047"/>
              <a:gd name="connsiteX0" fmla="*/ 0 w 2039193"/>
              <a:gd name="connsiteY0" fmla="*/ 930915 h 940047"/>
              <a:gd name="connsiteX1" fmla="*/ 1261355 w 2039193"/>
              <a:gd name="connsiteY1" fmla="*/ 330 h 940047"/>
              <a:gd name="connsiteX2" fmla="*/ 2039193 w 2039193"/>
              <a:gd name="connsiteY2" fmla="*/ 939007 h 940047"/>
              <a:gd name="connsiteX3" fmla="*/ 0 w 2039193"/>
              <a:gd name="connsiteY3" fmla="*/ 930915 h 940047"/>
              <a:gd name="connsiteX0" fmla="*/ 0 w 2888317"/>
              <a:gd name="connsiteY0" fmla="*/ 930915 h 947849"/>
              <a:gd name="connsiteX1" fmla="*/ 1261355 w 2888317"/>
              <a:gd name="connsiteY1" fmla="*/ 330 h 947849"/>
              <a:gd name="connsiteX2" fmla="*/ 2888317 w 2888317"/>
              <a:gd name="connsiteY2" fmla="*/ 947100 h 947849"/>
              <a:gd name="connsiteX3" fmla="*/ 0 w 2888317"/>
              <a:gd name="connsiteY3" fmla="*/ 930915 h 947849"/>
              <a:gd name="connsiteX0" fmla="*/ 0 w 3236151"/>
              <a:gd name="connsiteY0" fmla="*/ 930915 h 940047"/>
              <a:gd name="connsiteX1" fmla="*/ 1261355 w 3236151"/>
              <a:gd name="connsiteY1" fmla="*/ 330 h 940047"/>
              <a:gd name="connsiteX2" fmla="*/ 3236151 w 3236151"/>
              <a:gd name="connsiteY2" fmla="*/ 939007 h 940047"/>
              <a:gd name="connsiteX3" fmla="*/ 0 w 3236151"/>
              <a:gd name="connsiteY3" fmla="*/ 930915 h 940047"/>
              <a:gd name="connsiteX0" fmla="*/ 0 w 3236151"/>
              <a:gd name="connsiteY0" fmla="*/ 1019890 h 1029022"/>
              <a:gd name="connsiteX1" fmla="*/ 1240895 w 3236151"/>
              <a:gd name="connsiteY1" fmla="*/ 293 h 1029022"/>
              <a:gd name="connsiteX2" fmla="*/ 3236151 w 3236151"/>
              <a:gd name="connsiteY2" fmla="*/ 1027982 h 1029022"/>
              <a:gd name="connsiteX3" fmla="*/ 0 w 3236151"/>
              <a:gd name="connsiteY3" fmla="*/ 1019890 h 1029022"/>
              <a:gd name="connsiteX0" fmla="*/ 0 w 3521592"/>
              <a:gd name="connsiteY0" fmla="*/ 1020274 h 1029406"/>
              <a:gd name="connsiteX1" fmla="*/ 1240895 w 3521592"/>
              <a:gd name="connsiteY1" fmla="*/ 677 h 1029406"/>
              <a:gd name="connsiteX2" fmla="*/ 3133847 w 3521592"/>
              <a:gd name="connsiteY2" fmla="*/ 865353 h 1029406"/>
              <a:gd name="connsiteX3" fmla="*/ 3236151 w 3521592"/>
              <a:gd name="connsiteY3" fmla="*/ 1028366 h 1029406"/>
              <a:gd name="connsiteX4" fmla="*/ 0 w 3521592"/>
              <a:gd name="connsiteY4" fmla="*/ 1020274 h 1029406"/>
              <a:gd name="connsiteX0" fmla="*/ 0 w 3420146"/>
              <a:gd name="connsiteY0" fmla="*/ 1020516 h 1029648"/>
              <a:gd name="connsiteX1" fmla="*/ 1240895 w 3420146"/>
              <a:gd name="connsiteY1" fmla="*/ 919 h 1029648"/>
              <a:gd name="connsiteX2" fmla="*/ 2704169 w 3420146"/>
              <a:gd name="connsiteY2" fmla="*/ 671386 h 1029648"/>
              <a:gd name="connsiteX3" fmla="*/ 3236151 w 3420146"/>
              <a:gd name="connsiteY3" fmla="*/ 1028608 h 1029648"/>
              <a:gd name="connsiteX4" fmla="*/ 0 w 3420146"/>
              <a:gd name="connsiteY4" fmla="*/ 1020516 h 1029648"/>
              <a:gd name="connsiteX0" fmla="*/ 0 w 3442394"/>
              <a:gd name="connsiteY0" fmla="*/ 1020516 h 1029648"/>
              <a:gd name="connsiteX1" fmla="*/ 1240895 w 3442394"/>
              <a:gd name="connsiteY1" fmla="*/ 919 h 1029648"/>
              <a:gd name="connsiteX2" fmla="*/ 2704169 w 3442394"/>
              <a:gd name="connsiteY2" fmla="*/ 671386 h 1029648"/>
              <a:gd name="connsiteX3" fmla="*/ 3236151 w 3442394"/>
              <a:gd name="connsiteY3" fmla="*/ 1028608 h 1029648"/>
              <a:gd name="connsiteX4" fmla="*/ 0 w 3442394"/>
              <a:gd name="connsiteY4" fmla="*/ 1020516 h 1029648"/>
              <a:gd name="connsiteX0" fmla="*/ 0 w 3547444"/>
              <a:gd name="connsiteY0" fmla="*/ 1020516 h 1029648"/>
              <a:gd name="connsiteX1" fmla="*/ 1240895 w 3547444"/>
              <a:gd name="connsiteY1" fmla="*/ 919 h 1029648"/>
              <a:gd name="connsiteX2" fmla="*/ 2704169 w 3547444"/>
              <a:gd name="connsiteY2" fmla="*/ 671386 h 1029648"/>
              <a:gd name="connsiteX3" fmla="*/ 3358916 w 3547444"/>
              <a:gd name="connsiteY3" fmla="*/ 897963 h 1029648"/>
              <a:gd name="connsiteX4" fmla="*/ 3236151 w 3547444"/>
              <a:gd name="connsiteY4" fmla="*/ 1028608 h 1029648"/>
              <a:gd name="connsiteX5" fmla="*/ 0 w 3547444"/>
              <a:gd name="connsiteY5" fmla="*/ 1020516 h 1029648"/>
              <a:gd name="connsiteX0" fmla="*/ 0 w 3828176"/>
              <a:gd name="connsiteY0" fmla="*/ 1020516 h 1029648"/>
              <a:gd name="connsiteX1" fmla="*/ 1240895 w 3828176"/>
              <a:gd name="connsiteY1" fmla="*/ 919 h 1029648"/>
              <a:gd name="connsiteX2" fmla="*/ 2704169 w 3828176"/>
              <a:gd name="connsiteY2" fmla="*/ 671386 h 1029648"/>
              <a:gd name="connsiteX3" fmla="*/ 3798824 w 3828176"/>
              <a:gd name="connsiteY3" fmla="*/ 914147 h 1029648"/>
              <a:gd name="connsiteX4" fmla="*/ 3236151 w 3828176"/>
              <a:gd name="connsiteY4" fmla="*/ 1028608 h 1029648"/>
              <a:gd name="connsiteX5" fmla="*/ 0 w 3828176"/>
              <a:gd name="connsiteY5" fmla="*/ 1020516 h 1029648"/>
              <a:gd name="connsiteX0" fmla="*/ 0 w 4047236"/>
              <a:gd name="connsiteY0" fmla="*/ 1020516 h 1022229"/>
              <a:gd name="connsiteX1" fmla="*/ 1240895 w 4047236"/>
              <a:gd name="connsiteY1" fmla="*/ 919 h 1022229"/>
              <a:gd name="connsiteX2" fmla="*/ 2704169 w 4047236"/>
              <a:gd name="connsiteY2" fmla="*/ 671386 h 1022229"/>
              <a:gd name="connsiteX3" fmla="*/ 3798824 w 4047236"/>
              <a:gd name="connsiteY3" fmla="*/ 914147 h 1022229"/>
              <a:gd name="connsiteX4" fmla="*/ 3768133 w 4047236"/>
              <a:gd name="connsiteY4" fmla="*/ 1020516 h 1022229"/>
              <a:gd name="connsiteX5" fmla="*/ 0 w 4047236"/>
              <a:gd name="connsiteY5" fmla="*/ 1020516 h 1022229"/>
              <a:gd name="connsiteX0" fmla="*/ 0 w 3841052"/>
              <a:gd name="connsiteY0" fmla="*/ 1020516 h 1022229"/>
              <a:gd name="connsiteX1" fmla="*/ 1240895 w 3841052"/>
              <a:gd name="connsiteY1" fmla="*/ 919 h 1022229"/>
              <a:gd name="connsiteX2" fmla="*/ 2704169 w 3841052"/>
              <a:gd name="connsiteY2" fmla="*/ 671386 h 1022229"/>
              <a:gd name="connsiteX3" fmla="*/ 3798824 w 3841052"/>
              <a:gd name="connsiteY3" fmla="*/ 914147 h 1022229"/>
              <a:gd name="connsiteX4" fmla="*/ 3768133 w 3841052"/>
              <a:gd name="connsiteY4" fmla="*/ 1020516 h 1022229"/>
              <a:gd name="connsiteX5" fmla="*/ 0 w 3841052"/>
              <a:gd name="connsiteY5" fmla="*/ 1020516 h 1022229"/>
              <a:gd name="connsiteX0" fmla="*/ 0 w 3841090"/>
              <a:gd name="connsiteY0" fmla="*/ 1020516 h 1022229"/>
              <a:gd name="connsiteX1" fmla="*/ 1240895 w 3841090"/>
              <a:gd name="connsiteY1" fmla="*/ 919 h 1022229"/>
              <a:gd name="connsiteX2" fmla="*/ 2704169 w 3841090"/>
              <a:gd name="connsiteY2" fmla="*/ 671386 h 1022229"/>
              <a:gd name="connsiteX3" fmla="*/ 3798824 w 3841090"/>
              <a:gd name="connsiteY3" fmla="*/ 914147 h 1022229"/>
              <a:gd name="connsiteX4" fmla="*/ 3768133 w 3841090"/>
              <a:gd name="connsiteY4" fmla="*/ 1020516 h 1022229"/>
              <a:gd name="connsiteX5" fmla="*/ 0 w 3841090"/>
              <a:gd name="connsiteY5" fmla="*/ 1020516 h 1022229"/>
              <a:gd name="connsiteX0" fmla="*/ 0 w 3841090"/>
              <a:gd name="connsiteY0" fmla="*/ 1020516 h 1022229"/>
              <a:gd name="connsiteX1" fmla="*/ 1240895 w 3841090"/>
              <a:gd name="connsiteY1" fmla="*/ 919 h 1022229"/>
              <a:gd name="connsiteX2" fmla="*/ 2704169 w 3841090"/>
              <a:gd name="connsiteY2" fmla="*/ 671386 h 1022229"/>
              <a:gd name="connsiteX3" fmla="*/ 3798824 w 3841090"/>
              <a:gd name="connsiteY3" fmla="*/ 914147 h 1022229"/>
              <a:gd name="connsiteX4" fmla="*/ 3768133 w 3841090"/>
              <a:gd name="connsiteY4" fmla="*/ 1020516 h 1022229"/>
              <a:gd name="connsiteX5" fmla="*/ 0 w 3841090"/>
              <a:gd name="connsiteY5" fmla="*/ 1020516 h 1022229"/>
              <a:gd name="connsiteX0" fmla="*/ 0 w 4079504"/>
              <a:gd name="connsiteY0" fmla="*/ 1020516 h 1049095"/>
              <a:gd name="connsiteX1" fmla="*/ 1240895 w 4079504"/>
              <a:gd name="connsiteY1" fmla="*/ 919 h 1049095"/>
              <a:gd name="connsiteX2" fmla="*/ 2704169 w 4079504"/>
              <a:gd name="connsiteY2" fmla="*/ 671386 h 1049095"/>
              <a:gd name="connsiteX3" fmla="*/ 3798825 w 4079504"/>
              <a:gd name="connsiteY3" fmla="*/ 622834 h 1049095"/>
              <a:gd name="connsiteX4" fmla="*/ 3768133 w 4079504"/>
              <a:gd name="connsiteY4" fmla="*/ 1020516 h 1049095"/>
              <a:gd name="connsiteX5" fmla="*/ 0 w 4079504"/>
              <a:gd name="connsiteY5" fmla="*/ 1020516 h 1049095"/>
              <a:gd name="connsiteX0" fmla="*/ 0 w 4054553"/>
              <a:gd name="connsiteY0" fmla="*/ 1020516 h 1049095"/>
              <a:gd name="connsiteX1" fmla="*/ 1240895 w 4054553"/>
              <a:gd name="connsiteY1" fmla="*/ 919 h 1049095"/>
              <a:gd name="connsiteX2" fmla="*/ 2704169 w 4054553"/>
              <a:gd name="connsiteY2" fmla="*/ 671386 h 1049095"/>
              <a:gd name="connsiteX3" fmla="*/ 3798825 w 4054553"/>
              <a:gd name="connsiteY3" fmla="*/ 622834 h 1049095"/>
              <a:gd name="connsiteX4" fmla="*/ 3768133 w 4054553"/>
              <a:gd name="connsiteY4" fmla="*/ 1020516 h 1049095"/>
              <a:gd name="connsiteX5" fmla="*/ 0 w 4054553"/>
              <a:gd name="connsiteY5" fmla="*/ 1020516 h 1049095"/>
              <a:gd name="connsiteX0" fmla="*/ 0 w 3798919"/>
              <a:gd name="connsiteY0" fmla="*/ 1020516 h 1301794"/>
              <a:gd name="connsiteX1" fmla="*/ 1240895 w 3798919"/>
              <a:gd name="connsiteY1" fmla="*/ 919 h 1301794"/>
              <a:gd name="connsiteX2" fmla="*/ 2704169 w 3798919"/>
              <a:gd name="connsiteY2" fmla="*/ 671386 h 1301794"/>
              <a:gd name="connsiteX3" fmla="*/ 3798825 w 3798919"/>
              <a:gd name="connsiteY3" fmla="*/ 622834 h 1301794"/>
              <a:gd name="connsiteX4" fmla="*/ 3768133 w 3798919"/>
              <a:gd name="connsiteY4" fmla="*/ 1020516 h 1301794"/>
              <a:gd name="connsiteX5" fmla="*/ 0 w 3798919"/>
              <a:gd name="connsiteY5" fmla="*/ 1020516 h 1301794"/>
              <a:gd name="connsiteX0" fmla="*/ 0 w 3798919"/>
              <a:gd name="connsiteY0" fmla="*/ 1020516 h 1301794"/>
              <a:gd name="connsiteX1" fmla="*/ 1240895 w 3798919"/>
              <a:gd name="connsiteY1" fmla="*/ 919 h 1301794"/>
              <a:gd name="connsiteX2" fmla="*/ 2704169 w 3798919"/>
              <a:gd name="connsiteY2" fmla="*/ 671386 h 1301794"/>
              <a:gd name="connsiteX3" fmla="*/ 3798825 w 3798919"/>
              <a:gd name="connsiteY3" fmla="*/ 622834 h 1301794"/>
              <a:gd name="connsiteX4" fmla="*/ 3768133 w 3798919"/>
              <a:gd name="connsiteY4" fmla="*/ 1020516 h 1301794"/>
              <a:gd name="connsiteX5" fmla="*/ 0 w 3798919"/>
              <a:gd name="connsiteY5" fmla="*/ 1020516 h 1301794"/>
              <a:gd name="connsiteX0" fmla="*/ 0 w 3798919"/>
              <a:gd name="connsiteY0" fmla="*/ 1020516 h 1035691"/>
              <a:gd name="connsiteX1" fmla="*/ 1240895 w 3798919"/>
              <a:gd name="connsiteY1" fmla="*/ 919 h 1035691"/>
              <a:gd name="connsiteX2" fmla="*/ 2704169 w 3798919"/>
              <a:gd name="connsiteY2" fmla="*/ 671386 h 1035691"/>
              <a:gd name="connsiteX3" fmla="*/ 3798825 w 3798919"/>
              <a:gd name="connsiteY3" fmla="*/ 622834 h 1035691"/>
              <a:gd name="connsiteX4" fmla="*/ 3768133 w 3798919"/>
              <a:gd name="connsiteY4" fmla="*/ 1020516 h 1035691"/>
              <a:gd name="connsiteX5" fmla="*/ 0 w 3798919"/>
              <a:gd name="connsiteY5" fmla="*/ 1020516 h 1035691"/>
              <a:gd name="connsiteX0" fmla="*/ 0 w 3798919"/>
              <a:gd name="connsiteY0" fmla="*/ 1020516 h 1035691"/>
              <a:gd name="connsiteX1" fmla="*/ 1240895 w 3798919"/>
              <a:gd name="connsiteY1" fmla="*/ 919 h 1035691"/>
              <a:gd name="connsiteX2" fmla="*/ 2704169 w 3798919"/>
              <a:gd name="connsiteY2" fmla="*/ 671386 h 1035691"/>
              <a:gd name="connsiteX3" fmla="*/ 3798825 w 3798919"/>
              <a:gd name="connsiteY3" fmla="*/ 622834 h 1035691"/>
              <a:gd name="connsiteX4" fmla="*/ 3768133 w 3798919"/>
              <a:gd name="connsiteY4" fmla="*/ 1020516 h 1035691"/>
              <a:gd name="connsiteX5" fmla="*/ 0 w 3798919"/>
              <a:gd name="connsiteY5" fmla="*/ 1020516 h 1035691"/>
              <a:gd name="connsiteX0" fmla="*/ 0 w 3798919"/>
              <a:gd name="connsiteY0" fmla="*/ 1020516 h 1020516"/>
              <a:gd name="connsiteX1" fmla="*/ 1240895 w 3798919"/>
              <a:gd name="connsiteY1" fmla="*/ 919 h 1020516"/>
              <a:gd name="connsiteX2" fmla="*/ 2704169 w 3798919"/>
              <a:gd name="connsiteY2" fmla="*/ 671386 h 1020516"/>
              <a:gd name="connsiteX3" fmla="*/ 3798825 w 3798919"/>
              <a:gd name="connsiteY3" fmla="*/ 622834 h 1020516"/>
              <a:gd name="connsiteX4" fmla="*/ 3768133 w 3798919"/>
              <a:gd name="connsiteY4" fmla="*/ 1020516 h 1020516"/>
              <a:gd name="connsiteX5" fmla="*/ 0 w 3798919"/>
              <a:gd name="connsiteY5" fmla="*/ 1020516 h 1020516"/>
              <a:gd name="connsiteX0" fmla="*/ 0 w 3798919"/>
              <a:gd name="connsiteY0" fmla="*/ 1020516 h 1022711"/>
              <a:gd name="connsiteX1" fmla="*/ 1240895 w 3798919"/>
              <a:gd name="connsiteY1" fmla="*/ 919 h 1022711"/>
              <a:gd name="connsiteX2" fmla="*/ 2704169 w 3798919"/>
              <a:gd name="connsiteY2" fmla="*/ 671386 h 1022711"/>
              <a:gd name="connsiteX3" fmla="*/ 3798825 w 3798919"/>
              <a:gd name="connsiteY3" fmla="*/ 938423 h 1022711"/>
              <a:gd name="connsiteX4" fmla="*/ 3768133 w 3798919"/>
              <a:gd name="connsiteY4" fmla="*/ 1020516 h 1022711"/>
              <a:gd name="connsiteX5" fmla="*/ 0 w 3798919"/>
              <a:gd name="connsiteY5" fmla="*/ 1020516 h 1022711"/>
              <a:gd name="connsiteX0" fmla="*/ 0 w 3803042"/>
              <a:gd name="connsiteY0" fmla="*/ 1020516 h 1022886"/>
              <a:gd name="connsiteX1" fmla="*/ 1240895 w 3803042"/>
              <a:gd name="connsiteY1" fmla="*/ 919 h 1022886"/>
              <a:gd name="connsiteX2" fmla="*/ 2704169 w 3803042"/>
              <a:gd name="connsiteY2" fmla="*/ 671386 h 1022886"/>
              <a:gd name="connsiteX3" fmla="*/ 3798825 w 3803042"/>
              <a:gd name="connsiteY3" fmla="*/ 938423 h 1022886"/>
              <a:gd name="connsiteX4" fmla="*/ 3768133 w 3803042"/>
              <a:gd name="connsiteY4" fmla="*/ 1020516 h 1022886"/>
              <a:gd name="connsiteX5" fmla="*/ 0 w 3803042"/>
              <a:gd name="connsiteY5" fmla="*/ 1020516 h 102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3042" h="1022886">
                <a:moveTo>
                  <a:pt x="0" y="1020516"/>
                </a:moveTo>
                <a:cubicBezTo>
                  <a:pt x="64736" y="757524"/>
                  <a:pt x="276247" y="-16614"/>
                  <a:pt x="1240895" y="919"/>
                </a:cubicBezTo>
                <a:cubicBezTo>
                  <a:pt x="1763203" y="-24901"/>
                  <a:pt x="2371626" y="500105"/>
                  <a:pt x="2704169" y="671386"/>
                </a:cubicBezTo>
                <a:cubicBezTo>
                  <a:pt x="3057172" y="820893"/>
                  <a:pt x="3798360" y="929176"/>
                  <a:pt x="3798825" y="938423"/>
                </a:cubicBezTo>
                <a:cubicBezTo>
                  <a:pt x="3806317" y="1087410"/>
                  <a:pt x="3807907" y="986604"/>
                  <a:pt x="3768133" y="1020516"/>
                </a:cubicBezTo>
                <a:lnTo>
                  <a:pt x="0" y="102051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cxnSp>
        <p:nvCxnSpPr>
          <p:cNvPr id="378" name="Прямая со стрелкой 377"/>
          <p:cNvCxnSpPr/>
          <p:nvPr/>
        </p:nvCxnSpPr>
        <p:spPr>
          <a:xfrm>
            <a:off x="795279" y="6097349"/>
            <a:ext cx="7443984" cy="0"/>
          </a:xfrm>
          <a:prstGeom prst="straightConnector1">
            <a:avLst/>
          </a:prstGeom>
          <a:ln w="41275">
            <a:headEnd type="stealth"/>
            <a:tailEnd type="stealt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9" name="Прямая со стрелкой 378"/>
          <p:cNvCxnSpPr/>
          <p:nvPr/>
        </p:nvCxnSpPr>
        <p:spPr>
          <a:xfrm flipV="1">
            <a:off x="4707722" y="3354936"/>
            <a:ext cx="0" cy="2742413"/>
          </a:xfrm>
          <a:prstGeom prst="straightConnector1">
            <a:avLst/>
          </a:prstGeom>
          <a:ln w="41275">
            <a:headEnd type="none"/>
            <a:tailEnd type="stealt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0" name="TextBox 379"/>
          <p:cNvSpPr txBox="1"/>
          <p:nvPr/>
        </p:nvSpPr>
        <p:spPr>
          <a:xfrm>
            <a:off x="3973326" y="4684718"/>
            <a:ext cx="72327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SDW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2696515" y="5467292"/>
            <a:ext cx="5052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5894954" y="5580762"/>
            <a:ext cx="5052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7637056" y="5683116"/>
            <a:ext cx="505267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SC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4" name="TextBox 383"/>
          <p:cNvSpPr txBox="1"/>
          <p:nvPr/>
        </p:nvSpPr>
        <p:spPr>
          <a:xfrm>
            <a:off x="4776788" y="5000326"/>
            <a:ext cx="72327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SDW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6746098" y="6100770"/>
            <a:ext cx="15856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electron doping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702620" y="6100767"/>
            <a:ext cx="124264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hole doping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87" name="Полилиния 386"/>
          <p:cNvSpPr/>
          <p:nvPr/>
        </p:nvSpPr>
        <p:spPr>
          <a:xfrm>
            <a:off x="3453134" y="5281120"/>
            <a:ext cx="627330" cy="802433"/>
          </a:xfrm>
          <a:custGeom>
            <a:avLst/>
            <a:gdLst>
              <a:gd name="connsiteX0" fmla="*/ 22693 w 712335"/>
              <a:gd name="connsiteY0" fmla="*/ 882032 h 987804"/>
              <a:gd name="connsiteX1" fmla="*/ 710516 w 712335"/>
              <a:gd name="connsiteY1" fmla="*/ 873940 h 987804"/>
              <a:gd name="connsiteX2" fmla="*/ 216902 w 712335"/>
              <a:gd name="connsiteY2" fmla="*/ 0 h 987804"/>
              <a:gd name="connsiteX3" fmla="*/ 22693 w 712335"/>
              <a:gd name="connsiteY3" fmla="*/ 882032 h 987804"/>
              <a:gd name="connsiteX0" fmla="*/ 26808 w 716355"/>
              <a:gd name="connsiteY0" fmla="*/ 867744 h 972603"/>
              <a:gd name="connsiteX1" fmla="*/ 714631 w 716355"/>
              <a:gd name="connsiteY1" fmla="*/ 859652 h 972603"/>
              <a:gd name="connsiteX2" fmla="*/ 197204 w 716355"/>
              <a:gd name="connsiteY2" fmla="*/ 0 h 972603"/>
              <a:gd name="connsiteX3" fmla="*/ 26808 w 716355"/>
              <a:gd name="connsiteY3" fmla="*/ 867744 h 972603"/>
              <a:gd name="connsiteX0" fmla="*/ 25317 w 700613"/>
              <a:gd name="connsiteY0" fmla="*/ 867745 h 972604"/>
              <a:gd name="connsiteX1" fmla="*/ 698853 w 700613"/>
              <a:gd name="connsiteY1" fmla="*/ 859653 h 972604"/>
              <a:gd name="connsiteX2" fmla="*/ 195713 w 700613"/>
              <a:gd name="connsiteY2" fmla="*/ 1 h 972604"/>
              <a:gd name="connsiteX3" fmla="*/ 25317 w 700613"/>
              <a:gd name="connsiteY3" fmla="*/ 867745 h 972604"/>
              <a:gd name="connsiteX0" fmla="*/ 25317 w 698853"/>
              <a:gd name="connsiteY0" fmla="*/ 867746 h 972605"/>
              <a:gd name="connsiteX1" fmla="*/ 698853 w 698853"/>
              <a:gd name="connsiteY1" fmla="*/ 859654 h 972605"/>
              <a:gd name="connsiteX2" fmla="*/ 195713 w 698853"/>
              <a:gd name="connsiteY2" fmla="*/ 2 h 972605"/>
              <a:gd name="connsiteX3" fmla="*/ 25317 w 698853"/>
              <a:gd name="connsiteY3" fmla="*/ 867746 h 972605"/>
              <a:gd name="connsiteX0" fmla="*/ 25317 w 698853"/>
              <a:gd name="connsiteY0" fmla="*/ 867746 h 926376"/>
              <a:gd name="connsiteX1" fmla="*/ 698853 w 698853"/>
              <a:gd name="connsiteY1" fmla="*/ 859654 h 926376"/>
              <a:gd name="connsiteX2" fmla="*/ 195713 w 698853"/>
              <a:gd name="connsiteY2" fmla="*/ 2 h 926376"/>
              <a:gd name="connsiteX3" fmla="*/ 25317 w 698853"/>
              <a:gd name="connsiteY3" fmla="*/ 867746 h 926376"/>
              <a:gd name="connsiteX0" fmla="*/ 24423 w 707484"/>
              <a:gd name="connsiteY0" fmla="*/ 839181 h 904948"/>
              <a:gd name="connsiteX1" fmla="*/ 707484 w 707484"/>
              <a:gd name="connsiteY1" fmla="*/ 859664 h 904948"/>
              <a:gd name="connsiteX2" fmla="*/ 204344 w 707484"/>
              <a:gd name="connsiteY2" fmla="*/ 12 h 904948"/>
              <a:gd name="connsiteX3" fmla="*/ 24423 w 707484"/>
              <a:gd name="connsiteY3" fmla="*/ 839181 h 904948"/>
              <a:gd name="connsiteX0" fmla="*/ 143799 w 826860"/>
              <a:gd name="connsiteY0" fmla="*/ 839180 h 859663"/>
              <a:gd name="connsiteX1" fmla="*/ 826860 w 826860"/>
              <a:gd name="connsiteY1" fmla="*/ 859663 h 859663"/>
              <a:gd name="connsiteX2" fmla="*/ 323720 w 826860"/>
              <a:gd name="connsiteY2" fmla="*/ 11 h 859663"/>
              <a:gd name="connsiteX3" fmla="*/ 143799 w 826860"/>
              <a:gd name="connsiteY3" fmla="*/ 839180 h 859663"/>
              <a:gd name="connsiteX0" fmla="*/ 143799 w 826860"/>
              <a:gd name="connsiteY0" fmla="*/ 839180 h 859663"/>
              <a:gd name="connsiteX1" fmla="*/ 826860 w 826860"/>
              <a:gd name="connsiteY1" fmla="*/ 859663 h 859663"/>
              <a:gd name="connsiteX2" fmla="*/ 323720 w 826860"/>
              <a:gd name="connsiteY2" fmla="*/ 11 h 859663"/>
              <a:gd name="connsiteX3" fmla="*/ 143799 w 826860"/>
              <a:gd name="connsiteY3" fmla="*/ 839180 h 859663"/>
              <a:gd name="connsiteX0" fmla="*/ 0 w 683061"/>
              <a:gd name="connsiteY0" fmla="*/ 839188 h 859671"/>
              <a:gd name="connsiteX1" fmla="*/ 683061 w 683061"/>
              <a:gd name="connsiteY1" fmla="*/ 859671 h 859671"/>
              <a:gd name="connsiteX2" fmla="*/ 179921 w 683061"/>
              <a:gd name="connsiteY2" fmla="*/ 19 h 859671"/>
              <a:gd name="connsiteX3" fmla="*/ 0 w 683061"/>
              <a:gd name="connsiteY3" fmla="*/ 839188 h 859671"/>
              <a:gd name="connsiteX0" fmla="*/ 0 w 687823"/>
              <a:gd name="connsiteY0" fmla="*/ 858220 h 864557"/>
              <a:gd name="connsiteX1" fmla="*/ 687823 w 687823"/>
              <a:gd name="connsiteY1" fmla="*/ 859653 h 864557"/>
              <a:gd name="connsiteX2" fmla="*/ 184683 w 687823"/>
              <a:gd name="connsiteY2" fmla="*/ 1 h 864557"/>
              <a:gd name="connsiteX3" fmla="*/ 0 w 687823"/>
              <a:gd name="connsiteY3" fmla="*/ 858220 h 864557"/>
              <a:gd name="connsiteX0" fmla="*/ 0 w 687823"/>
              <a:gd name="connsiteY0" fmla="*/ 858220 h 859653"/>
              <a:gd name="connsiteX1" fmla="*/ 687823 w 687823"/>
              <a:gd name="connsiteY1" fmla="*/ 859653 h 859653"/>
              <a:gd name="connsiteX2" fmla="*/ 184683 w 687823"/>
              <a:gd name="connsiteY2" fmla="*/ 1 h 859653"/>
              <a:gd name="connsiteX3" fmla="*/ 0 w 687823"/>
              <a:gd name="connsiteY3" fmla="*/ 858220 h 859653"/>
              <a:gd name="connsiteX0" fmla="*/ 0 w 687823"/>
              <a:gd name="connsiteY0" fmla="*/ 858220 h 859653"/>
              <a:gd name="connsiteX1" fmla="*/ 687823 w 687823"/>
              <a:gd name="connsiteY1" fmla="*/ 859653 h 859653"/>
              <a:gd name="connsiteX2" fmla="*/ 184683 w 687823"/>
              <a:gd name="connsiteY2" fmla="*/ 1 h 859653"/>
              <a:gd name="connsiteX3" fmla="*/ 0 w 687823"/>
              <a:gd name="connsiteY3" fmla="*/ 858220 h 859653"/>
              <a:gd name="connsiteX0" fmla="*/ 0 w 687823"/>
              <a:gd name="connsiteY0" fmla="*/ 858220 h 859653"/>
              <a:gd name="connsiteX1" fmla="*/ 687823 w 687823"/>
              <a:gd name="connsiteY1" fmla="*/ 859653 h 859653"/>
              <a:gd name="connsiteX2" fmla="*/ 184683 w 687823"/>
              <a:gd name="connsiteY2" fmla="*/ 1 h 859653"/>
              <a:gd name="connsiteX3" fmla="*/ 0 w 687823"/>
              <a:gd name="connsiteY3" fmla="*/ 858220 h 859653"/>
              <a:gd name="connsiteX0" fmla="*/ 0 w 687823"/>
              <a:gd name="connsiteY0" fmla="*/ 858220 h 859653"/>
              <a:gd name="connsiteX1" fmla="*/ 687823 w 687823"/>
              <a:gd name="connsiteY1" fmla="*/ 859653 h 859653"/>
              <a:gd name="connsiteX2" fmla="*/ 184683 w 687823"/>
              <a:gd name="connsiteY2" fmla="*/ 1 h 859653"/>
              <a:gd name="connsiteX3" fmla="*/ 0 w 687823"/>
              <a:gd name="connsiteY3" fmla="*/ 858220 h 859653"/>
              <a:gd name="connsiteX0" fmla="*/ 0 w 687823"/>
              <a:gd name="connsiteY0" fmla="*/ 858219 h 859652"/>
              <a:gd name="connsiteX1" fmla="*/ 687823 w 687823"/>
              <a:gd name="connsiteY1" fmla="*/ 859652 h 859652"/>
              <a:gd name="connsiteX2" fmla="*/ 184683 w 687823"/>
              <a:gd name="connsiteY2" fmla="*/ 0 h 859652"/>
              <a:gd name="connsiteX3" fmla="*/ 0 w 687823"/>
              <a:gd name="connsiteY3" fmla="*/ 858219 h 859652"/>
              <a:gd name="connsiteX0" fmla="*/ 0 w 687823"/>
              <a:gd name="connsiteY0" fmla="*/ 858219 h 859652"/>
              <a:gd name="connsiteX1" fmla="*/ 687823 w 687823"/>
              <a:gd name="connsiteY1" fmla="*/ 859652 h 859652"/>
              <a:gd name="connsiteX2" fmla="*/ 184683 w 687823"/>
              <a:gd name="connsiteY2" fmla="*/ 0 h 859652"/>
              <a:gd name="connsiteX3" fmla="*/ 0 w 687823"/>
              <a:gd name="connsiteY3" fmla="*/ 858219 h 859652"/>
              <a:gd name="connsiteX0" fmla="*/ 0 w 687823"/>
              <a:gd name="connsiteY0" fmla="*/ 858219 h 859652"/>
              <a:gd name="connsiteX1" fmla="*/ 687823 w 687823"/>
              <a:gd name="connsiteY1" fmla="*/ 859652 h 859652"/>
              <a:gd name="connsiteX2" fmla="*/ 184683 w 687823"/>
              <a:gd name="connsiteY2" fmla="*/ 0 h 859652"/>
              <a:gd name="connsiteX3" fmla="*/ 0 w 687823"/>
              <a:gd name="connsiteY3" fmla="*/ 858219 h 859652"/>
              <a:gd name="connsiteX0" fmla="*/ 0 w 687823"/>
              <a:gd name="connsiteY0" fmla="*/ 853456 h 854889"/>
              <a:gd name="connsiteX1" fmla="*/ 687823 w 687823"/>
              <a:gd name="connsiteY1" fmla="*/ 854889 h 854889"/>
              <a:gd name="connsiteX2" fmla="*/ 184683 w 687823"/>
              <a:gd name="connsiteY2" fmla="*/ 0 h 854889"/>
              <a:gd name="connsiteX3" fmla="*/ 0 w 687823"/>
              <a:gd name="connsiteY3" fmla="*/ 853456 h 854889"/>
              <a:gd name="connsiteX0" fmla="*/ 0 w 673536"/>
              <a:gd name="connsiteY0" fmla="*/ 853456 h 853456"/>
              <a:gd name="connsiteX1" fmla="*/ 673536 w 673536"/>
              <a:gd name="connsiteY1" fmla="*/ 840601 h 853456"/>
              <a:gd name="connsiteX2" fmla="*/ 184683 w 673536"/>
              <a:gd name="connsiteY2" fmla="*/ 0 h 853456"/>
              <a:gd name="connsiteX3" fmla="*/ 0 w 673536"/>
              <a:gd name="connsiteY3" fmla="*/ 853456 h 853456"/>
              <a:gd name="connsiteX0" fmla="*/ 0 w 664011"/>
              <a:gd name="connsiteY0" fmla="*/ 843931 h 843931"/>
              <a:gd name="connsiteX1" fmla="*/ 664011 w 664011"/>
              <a:gd name="connsiteY1" fmla="*/ 840601 h 843931"/>
              <a:gd name="connsiteX2" fmla="*/ 175158 w 664011"/>
              <a:gd name="connsiteY2" fmla="*/ 0 h 843931"/>
              <a:gd name="connsiteX3" fmla="*/ 0 w 664011"/>
              <a:gd name="connsiteY3" fmla="*/ 843931 h 843931"/>
              <a:gd name="connsiteX0" fmla="*/ 0 w 664011"/>
              <a:gd name="connsiteY0" fmla="*/ 843931 h 843931"/>
              <a:gd name="connsiteX1" fmla="*/ 664011 w 664011"/>
              <a:gd name="connsiteY1" fmla="*/ 840601 h 843931"/>
              <a:gd name="connsiteX2" fmla="*/ 175158 w 664011"/>
              <a:gd name="connsiteY2" fmla="*/ 0 h 843931"/>
              <a:gd name="connsiteX3" fmla="*/ 0 w 664011"/>
              <a:gd name="connsiteY3" fmla="*/ 843931 h 843931"/>
              <a:gd name="connsiteX0" fmla="*/ 0 w 664011"/>
              <a:gd name="connsiteY0" fmla="*/ 843931 h 843931"/>
              <a:gd name="connsiteX1" fmla="*/ 664011 w 664011"/>
              <a:gd name="connsiteY1" fmla="*/ 840601 h 843931"/>
              <a:gd name="connsiteX2" fmla="*/ 189445 w 664011"/>
              <a:gd name="connsiteY2" fmla="*/ 0 h 843931"/>
              <a:gd name="connsiteX3" fmla="*/ 0 w 664011"/>
              <a:gd name="connsiteY3" fmla="*/ 843931 h 843931"/>
              <a:gd name="connsiteX0" fmla="*/ 0 w 664011"/>
              <a:gd name="connsiteY0" fmla="*/ 843931 h 843931"/>
              <a:gd name="connsiteX1" fmla="*/ 664011 w 664011"/>
              <a:gd name="connsiteY1" fmla="*/ 840601 h 843931"/>
              <a:gd name="connsiteX2" fmla="*/ 189445 w 664011"/>
              <a:gd name="connsiteY2" fmla="*/ 0 h 843931"/>
              <a:gd name="connsiteX3" fmla="*/ 0 w 664011"/>
              <a:gd name="connsiteY3" fmla="*/ 843931 h 843931"/>
              <a:gd name="connsiteX0" fmla="*/ 0 w 664011"/>
              <a:gd name="connsiteY0" fmla="*/ 843931 h 843931"/>
              <a:gd name="connsiteX1" fmla="*/ 664011 w 664011"/>
              <a:gd name="connsiteY1" fmla="*/ 840601 h 843931"/>
              <a:gd name="connsiteX2" fmla="*/ 189445 w 664011"/>
              <a:gd name="connsiteY2" fmla="*/ 0 h 843931"/>
              <a:gd name="connsiteX3" fmla="*/ 0 w 664011"/>
              <a:gd name="connsiteY3" fmla="*/ 843931 h 843931"/>
              <a:gd name="connsiteX0" fmla="*/ 0 w 664011"/>
              <a:gd name="connsiteY0" fmla="*/ 843931 h 843931"/>
              <a:gd name="connsiteX1" fmla="*/ 664011 w 664011"/>
              <a:gd name="connsiteY1" fmla="*/ 840601 h 843931"/>
              <a:gd name="connsiteX2" fmla="*/ 189445 w 664011"/>
              <a:gd name="connsiteY2" fmla="*/ 0 h 843931"/>
              <a:gd name="connsiteX3" fmla="*/ 0 w 664011"/>
              <a:gd name="connsiteY3" fmla="*/ 843931 h 843931"/>
              <a:gd name="connsiteX0" fmla="*/ 0 w 664011"/>
              <a:gd name="connsiteY0" fmla="*/ 834406 h 834406"/>
              <a:gd name="connsiteX1" fmla="*/ 664011 w 664011"/>
              <a:gd name="connsiteY1" fmla="*/ 831076 h 834406"/>
              <a:gd name="connsiteX2" fmla="*/ 184683 w 664011"/>
              <a:gd name="connsiteY2" fmla="*/ 0 h 834406"/>
              <a:gd name="connsiteX3" fmla="*/ 0 w 664011"/>
              <a:gd name="connsiteY3" fmla="*/ 834406 h 834406"/>
              <a:gd name="connsiteX0" fmla="*/ 0 w 664011"/>
              <a:gd name="connsiteY0" fmla="*/ 834406 h 834406"/>
              <a:gd name="connsiteX1" fmla="*/ 664011 w 664011"/>
              <a:gd name="connsiteY1" fmla="*/ 831076 h 834406"/>
              <a:gd name="connsiteX2" fmla="*/ 184683 w 664011"/>
              <a:gd name="connsiteY2" fmla="*/ 0 h 834406"/>
              <a:gd name="connsiteX3" fmla="*/ 0 w 664011"/>
              <a:gd name="connsiteY3" fmla="*/ 834406 h 834406"/>
              <a:gd name="connsiteX0" fmla="*/ 0 w 649723"/>
              <a:gd name="connsiteY0" fmla="*/ 829644 h 831076"/>
              <a:gd name="connsiteX1" fmla="*/ 649723 w 649723"/>
              <a:gd name="connsiteY1" fmla="*/ 831076 h 831076"/>
              <a:gd name="connsiteX2" fmla="*/ 170395 w 649723"/>
              <a:gd name="connsiteY2" fmla="*/ 0 h 831076"/>
              <a:gd name="connsiteX3" fmla="*/ 0 w 649723"/>
              <a:gd name="connsiteY3" fmla="*/ 829644 h 831076"/>
              <a:gd name="connsiteX0" fmla="*/ 0 w 649723"/>
              <a:gd name="connsiteY0" fmla="*/ 829644 h 831076"/>
              <a:gd name="connsiteX1" fmla="*/ 649723 w 649723"/>
              <a:gd name="connsiteY1" fmla="*/ 831076 h 831076"/>
              <a:gd name="connsiteX2" fmla="*/ 170395 w 649723"/>
              <a:gd name="connsiteY2" fmla="*/ 0 h 831076"/>
              <a:gd name="connsiteX3" fmla="*/ 0 w 649723"/>
              <a:gd name="connsiteY3" fmla="*/ 829644 h 831076"/>
              <a:gd name="connsiteX0" fmla="*/ 0 w 649723"/>
              <a:gd name="connsiteY0" fmla="*/ 820119 h 831076"/>
              <a:gd name="connsiteX1" fmla="*/ 649723 w 649723"/>
              <a:gd name="connsiteY1" fmla="*/ 831076 h 831076"/>
              <a:gd name="connsiteX2" fmla="*/ 170395 w 649723"/>
              <a:gd name="connsiteY2" fmla="*/ 0 h 831076"/>
              <a:gd name="connsiteX3" fmla="*/ 0 w 649723"/>
              <a:gd name="connsiteY3" fmla="*/ 820119 h 831076"/>
              <a:gd name="connsiteX0" fmla="*/ 0 w 649723"/>
              <a:gd name="connsiteY0" fmla="*/ 820119 h 831076"/>
              <a:gd name="connsiteX1" fmla="*/ 649723 w 649723"/>
              <a:gd name="connsiteY1" fmla="*/ 831076 h 831076"/>
              <a:gd name="connsiteX2" fmla="*/ 170395 w 649723"/>
              <a:gd name="connsiteY2" fmla="*/ 0 h 831076"/>
              <a:gd name="connsiteX3" fmla="*/ 0 w 649723"/>
              <a:gd name="connsiteY3" fmla="*/ 820119 h 831076"/>
              <a:gd name="connsiteX0" fmla="*/ 0 w 649723"/>
              <a:gd name="connsiteY0" fmla="*/ 820119 h 831076"/>
              <a:gd name="connsiteX1" fmla="*/ 649723 w 649723"/>
              <a:gd name="connsiteY1" fmla="*/ 831076 h 831076"/>
              <a:gd name="connsiteX2" fmla="*/ 170395 w 649723"/>
              <a:gd name="connsiteY2" fmla="*/ 0 h 831076"/>
              <a:gd name="connsiteX3" fmla="*/ 0 w 649723"/>
              <a:gd name="connsiteY3" fmla="*/ 820119 h 831076"/>
              <a:gd name="connsiteX0" fmla="*/ 0 w 649723"/>
              <a:gd name="connsiteY0" fmla="*/ 820119 h 831076"/>
              <a:gd name="connsiteX1" fmla="*/ 649723 w 649723"/>
              <a:gd name="connsiteY1" fmla="*/ 831076 h 831076"/>
              <a:gd name="connsiteX2" fmla="*/ 170395 w 649723"/>
              <a:gd name="connsiteY2" fmla="*/ 0 h 831076"/>
              <a:gd name="connsiteX3" fmla="*/ 0 w 649723"/>
              <a:gd name="connsiteY3" fmla="*/ 820119 h 8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723" h="831076">
                <a:moveTo>
                  <a:pt x="0" y="820119"/>
                </a:moveTo>
                <a:lnTo>
                  <a:pt x="649723" y="831076"/>
                </a:lnTo>
                <a:cubicBezTo>
                  <a:pt x="582079" y="431658"/>
                  <a:pt x="364815" y="110738"/>
                  <a:pt x="170395" y="0"/>
                </a:cubicBezTo>
                <a:cubicBezTo>
                  <a:pt x="112908" y="190261"/>
                  <a:pt x="11393" y="591120"/>
                  <a:pt x="0" y="820119"/>
                </a:cubicBezTo>
                <a:close/>
              </a:path>
            </a:pathLst>
          </a:custGeom>
          <a:pattFill prst="solidDmnd">
            <a:fgClr>
              <a:srgbClr val="7FD7A7"/>
            </a:fgClr>
            <a:bgClr>
              <a:srgbClr val="ADCDEA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grpSp>
        <p:nvGrpSpPr>
          <p:cNvPr id="389" name="Group 28"/>
          <p:cNvGrpSpPr>
            <a:grpSpLocks/>
          </p:cNvGrpSpPr>
          <p:nvPr/>
        </p:nvGrpSpPr>
        <p:grpSpPr bwMode="auto">
          <a:xfrm>
            <a:off x="5360300" y="2473764"/>
            <a:ext cx="209753" cy="350195"/>
            <a:chOff x="1344" y="576"/>
            <a:chExt cx="288" cy="480"/>
          </a:xfrm>
        </p:grpSpPr>
        <p:sp>
          <p:nvSpPr>
            <p:cNvPr id="402" name="Oval 29"/>
            <p:cNvSpPr>
              <a:spLocks noChangeArrowheads="1"/>
            </p:cNvSpPr>
            <p:nvPr/>
          </p:nvSpPr>
          <p:spPr bwMode="auto">
            <a:xfrm>
              <a:off x="1344" y="576"/>
              <a:ext cx="288" cy="48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3" name="Oval 30"/>
            <p:cNvSpPr>
              <a:spLocks noChangeArrowheads="1"/>
            </p:cNvSpPr>
            <p:nvPr/>
          </p:nvSpPr>
          <p:spPr bwMode="auto">
            <a:xfrm>
              <a:off x="1388" y="648"/>
              <a:ext cx="201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0" name="Group 31"/>
          <p:cNvGrpSpPr>
            <a:grpSpLocks/>
          </p:cNvGrpSpPr>
          <p:nvPr/>
        </p:nvGrpSpPr>
        <p:grpSpPr bwMode="auto">
          <a:xfrm rot="5400000">
            <a:off x="5824492" y="2972611"/>
            <a:ext cx="209753" cy="350195"/>
            <a:chOff x="1344" y="576"/>
            <a:chExt cx="288" cy="480"/>
          </a:xfrm>
        </p:grpSpPr>
        <p:sp>
          <p:nvSpPr>
            <p:cNvPr id="400" name="Oval 32"/>
            <p:cNvSpPr>
              <a:spLocks noChangeArrowheads="1"/>
            </p:cNvSpPr>
            <p:nvPr/>
          </p:nvSpPr>
          <p:spPr bwMode="auto">
            <a:xfrm>
              <a:off x="1344" y="576"/>
              <a:ext cx="288" cy="48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1" name="Oval 33"/>
            <p:cNvSpPr>
              <a:spLocks noChangeArrowheads="1"/>
            </p:cNvSpPr>
            <p:nvPr/>
          </p:nvSpPr>
          <p:spPr bwMode="auto">
            <a:xfrm>
              <a:off x="1388" y="648"/>
              <a:ext cx="201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1" name="Group 34"/>
          <p:cNvGrpSpPr>
            <a:grpSpLocks/>
          </p:cNvGrpSpPr>
          <p:nvPr/>
        </p:nvGrpSpPr>
        <p:grpSpPr bwMode="auto">
          <a:xfrm rot="10800000">
            <a:off x="5360300" y="3436801"/>
            <a:ext cx="209753" cy="350195"/>
            <a:chOff x="1344" y="576"/>
            <a:chExt cx="288" cy="480"/>
          </a:xfrm>
        </p:grpSpPr>
        <p:sp>
          <p:nvSpPr>
            <p:cNvPr id="398" name="Oval 35"/>
            <p:cNvSpPr>
              <a:spLocks noChangeArrowheads="1"/>
            </p:cNvSpPr>
            <p:nvPr/>
          </p:nvSpPr>
          <p:spPr bwMode="auto">
            <a:xfrm>
              <a:off x="1344" y="576"/>
              <a:ext cx="288" cy="48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9" name="Oval 36"/>
            <p:cNvSpPr>
              <a:spLocks noChangeArrowheads="1"/>
            </p:cNvSpPr>
            <p:nvPr/>
          </p:nvSpPr>
          <p:spPr bwMode="auto">
            <a:xfrm>
              <a:off x="1388" y="648"/>
              <a:ext cx="201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2" name="Group 37"/>
          <p:cNvGrpSpPr>
            <a:grpSpLocks/>
          </p:cNvGrpSpPr>
          <p:nvPr/>
        </p:nvGrpSpPr>
        <p:grpSpPr bwMode="auto">
          <a:xfrm rot="16200000">
            <a:off x="4861454" y="2972611"/>
            <a:ext cx="209753" cy="350195"/>
            <a:chOff x="1344" y="576"/>
            <a:chExt cx="288" cy="480"/>
          </a:xfrm>
        </p:grpSpPr>
        <p:sp>
          <p:nvSpPr>
            <p:cNvPr id="396" name="Oval 38"/>
            <p:cNvSpPr>
              <a:spLocks noChangeArrowheads="1"/>
            </p:cNvSpPr>
            <p:nvPr/>
          </p:nvSpPr>
          <p:spPr bwMode="auto">
            <a:xfrm>
              <a:off x="1344" y="576"/>
              <a:ext cx="288" cy="480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7" name="Oval 39"/>
            <p:cNvSpPr>
              <a:spLocks noChangeArrowheads="1"/>
            </p:cNvSpPr>
            <p:nvPr/>
          </p:nvSpPr>
          <p:spPr bwMode="auto">
            <a:xfrm>
              <a:off x="1388" y="648"/>
              <a:ext cx="201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93" name="Oval 41"/>
          <p:cNvSpPr>
            <a:spLocks noChangeArrowheads="1"/>
          </p:cNvSpPr>
          <p:nvPr/>
        </p:nvSpPr>
        <p:spPr bwMode="auto">
          <a:xfrm>
            <a:off x="5282268" y="2981141"/>
            <a:ext cx="333032" cy="333032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394" name="Oval 42"/>
          <p:cNvSpPr>
            <a:spLocks noChangeArrowheads="1"/>
          </p:cNvSpPr>
          <p:nvPr/>
        </p:nvSpPr>
        <p:spPr bwMode="auto">
          <a:xfrm>
            <a:off x="5337774" y="3036647"/>
            <a:ext cx="222021" cy="22202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395" name="Прямоугольник 394"/>
          <p:cNvSpPr/>
          <p:nvPr/>
        </p:nvSpPr>
        <p:spPr>
          <a:xfrm>
            <a:off x="4958005" y="2656878"/>
            <a:ext cx="981560" cy="981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05" name="Oval 41"/>
          <p:cNvSpPr>
            <a:spLocks noChangeArrowheads="1"/>
          </p:cNvSpPr>
          <p:nvPr/>
        </p:nvSpPr>
        <p:spPr bwMode="auto">
          <a:xfrm>
            <a:off x="6645254" y="4213381"/>
            <a:ext cx="245549" cy="245549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06" name="Oval 42"/>
          <p:cNvSpPr>
            <a:spLocks noChangeArrowheads="1"/>
          </p:cNvSpPr>
          <p:nvPr/>
        </p:nvSpPr>
        <p:spPr bwMode="auto">
          <a:xfrm>
            <a:off x="6686179" y="4254306"/>
            <a:ext cx="163699" cy="16369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grpSp>
        <p:nvGrpSpPr>
          <p:cNvPr id="407" name="Группа 406"/>
          <p:cNvGrpSpPr/>
          <p:nvPr/>
        </p:nvGrpSpPr>
        <p:grpSpPr>
          <a:xfrm>
            <a:off x="6030401" y="4166602"/>
            <a:ext cx="1469505" cy="358539"/>
            <a:chOff x="2275063" y="5329238"/>
            <a:chExt cx="1761156" cy="429698"/>
          </a:xfrm>
        </p:grpSpPr>
        <p:sp>
          <p:nvSpPr>
            <p:cNvPr id="416" name="Oval 32"/>
            <p:cNvSpPr>
              <a:spLocks noChangeArrowheads="1"/>
            </p:cNvSpPr>
            <p:nvPr/>
          </p:nvSpPr>
          <p:spPr bwMode="auto">
            <a:xfrm rot="5400000">
              <a:off x="3621881" y="5261373"/>
              <a:ext cx="269081" cy="559594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7" name="Oval 32"/>
            <p:cNvSpPr>
              <a:spLocks noChangeArrowheads="1"/>
            </p:cNvSpPr>
            <p:nvPr/>
          </p:nvSpPr>
          <p:spPr bwMode="auto">
            <a:xfrm rot="10800000">
              <a:off x="3543584" y="5329238"/>
              <a:ext cx="425675" cy="4238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8" name="Oval 33"/>
            <p:cNvSpPr>
              <a:spLocks noChangeArrowheads="1"/>
            </p:cNvSpPr>
            <p:nvPr/>
          </p:nvSpPr>
          <p:spPr bwMode="auto">
            <a:xfrm rot="5400000">
              <a:off x="3629008" y="5327809"/>
              <a:ext cx="254827" cy="426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9" name="Oval 32"/>
            <p:cNvSpPr>
              <a:spLocks noChangeArrowheads="1"/>
            </p:cNvSpPr>
            <p:nvPr/>
          </p:nvSpPr>
          <p:spPr bwMode="auto">
            <a:xfrm rot="5400000">
              <a:off x="2420319" y="5267208"/>
              <a:ext cx="269081" cy="559594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0" name="Oval 32"/>
            <p:cNvSpPr>
              <a:spLocks noChangeArrowheads="1"/>
            </p:cNvSpPr>
            <p:nvPr/>
          </p:nvSpPr>
          <p:spPr bwMode="auto">
            <a:xfrm rot="10800000">
              <a:off x="2342022" y="5335074"/>
              <a:ext cx="425675" cy="4238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1" name="Oval 33"/>
            <p:cNvSpPr>
              <a:spLocks noChangeArrowheads="1"/>
            </p:cNvSpPr>
            <p:nvPr/>
          </p:nvSpPr>
          <p:spPr bwMode="auto">
            <a:xfrm rot="5400000">
              <a:off x="2427446" y="5333645"/>
              <a:ext cx="254827" cy="426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08" name="Группа 407"/>
          <p:cNvGrpSpPr/>
          <p:nvPr/>
        </p:nvGrpSpPr>
        <p:grpSpPr>
          <a:xfrm rot="16200000">
            <a:off x="5996836" y="4154977"/>
            <a:ext cx="1501615" cy="373988"/>
            <a:chOff x="1800224" y="5325272"/>
            <a:chExt cx="1738446" cy="432972"/>
          </a:xfrm>
        </p:grpSpPr>
        <p:sp>
          <p:nvSpPr>
            <p:cNvPr id="410" name="Oval 32"/>
            <p:cNvSpPr>
              <a:spLocks noChangeArrowheads="1"/>
            </p:cNvSpPr>
            <p:nvPr/>
          </p:nvSpPr>
          <p:spPr bwMode="auto">
            <a:xfrm rot="5400000">
              <a:off x="3124332" y="5257406"/>
              <a:ext cx="269081" cy="559594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Oval 32"/>
            <p:cNvSpPr>
              <a:spLocks noChangeArrowheads="1"/>
            </p:cNvSpPr>
            <p:nvPr/>
          </p:nvSpPr>
          <p:spPr bwMode="auto">
            <a:xfrm rot="10800000">
              <a:off x="3046034" y="5325272"/>
              <a:ext cx="425675" cy="4238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Oval 33"/>
            <p:cNvSpPr>
              <a:spLocks noChangeArrowheads="1"/>
            </p:cNvSpPr>
            <p:nvPr/>
          </p:nvSpPr>
          <p:spPr bwMode="auto">
            <a:xfrm rot="5400000">
              <a:off x="3131459" y="5323841"/>
              <a:ext cx="254827" cy="426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Oval 32"/>
            <p:cNvSpPr>
              <a:spLocks noChangeArrowheads="1"/>
            </p:cNvSpPr>
            <p:nvPr/>
          </p:nvSpPr>
          <p:spPr bwMode="auto">
            <a:xfrm rot="5400000">
              <a:off x="1945480" y="5266516"/>
              <a:ext cx="269081" cy="559594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Oval 32"/>
            <p:cNvSpPr>
              <a:spLocks noChangeArrowheads="1"/>
            </p:cNvSpPr>
            <p:nvPr/>
          </p:nvSpPr>
          <p:spPr bwMode="auto">
            <a:xfrm rot="10800000">
              <a:off x="1867183" y="5334382"/>
              <a:ext cx="425675" cy="4238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5" name="Oval 33"/>
            <p:cNvSpPr>
              <a:spLocks noChangeArrowheads="1"/>
            </p:cNvSpPr>
            <p:nvPr/>
          </p:nvSpPr>
          <p:spPr bwMode="auto">
            <a:xfrm rot="5400000">
              <a:off x="1952608" y="5332953"/>
              <a:ext cx="254827" cy="426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09" name="Прямоугольник 408"/>
          <p:cNvSpPr/>
          <p:nvPr/>
        </p:nvSpPr>
        <p:spPr>
          <a:xfrm>
            <a:off x="6277249" y="3845376"/>
            <a:ext cx="981560" cy="981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23" name="Oval 29"/>
          <p:cNvSpPr>
            <a:spLocks noChangeArrowheads="1"/>
          </p:cNvSpPr>
          <p:nvPr/>
        </p:nvSpPr>
        <p:spPr bwMode="auto">
          <a:xfrm>
            <a:off x="7996995" y="2664933"/>
            <a:ext cx="350536" cy="585239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24" name="Oval 30"/>
          <p:cNvSpPr>
            <a:spLocks noChangeArrowheads="1"/>
          </p:cNvSpPr>
          <p:nvPr/>
        </p:nvSpPr>
        <p:spPr bwMode="auto">
          <a:xfrm>
            <a:off x="8050549" y="2752719"/>
            <a:ext cx="244645" cy="40966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26" name="Oval 32"/>
          <p:cNvSpPr>
            <a:spLocks noChangeArrowheads="1"/>
          </p:cNvSpPr>
          <p:nvPr/>
        </p:nvSpPr>
        <p:spPr bwMode="auto">
          <a:xfrm rot="5400000">
            <a:off x="8488712" y="3159131"/>
            <a:ext cx="350536" cy="58524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27" name="Oval 33"/>
          <p:cNvSpPr>
            <a:spLocks noChangeArrowheads="1"/>
          </p:cNvSpPr>
          <p:nvPr/>
        </p:nvSpPr>
        <p:spPr bwMode="auto">
          <a:xfrm rot="5400000">
            <a:off x="8541658" y="3247526"/>
            <a:ext cx="244645" cy="40966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29" name="Oval 35"/>
          <p:cNvSpPr>
            <a:spLocks noChangeArrowheads="1"/>
          </p:cNvSpPr>
          <p:nvPr/>
        </p:nvSpPr>
        <p:spPr bwMode="auto">
          <a:xfrm rot="10800000">
            <a:off x="7997931" y="3648315"/>
            <a:ext cx="350536" cy="585239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30" name="Oval 36"/>
          <p:cNvSpPr>
            <a:spLocks noChangeArrowheads="1"/>
          </p:cNvSpPr>
          <p:nvPr/>
        </p:nvSpPr>
        <p:spPr bwMode="auto">
          <a:xfrm rot="10800000">
            <a:off x="8051485" y="3736101"/>
            <a:ext cx="244645" cy="40966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32" name="Oval 38"/>
          <p:cNvSpPr>
            <a:spLocks noChangeArrowheads="1"/>
          </p:cNvSpPr>
          <p:nvPr/>
        </p:nvSpPr>
        <p:spPr bwMode="auto">
          <a:xfrm rot="16200000">
            <a:off x="7507152" y="3159133"/>
            <a:ext cx="350535" cy="585238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33" name="Oval 39"/>
          <p:cNvSpPr>
            <a:spLocks noChangeArrowheads="1"/>
          </p:cNvSpPr>
          <p:nvPr/>
        </p:nvSpPr>
        <p:spPr bwMode="auto">
          <a:xfrm rot="16200000">
            <a:off x="7567413" y="3246310"/>
            <a:ext cx="244644" cy="40966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34" name="Прямоугольник 433"/>
          <p:cNvSpPr/>
          <p:nvPr/>
        </p:nvSpPr>
        <p:spPr>
          <a:xfrm>
            <a:off x="7682420" y="2960973"/>
            <a:ext cx="981560" cy="9815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36" name="Oval 41"/>
          <p:cNvSpPr>
            <a:spLocks noChangeArrowheads="1"/>
          </p:cNvSpPr>
          <p:nvPr/>
        </p:nvSpPr>
        <p:spPr bwMode="auto">
          <a:xfrm>
            <a:off x="4283420" y="2360701"/>
            <a:ext cx="196986" cy="196986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37" name="Oval 42"/>
          <p:cNvSpPr>
            <a:spLocks noChangeArrowheads="1"/>
          </p:cNvSpPr>
          <p:nvPr/>
        </p:nvSpPr>
        <p:spPr bwMode="auto">
          <a:xfrm>
            <a:off x="4316251" y="2393532"/>
            <a:ext cx="131323" cy="1313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grpSp>
        <p:nvGrpSpPr>
          <p:cNvPr id="438" name="Group 28"/>
          <p:cNvGrpSpPr>
            <a:grpSpLocks/>
          </p:cNvGrpSpPr>
          <p:nvPr/>
        </p:nvGrpSpPr>
        <p:grpSpPr bwMode="auto">
          <a:xfrm>
            <a:off x="3802650" y="2294013"/>
            <a:ext cx="201742" cy="337062"/>
            <a:chOff x="1344" y="594"/>
            <a:chExt cx="277" cy="462"/>
          </a:xfrm>
        </p:grpSpPr>
        <p:sp>
          <p:nvSpPr>
            <p:cNvPr id="457" name="Oval 29"/>
            <p:cNvSpPr>
              <a:spLocks noChangeArrowheads="1"/>
            </p:cNvSpPr>
            <p:nvPr/>
          </p:nvSpPr>
          <p:spPr bwMode="auto">
            <a:xfrm>
              <a:off x="1344" y="594"/>
              <a:ext cx="277" cy="4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8" name="Oval 30"/>
            <p:cNvSpPr>
              <a:spLocks noChangeArrowheads="1"/>
            </p:cNvSpPr>
            <p:nvPr/>
          </p:nvSpPr>
          <p:spPr bwMode="auto">
            <a:xfrm>
              <a:off x="1388" y="660"/>
              <a:ext cx="194" cy="3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39" name="Group 31"/>
          <p:cNvGrpSpPr>
            <a:grpSpLocks/>
          </p:cNvGrpSpPr>
          <p:nvPr/>
        </p:nvGrpSpPr>
        <p:grpSpPr bwMode="auto">
          <a:xfrm rot="5400000">
            <a:off x="4284707" y="2790301"/>
            <a:ext cx="201742" cy="337063"/>
            <a:chOff x="1355" y="566"/>
            <a:chExt cx="277" cy="462"/>
          </a:xfrm>
        </p:grpSpPr>
        <p:sp>
          <p:nvSpPr>
            <p:cNvPr id="455" name="Oval 32"/>
            <p:cNvSpPr>
              <a:spLocks noChangeArrowheads="1"/>
            </p:cNvSpPr>
            <p:nvPr/>
          </p:nvSpPr>
          <p:spPr bwMode="auto">
            <a:xfrm>
              <a:off x="1355" y="566"/>
              <a:ext cx="277" cy="4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6" name="Oval 33"/>
            <p:cNvSpPr>
              <a:spLocks noChangeArrowheads="1"/>
            </p:cNvSpPr>
            <p:nvPr/>
          </p:nvSpPr>
          <p:spPr bwMode="auto">
            <a:xfrm>
              <a:off x="1395" y="632"/>
              <a:ext cx="194" cy="3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0" name="Group 34"/>
          <p:cNvGrpSpPr>
            <a:grpSpLocks/>
          </p:cNvGrpSpPr>
          <p:nvPr/>
        </p:nvGrpSpPr>
        <p:grpSpPr bwMode="auto">
          <a:xfrm rot="10800000">
            <a:off x="3799004" y="3282586"/>
            <a:ext cx="201742" cy="337062"/>
            <a:chOff x="1360" y="541"/>
            <a:chExt cx="277" cy="462"/>
          </a:xfrm>
        </p:grpSpPr>
        <p:sp>
          <p:nvSpPr>
            <p:cNvPr id="453" name="Oval 35"/>
            <p:cNvSpPr>
              <a:spLocks noChangeArrowheads="1"/>
            </p:cNvSpPr>
            <p:nvPr/>
          </p:nvSpPr>
          <p:spPr bwMode="auto">
            <a:xfrm>
              <a:off x="1360" y="541"/>
              <a:ext cx="277" cy="4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4" name="Oval 36"/>
            <p:cNvSpPr>
              <a:spLocks noChangeArrowheads="1"/>
            </p:cNvSpPr>
            <p:nvPr/>
          </p:nvSpPr>
          <p:spPr bwMode="auto">
            <a:xfrm>
              <a:off x="1400" y="613"/>
              <a:ext cx="194" cy="3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41" name="Group 37"/>
          <p:cNvGrpSpPr>
            <a:grpSpLocks/>
          </p:cNvGrpSpPr>
          <p:nvPr/>
        </p:nvGrpSpPr>
        <p:grpSpPr bwMode="auto">
          <a:xfrm rot="16200000">
            <a:off x="3299783" y="2790297"/>
            <a:ext cx="201742" cy="337063"/>
            <a:chOff x="1344" y="574"/>
            <a:chExt cx="277" cy="462"/>
          </a:xfrm>
        </p:grpSpPr>
        <p:sp>
          <p:nvSpPr>
            <p:cNvPr id="451" name="Oval 38"/>
            <p:cNvSpPr>
              <a:spLocks noChangeArrowheads="1"/>
            </p:cNvSpPr>
            <p:nvPr/>
          </p:nvSpPr>
          <p:spPr bwMode="auto">
            <a:xfrm>
              <a:off x="1344" y="574"/>
              <a:ext cx="277" cy="46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2" name="Oval 39"/>
            <p:cNvSpPr>
              <a:spLocks noChangeArrowheads="1"/>
            </p:cNvSpPr>
            <p:nvPr/>
          </p:nvSpPr>
          <p:spPr bwMode="auto">
            <a:xfrm>
              <a:off x="1388" y="646"/>
              <a:ext cx="194" cy="3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2" name="Oval 41"/>
          <p:cNvSpPr>
            <a:spLocks noChangeArrowheads="1"/>
          </p:cNvSpPr>
          <p:nvPr/>
        </p:nvSpPr>
        <p:spPr bwMode="auto">
          <a:xfrm>
            <a:off x="3682401" y="2746043"/>
            <a:ext cx="417464" cy="41746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43" name="Oval 42"/>
          <p:cNvSpPr>
            <a:spLocks noChangeArrowheads="1"/>
          </p:cNvSpPr>
          <p:nvPr/>
        </p:nvSpPr>
        <p:spPr bwMode="auto">
          <a:xfrm>
            <a:off x="3751979" y="2815620"/>
            <a:ext cx="278309" cy="27830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44" name="Oval 41"/>
          <p:cNvSpPr>
            <a:spLocks noChangeArrowheads="1"/>
          </p:cNvSpPr>
          <p:nvPr/>
        </p:nvSpPr>
        <p:spPr bwMode="auto">
          <a:xfrm>
            <a:off x="4280655" y="3332682"/>
            <a:ext cx="196986" cy="196986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45" name="Oval 42"/>
          <p:cNvSpPr>
            <a:spLocks noChangeArrowheads="1"/>
          </p:cNvSpPr>
          <p:nvPr/>
        </p:nvSpPr>
        <p:spPr bwMode="auto">
          <a:xfrm>
            <a:off x="4313486" y="3365513"/>
            <a:ext cx="131323" cy="1313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46" name="Oval 41"/>
          <p:cNvSpPr>
            <a:spLocks noChangeArrowheads="1"/>
          </p:cNvSpPr>
          <p:nvPr/>
        </p:nvSpPr>
        <p:spPr bwMode="auto">
          <a:xfrm>
            <a:off x="3302727" y="3340483"/>
            <a:ext cx="196986" cy="196986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47" name="Oval 42"/>
          <p:cNvSpPr>
            <a:spLocks noChangeArrowheads="1"/>
          </p:cNvSpPr>
          <p:nvPr/>
        </p:nvSpPr>
        <p:spPr bwMode="auto">
          <a:xfrm>
            <a:off x="3335558" y="3373314"/>
            <a:ext cx="131323" cy="1313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48" name="Oval 41"/>
          <p:cNvSpPr>
            <a:spLocks noChangeArrowheads="1"/>
          </p:cNvSpPr>
          <p:nvPr/>
        </p:nvSpPr>
        <p:spPr bwMode="auto">
          <a:xfrm>
            <a:off x="3302532" y="2363973"/>
            <a:ext cx="196986" cy="196986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49" name="Oval 42"/>
          <p:cNvSpPr>
            <a:spLocks noChangeArrowheads="1"/>
          </p:cNvSpPr>
          <p:nvPr/>
        </p:nvSpPr>
        <p:spPr bwMode="auto">
          <a:xfrm>
            <a:off x="3335363" y="2396804"/>
            <a:ext cx="131323" cy="13132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50" name="Прямоугольник 449"/>
          <p:cNvSpPr/>
          <p:nvPr/>
        </p:nvSpPr>
        <p:spPr>
          <a:xfrm>
            <a:off x="3400353" y="2463994"/>
            <a:ext cx="981560" cy="981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60" name="Oval 41"/>
          <p:cNvSpPr>
            <a:spLocks noChangeArrowheads="1"/>
          </p:cNvSpPr>
          <p:nvPr/>
        </p:nvSpPr>
        <p:spPr bwMode="auto">
          <a:xfrm>
            <a:off x="2784957" y="3277947"/>
            <a:ext cx="282854" cy="28285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61" name="Oval 42"/>
          <p:cNvSpPr>
            <a:spLocks noChangeArrowheads="1"/>
          </p:cNvSpPr>
          <p:nvPr/>
        </p:nvSpPr>
        <p:spPr bwMode="auto">
          <a:xfrm>
            <a:off x="2832100" y="3325090"/>
            <a:ext cx="188569" cy="1885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grpSp>
        <p:nvGrpSpPr>
          <p:cNvPr id="462" name="Group 28"/>
          <p:cNvGrpSpPr>
            <a:grpSpLocks/>
          </p:cNvGrpSpPr>
          <p:nvPr/>
        </p:nvGrpSpPr>
        <p:grpSpPr bwMode="auto">
          <a:xfrm>
            <a:off x="2350042" y="3274347"/>
            <a:ext cx="153674" cy="256810"/>
            <a:chOff x="1344" y="662"/>
            <a:chExt cx="211" cy="352"/>
          </a:xfrm>
        </p:grpSpPr>
        <p:sp>
          <p:nvSpPr>
            <p:cNvPr id="481" name="Oval 29"/>
            <p:cNvSpPr>
              <a:spLocks noChangeArrowheads="1"/>
            </p:cNvSpPr>
            <p:nvPr/>
          </p:nvSpPr>
          <p:spPr bwMode="auto">
            <a:xfrm>
              <a:off x="1344" y="662"/>
              <a:ext cx="211" cy="35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2" name="Oval 30"/>
            <p:cNvSpPr>
              <a:spLocks noChangeArrowheads="1"/>
            </p:cNvSpPr>
            <p:nvPr/>
          </p:nvSpPr>
          <p:spPr bwMode="auto">
            <a:xfrm>
              <a:off x="1375" y="715"/>
              <a:ext cx="148" cy="2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63" name="Group 31"/>
          <p:cNvGrpSpPr>
            <a:grpSpLocks/>
          </p:cNvGrpSpPr>
          <p:nvPr/>
        </p:nvGrpSpPr>
        <p:grpSpPr bwMode="auto">
          <a:xfrm rot="5400000">
            <a:off x="2852485" y="3742214"/>
            <a:ext cx="153674" cy="256809"/>
            <a:chOff x="1362" y="626"/>
            <a:chExt cx="211" cy="352"/>
          </a:xfrm>
        </p:grpSpPr>
        <p:sp>
          <p:nvSpPr>
            <p:cNvPr id="479" name="Oval 32"/>
            <p:cNvSpPr>
              <a:spLocks noChangeArrowheads="1"/>
            </p:cNvSpPr>
            <p:nvPr/>
          </p:nvSpPr>
          <p:spPr bwMode="auto">
            <a:xfrm>
              <a:off x="1362" y="626"/>
              <a:ext cx="211" cy="35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0" name="Oval 33"/>
            <p:cNvSpPr>
              <a:spLocks noChangeArrowheads="1"/>
            </p:cNvSpPr>
            <p:nvPr/>
          </p:nvSpPr>
          <p:spPr bwMode="auto">
            <a:xfrm>
              <a:off x="1394" y="679"/>
              <a:ext cx="148" cy="2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64" name="Group 34"/>
          <p:cNvGrpSpPr>
            <a:grpSpLocks/>
          </p:cNvGrpSpPr>
          <p:nvPr/>
        </p:nvGrpSpPr>
        <p:grpSpPr bwMode="auto">
          <a:xfrm rot="10800000">
            <a:off x="2350035" y="4251973"/>
            <a:ext cx="153674" cy="256810"/>
            <a:chOff x="1421" y="598"/>
            <a:chExt cx="211" cy="352"/>
          </a:xfrm>
        </p:grpSpPr>
        <p:sp>
          <p:nvSpPr>
            <p:cNvPr id="477" name="Oval 35"/>
            <p:cNvSpPr>
              <a:spLocks noChangeArrowheads="1"/>
            </p:cNvSpPr>
            <p:nvPr/>
          </p:nvSpPr>
          <p:spPr bwMode="auto">
            <a:xfrm>
              <a:off x="1421" y="598"/>
              <a:ext cx="211" cy="35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8" name="Oval 36"/>
            <p:cNvSpPr>
              <a:spLocks noChangeArrowheads="1"/>
            </p:cNvSpPr>
            <p:nvPr/>
          </p:nvSpPr>
          <p:spPr bwMode="auto">
            <a:xfrm>
              <a:off x="1452" y="651"/>
              <a:ext cx="148" cy="2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65" name="Group 37"/>
          <p:cNvGrpSpPr>
            <a:grpSpLocks/>
          </p:cNvGrpSpPr>
          <p:nvPr/>
        </p:nvGrpSpPr>
        <p:grpSpPr bwMode="auto">
          <a:xfrm rot="16200000">
            <a:off x="1869748" y="3745127"/>
            <a:ext cx="153673" cy="256809"/>
            <a:chOff x="1399" y="627"/>
            <a:chExt cx="211" cy="352"/>
          </a:xfrm>
        </p:grpSpPr>
        <p:sp>
          <p:nvSpPr>
            <p:cNvPr id="475" name="Oval 38"/>
            <p:cNvSpPr>
              <a:spLocks noChangeArrowheads="1"/>
            </p:cNvSpPr>
            <p:nvPr/>
          </p:nvSpPr>
          <p:spPr bwMode="auto">
            <a:xfrm>
              <a:off x="1399" y="627"/>
              <a:ext cx="211" cy="352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6" name="Oval 39"/>
            <p:cNvSpPr>
              <a:spLocks noChangeArrowheads="1"/>
            </p:cNvSpPr>
            <p:nvPr/>
          </p:nvSpPr>
          <p:spPr bwMode="auto">
            <a:xfrm>
              <a:off x="1430" y="679"/>
              <a:ext cx="148" cy="2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20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66" name="Oval 41"/>
          <p:cNvSpPr>
            <a:spLocks noChangeArrowheads="1"/>
          </p:cNvSpPr>
          <p:nvPr/>
        </p:nvSpPr>
        <p:spPr bwMode="auto">
          <a:xfrm>
            <a:off x="2171717" y="3618691"/>
            <a:ext cx="533612" cy="533612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67" name="Oval 42"/>
          <p:cNvSpPr>
            <a:spLocks noChangeArrowheads="1"/>
          </p:cNvSpPr>
          <p:nvPr/>
        </p:nvSpPr>
        <p:spPr bwMode="auto">
          <a:xfrm>
            <a:off x="2260652" y="3707625"/>
            <a:ext cx="355742" cy="3557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68" name="Oval 41"/>
          <p:cNvSpPr>
            <a:spLocks noChangeArrowheads="1"/>
          </p:cNvSpPr>
          <p:nvPr/>
        </p:nvSpPr>
        <p:spPr bwMode="auto">
          <a:xfrm>
            <a:off x="2780398" y="4234850"/>
            <a:ext cx="282854" cy="28285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69" name="Oval 42"/>
          <p:cNvSpPr>
            <a:spLocks noChangeArrowheads="1"/>
          </p:cNvSpPr>
          <p:nvPr/>
        </p:nvSpPr>
        <p:spPr bwMode="auto">
          <a:xfrm>
            <a:off x="2827540" y="4281992"/>
            <a:ext cx="188569" cy="1885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70" name="Oval 41"/>
          <p:cNvSpPr>
            <a:spLocks noChangeArrowheads="1"/>
          </p:cNvSpPr>
          <p:nvPr/>
        </p:nvSpPr>
        <p:spPr bwMode="auto">
          <a:xfrm>
            <a:off x="1815005" y="4234850"/>
            <a:ext cx="282854" cy="28285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71" name="Oval 42"/>
          <p:cNvSpPr>
            <a:spLocks noChangeArrowheads="1"/>
          </p:cNvSpPr>
          <p:nvPr/>
        </p:nvSpPr>
        <p:spPr bwMode="auto">
          <a:xfrm>
            <a:off x="1862147" y="4281992"/>
            <a:ext cx="188569" cy="1885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72" name="Oval 41"/>
          <p:cNvSpPr>
            <a:spLocks noChangeArrowheads="1"/>
          </p:cNvSpPr>
          <p:nvPr/>
        </p:nvSpPr>
        <p:spPr bwMode="auto">
          <a:xfrm>
            <a:off x="1816362" y="3276086"/>
            <a:ext cx="282854" cy="28285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73" name="Oval 42"/>
          <p:cNvSpPr>
            <a:spLocks noChangeArrowheads="1"/>
          </p:cNvSpPr>
          <p:nvPr/>
        </p:nvSpPr>
        <p:spPr bwMode="auto">
          <a:xfrm>
            <a:off x="1863504" y="3323228"/>
            <a:ext cx="188569" cy="18856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74" name="Прямоугольник 473"/>
          <p:cNvSpPr/>
          <p:nvPr/>
        </p:nvSpPr>
        <p:spPr>
          <a:xfrm>
            <a:off x="1947743" y="3394716"/>
            <a:ext cx="981561" cy="981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84" name="Oval 41"/>
          <p:cNvSpPr>
            <a:spLocks noChangeArrowheads="1"/>
          </p:cNvSpPr>
          <p:nvPr/>
        </p:nvSpPr>
        <p:spPr bwMode="auto">
          <a:xfrm rot="18900000">
            <a:off x="748777" y="4544400"/>
            <a:ext cx="622419" cy="311092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85" name="Oval 41"/>
          <p:cNvSpPr>
            <a:spLocks noChangeArrowheads="1"/>
          </p:cNvSpPr>
          <p:nvPr/>
        </p:nvSpPr>
        <p:spPr bwMode="auto">
          <a:xfrm rot="2700000">
            <a:off x="748777" y="4544400"/>
            <a:ext cx="622419" cy="311092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86" name="Oval 41"/>
          <p:cNvSpPr>
            <a:spLocks noChangeArrowheads="1"/>
          </p:cNvSpPr>
          <p:nvPr/>
        </p:nvSpPr>
        <p:spPr bwMode="auto">
          <a:xfrm rot="5400000">
            <a:off x="752247" y="4469451"/>
            <a:ext cx="615480" cy="460992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87" name="Oval 41"/>
          <p:cNvSpPr>
            <a:spLocks noChangeArrowheads="1"/>
          </p:cNvSpPr>
          <p:nvPr/>
        </p:nvSpPr>
        <p:spPr bwMode="auto">
          <a:xfrm>
            <a:off x="1376148" y="4051887"/>
            <a:ext cx="352194" cy="35219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88" name="Oval 42"/>
          <p:cNvSpPr>
            <a:spLocks noChangeArrowheads="1"/>
          </p:cNvSpPr>
          <p:nvPr/>
        </p:nvSpPr>
        <p:spPr bwMode="auto">
          <a:xfrm>
            <a:off x="1434847" y="4110585"/>
            <a:ext cx="234796" cy="2347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89" name="Oval 41"/>
          <p:cNvSpPr>
            <a:spLocks noChangeArrowheads="1"/>
          </p:cNvSpPr>
          <p:nvPr/>
        </p:nvSpPr>
        <p:spPr bwMode="auto">
          <a:xfrm>
            <a:off x="752247" y="4469451"/>
            <a:ext cx="615481" cy="460992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0" name="Oval 42"/>
          <p:cNvSpPr>
            <a:spLocks noChangeArrowheads="1"/>
          </p:cNvSpPr>
          <p:nvPr/>
        </p:nvSpPr>
        <p:spPr bwMode="auto">
          <a:xfrm>
            <a:off x="803844" y="4443803"/>
            <a:ext cx="512286" cy="51228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1" name="Oval 41"/>
          <p:cNvSpPr>
            <a:spLocks noChangeArrowheads="1"/>
          </p:cNvSpPr>
          <p:nvPr/>
        </p:nvSpPr>
        <p:spPr bwMode="auto">
          <a:xfrm>
            <a:off x="1369895" y="5000650"/>
            <a:ext cx="352194" cy="35219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2" name="Oval 42"/>
          <p:cNvSpPr>
            <a:spLocks noChangeArrowheads="1"/>
          </p:cNvSpPr>
          <p:nvPr/>
        </p:nvSpPr>
        <p:spPr bwMode="auto">
          <a:xfrm>
            <a:off x="1428593" y="5059348"/>
            <a:ext cx="234796" cy="2347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3" name="Oval 41"/>
          <p:cNvSpPr>
            <a:spLocks noChangeArrowheads="1"/>
          </p:cNvSpPr>
          <p:nvPr/>
        </p:nvSpPr>
        <p:spPr bwMode="auto">
          <a:xfrm>
            <a:off x="402240" y="4995813"/>
            <a:ext cx="352194" cy="35219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4" name="Oval 42"/>
          <p:cNvSpPr>
            <a:spLocks noChangeArrowheads="1"/>
          </p:cNvSpPr>
          <p:nvPr/>
        </p:nvSpPr>
        <p:spPr bwMode="auto">
          <a:xfrm>
            <a:off x="460939" y="5054512"/>
            <a:ext cx="234796" cy="2347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5" name="Oval 41"/>
          <p:cNvSpPr>
            <a:spLocks noChangeArrowheads="1"/>
          </p:cNvSpPr>
          <p:nvPr/>
        </p:nvSpPr>
        <p:spPr bwMode="auto">
          <a:xfrm>
            <a:off x="404962" y="4047869"/>
            <a:ext cx="352194" cy="352193"/>
          </a:xfrm>
          <a:prstGeom prst="ellipse">
            <a:avLst/>
          </a:prstGeom>
          <a:solidFill>
            <a:srgbClr val="E77D1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6" name="Oval 42"/>
          <p:cNvSpPr>
            <a:spLocks noChangeArrowheads="1"/>
          </p:cNvSpPr>
          <p:nvPr/>
        </p:nvSpPr>
        <p:spPr bwMode="auto">
          <a:xfrm>
            <a:off x="463661" y="4106568"/>
            <a:ext cx="234796" cy="23479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569207" y="4209166"/>
            <a:ext cx="981560" cy="981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98" name="Oval 41"/>
          <p:cNvSpPr>
            <a:spLocks noChangeArrowheads="1"/>
          </p:cNvSpPr>
          <p:nvPr/>
        </p:nvSpPr>
        <p:spPr bwMode="auto">
          <a:xfrm>
            <a:off x="912552" y="4552511"/>
            <a:ext cx="294872" cy="294872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sp>
        <p:nvSpPr>
          <p:cNvPr id="499" name="Oval 42"/>
          <p:cNvSpPr>
            <a:spLocks noChangeArrowheads="1"/>
          </p:cNvSpPr>
          <p:nvPr/>
        </p:nvSpPr>
        <p:spPr bwMode="auto">
          <a:xfrm>
            <a:off x="961696" y="4601656"/>
            <a:ext cx="196581" cy="19658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 sz="2000" kern="0">
              <a:solidFill>
                <a:sysClr val="windowText" lastClr="000000"/>
              </a:solidFill>
            </a:endParaRPr>
          </a:p>
        </p:txBody>
      </p:sp>
      <p:cxnSp>
        <p:nvCxnSpPr>
          <p:cNvPr id="500" name="Прямая со стрелкой 499"/>
          <p:cNvCxnSpPr/>
          <p:nvPr/>
        </p:nvCxnSpPr>
        <p:spPr>
          <a:xfrm>
            <a:off x="3733997" y="3021485"/>
            <a:ext cx="57949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1" name="Прямая со стрелкой 500"/>
          <p:cNvCxnSpPr/>
          <p:nvPr/>
        </p:nvCxnSpPr>
        <p:spPr>
          <a:xfrm flipV="1">
            <a:off x="3811957" y="2491775"/>
            <a:ext cx="0" cy="35998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2" name="Прямая со стрелкой 501"/>
          <p:cNvCxnSpPr/>
          <p:nvPr/>
        </p:nvCxnSpPr>
        <p:spPr>
          <a:xfrm>
            <a:off x="5320116" y="3241612"/>
            <a:ext cx="524767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3" name="Прямая со стрелкой 502"/>
          <p:cNvCxnSpPr/>
          <p:nvPr/>
        </p:nvCxnSpPr>
        <p:spPr>
          <a:xfrm flipV="1">
            <a:off x="5360299" y="2681497"/>
            <a:ext cx="0" cy="441441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4" name="Прямая со стрелкой 503"/>
          <p:cNvCxnSpPr/>
          <p:nvPr/>
        </p:nvCxnSpPr>
        <p:spPr>
          <a:xfrm flipH="1">
            <a:off x="1015054" y="4650074"/>
            <a:ext cx="324824" cy="322771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5" name="Прямая со стрелкой 504"/>
          <p:cNvCxnSpPr/>
          <p:nvPr/>
        </p:nvCxnSpPr>
        <p:spPr>
          <a:xfrm>
            <a:off x="8311959" y="3002957"/>
            <a:ext cx="316449" cy="318931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6" name="TextBox 505"/>
          <p:cNvSpPr txBox="1"/>
          <p:nvPr/>
        </p:nvSpPr>
        <p:spPr>
          <a:xfrm>
            <a:off x="3697674" y="1795039"/>
            <a:ext cx="479884" cy="400110"/>
          </a:xfrm>
          <a:prstGeom prst="rect">
            <a:avLst/>
          </a:prstGeom>
          <a:solidFill>
            <a:srgbClr val="FF99CC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endParaRPr lang="ru-RU" sz="2000" kern="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2216633" y="2699160"/>
            <a:ext cx="479884" cy="400110"/>
          </a:xfrm>
          <a:prstGeom prst="rect">
            <a:avLst/>
          </a:prstGeom>
          <a:solidFill>
            <a:srgbClr val="FF99CC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endParaRPr lang="ru-RU" sz="2000" kern="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4969742" y="1842276"/>
            <a:ext cx="479883" cy="400110"/>
          </a:xfrm>
          <a:prstGeom prst="rect">
            <a:avLst/>
          </a:prstGeom>
          <a:solidFill>
            <a:srgbClr val="FF99CC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endParaRPr lang="ru-RU" sz="2000" kern="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5449626" y="1934609"/>
            <a:ext cx="304645" cy="307777"/>
          </a:xfrm>
          <a:prstGeom prst="rect">
            <a:avLst/>
          </a:prstGeom>
          <a:solidFill>
            <a:srgbClr val="FFFF99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573340" y="3221084"/>
            <a:ext cx="487370" cy="400110"/>
          </a:xfrm>
          <a:prstGeom prst="rect">
            <a:avLst/>
          </a:prstGeom>
          <a:solidFill>
            <a:srgbClr val="FF99CC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endParaRPr lang="ru-RU" sz="2000" kern="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1053222" y="3313417"/>
            <a:ext cx="336812" cy="307777"/>
          </a:xfrm>
          <a:prstGeom prst="rect">
            <a:avLst/>
          </a:prstGeom>
          <a:solidFill>
            <a:srgbClr val="FFFF99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" name="TextBox 513"/>
          <p:cNvSpPr txBox="1"/>
          <p:nvPr/>
        </p:nvSpPr>
        <p:spPr>
          <a:xfrm>
            <a:off x="7894568" y="1874709"/>
            <a:ext cx="454644" cy="400110"/>
          </a:xfrm>
          <a:prstGeom prst="rect">
            <a:avLst/>
          </a:prstGeom>
          <a:solidFill>
            <a:srgbClr val="FFFF99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6256556" y="3033214"/>
            <a:ext cx="479884" cy="400110"/>
          </a:xfrm>
          <a:prstGeom prst="rect">
            <a:avLst/>
          </a:prstGeom>
          <a:solidFill>
            <a:srgbClr val="FF99CC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kern="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endParaRPr lang="ru-RU" sz="2000" kern="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6736442" y="3125547"/>
            <a:ext cx="336909" cy="307777"/>
          </a:xfrm>
          <a:prstGeom prst="rect">
            <a:avLst/>
          </a:prstGeom>
          <a:solidFill>
            <a:srgbClr val="FFFF99"/>
          </a:solidFill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8" name="Прямая со стрелкой 517"/>
          <p:cNvCxnSpPr>
            <a:endCxn id="411" idx="7"/>
          </p:cNvCxnSpPr>
          <p:nvPr/>
        </p:nvCxnSpPr>
        <p:spPr>
          <a:xfrm>
            <a:off x="6605557" y="3701482"/>
            <a:ext cx="267592" cy="261358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19" name="Прямая со стрелкой 518"/>
          <p:cNvCxnSpPr/>
          <p:nvPr/>
        </p:nvCxnSpPr>
        <p:spPr>
          <a:xfrm flipV="1">
            <a:off x="2804365" y="3463137"/>
            <a:ext cx="4499" cy="394587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20" name="Прямая со стрелкой 519"/>
          <p:cNvCxnSpPr/>
          <p:nvPr/>
        </p:nvCxnSpPr>
        <p:spPr>
          <a:xfrm>
            <a:off x="1973928" y="3953208"/>
            <a:ext cx="681071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headEnd type="stealth" w="lg" len="lg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1" name="TextBox 520"/>
          <p:cNvSpPr txBox="1"/>
          <p:nvPr/>
        </p:nvSpPr>
        <p:spPr>
          <a:xfrm>
            <a:off x="120900" y="5424988"/>
            <a:ext cx="94929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KFe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  <a:r>
              <a:rPr lang="en-US" sz="1600" dirty="0">
                <a:solidFill>
                  <a:prstClr val="black"/>
                </a:solidFill>
              </a:rPr>
              <a:t>As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  <a:endParaRPr lang="ru-RU" sz="1600" baseline="-25000" dirty="0">
              <a:solidFill>
                <a:prstClr val="black"/>
              </a:solidFill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7879838" y="4508493"/>
            <a:ext cx="1143262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K</a:t>
            </a:r>
            <a:r>
              <a:rPr lang="en-US" sz="1600" baseline="-25000" dirty="0">
                <a:solidFill>
                  <a:prstClr val="black"/>
                </a:solidFill>
              </a:rPr>
              <a:t>x</a:t>
            </a:r>
            <a:r>
              <a:rPr lang="en-US" sz="1600" dirty="0">
                <a:solidFill>
                  <a:prstClr val="black"/>
                </a:solidFill>
              </a:rPr>
              <a:t>Fe</a:t>
            </a:r>
            <a:r>
              <a:rPr lang="en-US" sz="1600" baseline="-25000" dirty="0">
                <a:solidFill>
                  <a:prstClr val="black"/>
                </a:solidFill>
              </a:rPr>
              <a:t>2-y</a:t>
            </a:r>
            <a:r>
              <a:rPr lang="en-US" sz="1600" dirty="0">
                <a:solidFill>
                  <a:prstClr val="black"/>
                </a:solidFill>
              </a:rPr>
              <a:t>Se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  <a:endParaRPr lang="ru-RU" sz="1600" baseline="-25000" dirty="0">
              <a:solidFill>
                <a:prstClr val="black"/>
              </a:solidFill>
            </a:endParaRPr>
          </a:p>
        </p:txBody>
      </p:sp>
      <p:cxnSp>
        <p:nvCxnSpPr>
          <p:cNvPr id="523" name="Прямая со стрелкой 522"/>
          <p:cNvCxnSpPr/>
          <p:nvPr/>
        </p:nvCxnSpPr>
        <p:spPr>
          <a:xfrm>
            <a:off x="5499521" y="3870984"/>
            <a:ext cx="307278" cy="147702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4" name="Прямая со стрелкой 523"/>
          <p:cNvCxnSpPr/>
          <p:nvPr/>
        </p:nvCxnSpPr>
        <p:spPr>
          <a:xfrm flipH="1">
            <a:off x="3284652" y="3660431"/>
            <a:ext cx="614412" cy="136629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5" name="Прямая со стрелкой 524"/>
          <p:cNvCxnSpPr/>
          <p:nvPr/>
        </p:nvCxnSpPr>
        <p:spPr>
          <a:xfrm flipH="1">
            <a:off x="1863504" y="4577797"/>
            <a:ext cx="554163" cy="1104539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6" name="Прямая со стрелкой 525"/>
          <p:cNvCxnSpPr/>
          <p:nvPr/>
        </p:nvCxnSpPr>
        <p:spPr>
          <a:xfrm flipH="1">
            <a:off x="1027954" y="5248952"/>
            <a:ext cx="1" cy="72338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7" name="Прямая со стрелкой 526"/>
          <p:cNvCxnSpPr/>
          <p:nvPr/>
        </p:nvCxnSpPr>
        <p:spPr>
          <a:xfrm>
            <a:off x="7870920" y="4106567"/>
            <a:ext cx="6676" cy="106534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8" name="Прямая со стрелкой 527"/>
          <p:cNvCxnSpPr/>
          <p:nvPr/>
        </p:nvCxnSpPr>
        <p:spPr>
          <a:xfrm>
            <a:off x="6775863" y="5159963"/>
            <a:ext cx="152248" cy="60378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9" name="TextBox 528"/>
              <p:cNvSpPr txBox="1"/>
              <p:nvPr/>
            </p:nvSpPr>
            <p:spPr>
              <a:xfrm>
                <a:off x="4159539" y="6123177"/>
                <a:ext cx="1271502" cy="33855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</a:rPr>
                  <a:t> (Fe</a:t>
                </a:r>
                <a:r>
                  <a:rPr lang="en-US" sz="1600" baseline="30000" dirty="0">
                    <a:solidFill>
                      <a:prstClr val="black"/>
                    </a:solidFill>
                  </a:rPr>
                  <a:t>2+</a:t>
                </a:r>
                <a:r>
                  <a:rPr lang="en-US" sz="1600" dirty="0">
                    <a:solidFill>
                      <a:prstClr val="black"/>
                    </a:solidFill>
                  </a:rPr>
                  <a:t>)</a:t>
                </a: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29" name="TextBox 5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39" y="6123177"/>
                <a:ext cx="1271502" cy="338554"/>
              </a:xfrm>
              <a:prstGeom prst="rect">
                <a:avLst/>
              </a:prstGeom>
              <a:blipFill rotWithShape="0">
                <a:blip r:embed="rId11"/>
                <a:stretch>
                  <a:fillRect t="-5357" r="-478" b="-21429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0" name="TextBox 529"/>
              <p:cNvSpPr txBox="1"/>
              <p:nvPr/>
            </p:nvSpPr>
            <p:spPr>
              <a:xfrm>
                <a:off x="5445802" y="2818654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0" name="TextBox 5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802" y="2818654"/>
                <a:ext cx="369011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1" name="TextBox 530"/>
              <p:cNvSpPr txBox="1"/>
              <p:nvPr/>
            </p:nvSpPr>
            <p:spPr>
              <a:xfrm>
                <a:off x="5882519" y="2849613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1" name="TextBox 5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19" y="2849613"/>
                <a:ext cx="369011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2" name="TextBox 531"/>
              <p:cNvSpPr txBox="1"/>
              <p:nvPr/>
            </p:nvSpPr>
            <p:spPr>
              <a:xfrm>
                <a:off x="8612934" y="3046402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2" name="TextBox 5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934" y="3046402"/>
                <a:ext cx="369011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3" name="TextBox 532"/>
              <p:cNvSpPr txBox="1"/>
              <p:nvPr/>
            </p:nvSpPr>
            <p:spPr>
              <a:xfrm>
                <a:off x="8265493" y="2671776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3" name="TextBox 5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93" y="2671776"/>
                <a:ext cx="369011" cy="30777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4" name="TextBox 533"/>
              <p:cNvSpPr txBox="1"/>
              <p:nvPr/>
            </p:nvSpPr>
            <p:spPr>
              <a:xfrm>
                <a:off x="6760557" y="4074200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4" name="TextBox 5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557" y="4074200"/>
                <a:ext cx="369011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5" name="TextBox 534"/>
              <p:cNvSpPr txBox="1"/>
              <p:nvPr/>
            </p:nvSpPr>
            <p:spPr>
              <a:xfrm>
                <a:off x="6633277" y="4396054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5" name="TextBox 5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7" y="4396054"/>
                <a:ext cx="369011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6" name="TextBox 535"/>
              <p:cNvSpPr txBox="1"/>
              <p:nvPr/>
            </p:nvSpPr>
            <p:spPr>
              <a:xfrm>
                <a:off x="6821249" y="4599704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6" name="TextBox 5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249" y="4599704"/>
                <a:ext cx="369011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7" name="TextBox 536"/>
              <p:cNvSpPr txBox="1"/>
              <p:nvPr/>
            </p:nvSpPr>
            <p:spPr>
              <a:xfrm>
                <a:off x="3926852" y="2614209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7" name="TextBox 5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52" y="2614209"/>
                <a:ext cx="369011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8" name="TextBox 537"/>
              <p:cNvSpPr txBox="1"/>
              <p:nvPr/>
            </p:nvSpPr>
            <p:spPr>
              <a:xfrm>
                <a:off x="4304919" y="2662274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8" name="TextBox 5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19" y="2662274"/>
                <a:ext cx="369011" cy="3077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9" name="TextBox 538"/>
              <p:cNvSpPr txBox="1"/>
              <p:nvPr/>
            </p:nvSpPr>
            <p:spPr>
              <a:xfrm>
                <a:off x="4105874" y="2417461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9" name="TextBox 5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74" y="2417461"/>
                <a:ext cx="369011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TextBox 539"/>
              <p:cNvSpPr txBox="1"/>
              <p:nvPr/>
            </p:nvSpPr>
            <p:spPr>
              <a:xfrm>
                <a:off x="2278793" y="3637256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0" name="TextBox 5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793" y="3637256"/>
                <a:ext cx="369011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1" name="TextBox 540"/>
              <p:cNvSpPr txBox="1"/>
              <p:nvPr/>
            </p:nvSpPr>
            <p:spPr>
              <a:xfrm>
                <a:off x="1962937" y="3402235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1" name="TextBox 5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37" y="3402235"/>
                <a:ext cx="369011" cy="3077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" name="TextBox 541"/>
              <p:cNvSpPr txBox="1"/>
              <p:nvPr/>
            </p:nvSpPr>
            <p:spPr>
              <a:xfrm>
                <a:off x="2436474" y="3296101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2" name="TextBox 5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474" y="3296101"/>
                <a:ext cx="369011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3" name="TextBox 542"/>
              <p:cNvSpPr txBox="1"/>
              <p:nvPr/>
            </p:nvSpPr>
            <p:spPr>
              <a:xfrm>
                <a:off x="1169985" y="4281428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3" name="TextBox 5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985" y="4281428"/>
                <a:ext cx="369011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4" name="TextBox 543"/>
              <p:cNvSpPr txBox="1"/>
              <p:nvPr/>
            </p:nvSpPr>
            <p:spPr>
              <a:xfrm>
                <a:off x="907619" y="4532354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4" name="TextBox 5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19" y="4532354"/>
                <a:ext cx="369011" cy="30777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5" name="TextBox 544"/>
              <p:cNvSpPr txBox="1"/>
              <p:nvPr/>
            </p:nvSpPr>
            <p:spPr>
              <a:xfrm>
                <a:off x="660197" y="4160996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5" name="TextBox 5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7" y="4160996"/>
                <a:ext cx="369011" cy="30777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6" name="TextBox 545"/>
              <p:cNvSpPr txBox="1"/>
              <p:nvPr/>
            </p:nvSpPr>
            <p:spPr>
              <a:xfrm>
                <a:off x="521822" y="4527872"/>
                <a:ext cx="369011" cy="30777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6" name="TextBox 5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2" y="4527872"/>
                <a:ext cx="369011" cy="3077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547" name="Text Box 22"/>
          <p:cNvSpPr txBox="1">
            <a:spLocks noChangeArrowheads="1"/>
          </p:cNvSpPr>
          <p:nvPr/>
        </p:nvSpPr>
        <p:spPr bwMode="auto">
          <a:xfrm>
            <a:off x="363013" y="3619854"/>
            <a:ext cx="1354858" cy="307777"/>
          </a:xfrm>
          <a:prstGeom prst="rect">
            <a:avLst/>
          </a:prstGeom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kern="0" dirty="0">
                <a:solidFill>
                  <a:prstClr val="black"/>
                </a:solidFill>
              </a:rPr>
              <a:t>nodal </a:t>
            </a:r>
            <a:r>
              <a:rPr lang="en-US" sz="1400" b="1" kern="0" dirty="0" smtClean="0">
                <a:solidFill>
                  <a:prstClr val="black"/>
                </a:solidFill>
              </a:rPr>
              <a:t>s</a:t>
            </a:r>
            <a:r>
              <a:rPr lang="en-US" sz="1400" b="1" kern="0" baseline="-25000" dirty="0" smtClean="0">
                <a:solidFill>
                  <a:prstClr val="black"/>
                </a:solidFill>
              </a:rPr>
              <a:t>±</a:t>
            </a:r>
            <a:r>
              <a:rPr lang="en-US" sz="1400" b="1" kern="0" dirty="0" smtClean="0">
                <a:solidFill>
                  <a:prstClr val="black"/>
                </a:solidFill>
              </a:rPr>
              <a:t> wins</a:t>
            </a:r>
            <a:endParaRPr lang="en-US" sz="1400" b="1" kern="0" dirty="0">
              <a:solidFill>
                <a:prstClr val="black"/>
              </a:solidFill>
            </a:endParaRPr>
          </a:p>
        </p:txBody>
      </p:sp>
      <p:sp useBgFill="1">
        <p:nvSpPr>
          <p:cNvPr id="548" name="Text Box 22"/>
          <p:cNvSpPr txBox="1">
            <a:spLocks noChangeArrowheads="1"/>
          </p:cNvSpPr>
          <p:nvPr/>
        </p:nvSpPr>
        <p:spPr bwMode="auto">
          <a:xfrm>
            <a:off x="7596790" y="2277235"/>
            <a:ext cx="1117614" cy="307777"/>
          </a:xfrm>
          <a:prstGeom prst="rect">
            <a:avLst/>
          </a:prstGeom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kern="0" dirty="0" err="1" smtClean="0">
                <a:solidFill>
                  <a:prstClr val="black"/>
                </a:solidFill>
              </a:rPr>
              <a:t>nodeless</a:t>
            </a:r>
            <a:r>
              <a:rPr lang="en-US" sz="1400" b="1" kern="0" dirty="0" smtClean="0">
                <a:solidFill>
                  <a:prstClr val="black"/>
                </a:solidFill>
              </a:rPr>
              <a:t> d</a:t>
            </a:r>
            <a:endParaRPr lang="en-US" sz="1400" b="1" kern="0" dirty="0">
              <a:solidFill>
                <a:prstClr val="black"/>
              </a:solidFill>
            </a:endParaRPr>
          </a:p>
        </p:txBody>
      </p:sp>
      <p:sp>
        <p:nvSpPr>
          <p:cNvPr id="183" name="Text Box 24"/>
          <p:cNvSpPr txBox="1">
            <a:spLocks noChangeArrowheads="1"/>
          </p:cNvSpPr>
          <p:nvPr/>
        </p:nvSpPr>
        <p:spPr bwMode="auto">
          <a:xfrm>
            <a:off x="134125" y="711925"/>
            <a:ext cx="8944865" cy="307777"/>
          </a:xfrm>
          <a:prstGeom prst="rect">
            <a:avLst/>
          </a:prstGeom>
          <a:gradFill rotWithShape="1">
            <a:gsLst>
              <a:gs pos="0">
                <a:srgbClr val="005BD3">
                  <a:shade val="51000"/>
                  <a:satMod val="130000"/>
                </a:srgbClr>
              </a:gs>
              <a:gs pos="80000">
                <a:srgbClr val="005BD3">
                  <a:shade val="93000"/>
                  <a:satMod val="130000"/>
                </a:srgbClr>
              </a:gs>
              <a:gs pos="100000">
                <a:srgbClr val="005BD3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5BD3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white"/>
                </a:solidFill>
                <a:latin typeface="Tahoma"/>
              </a:rPr>
              <a:t>Наиболее общий вид гамильтониана с</a:t>
            </a:r>
            <a:r>
              <a:rPr lang="en-US" sz="1400" kern="0" dirty="0">
                <a:solidFill>
                  <a:prstClr val="white"/>
                </a:solidFill>
                <a:latin typeface="Tahoma"/>
              </a:rPr>
              <a:t> </a:t>
            </a:r>
            <a:r>
              <a:rPr lang="ru-RU" sz="1400" kern="0" dirty="0" err="1">
                <a:solidFill>
                  <a:srgbClr val="FFFF00"/>
                </a:solidFill>
                <a:latin typeface="Tahoma"/>
              </a:rPr>
              <a:t>одноузельными</a:t>
            </a:r>
            <a:r>
              <a:rPr lang="ru-RU" sz="1400" kern="0" dirty="0">
                <a:solidFill>
                  <a:srgbClr val="FFFF00"/>
                </a:solidFill>
                <a:latin typeface="Tahoma"/>
              </a:rPr>
              <a:t> </a:t>
            </a:r>
            <a:r>
              <a:rPr lang="ru-RU" sz="1400" kern="0" dirty="0">
                <a:solidFill>
                  <a:prstClr val="white"/>
                </a:solidFill>
                <a:latin typeface="Tahoma"/>
              </a:rPr>
              <a:t>взаимодействиями</a:t>
            </a:r>
            <a:r>
              <a:rPr lang="en-US" sz="1400" kern="0" dirty="0">
                <a:solidFill>
                  <a:prstClr val="white"/>
                </a:solidFill>
                <a:latin typeface="Tahoma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139428" y="1019702"/>
                <a:ext cx="8939562" cy="716863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𝑖𝑚</m:t>
                              </m:r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𝑖𝑚</m:t>
                              </m:r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↓</m:t>
                              </m:r>
                            </m:sub>
                          </m:sSub>
                        </m:e>
                      </m:nary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𝐽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𝜎</m:t>
                              </m:r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𝑖𝑚</m:t>
                                  </m:r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bSup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𝑖𝑚</m:t>
                                  </m:r>
                                  <m:r>
                                    <a:rPr lang="en-US" sz="1600" i="1" kern="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′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𝑖𝑚</m:t>
                              </m:r>
                            </m:sub>
                          </m:sSub>
                        </m:e>
                      </m:nary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𝐽</m:t>
                      </m:r>
                      <m:r>
                        <a:rPr lang="en-US" sz="1600" i="1" kern="0" smtClean="0">
                          <a:solidFill>
                            <a:prstClr val="black"/>
                          </a:solidFill>
                          <a:latin typeface="Cambria Math"/>
                        </a:rPr>
                        <m:t>′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𝑖𝑛</m:t>
                              </m:r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bSup>
                          <m:r>
                            <a:rPr lang="en-US" sz="1600" i="1" kern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𝑖𝑚</m:t>
                              </m:r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𝑖𝑚</m:t>
                              </m:r>
                              <m:r>
                                <a:rPr lang="en-US" sz="1600" i="1" kern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1600" kern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28" y="1019702"/>
                <a:ext cx="8939562" cy="716863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4405" y="6556375"/>
            <a:ext cx="429596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srgbClr val="0070C0"/>
                </a:solidFill>
              </a:rPr>
              <a:pPr>
                <a:defRPr/>
              </a:pPr>
              <a:t>7</a:t>
            </a:fld>
            <a:endParaRPr lang="ru-RU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8887" y="276568"/>
            <a:ext cx="53062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Структура щели расширенного </a:t>
            </a:r>
            <a:r>
              <a:rPr lang="en-US" dirty="0" smtClean="0">
                <a:solidFill>
                  <a:prstClr val="black"/>
                </a:solidFill>
              </a:rPr>
              <a:t>s-</a:t>
            </a:r>
            <a:r>
              <a:rPr lang="ru-RU" dirty="0" smtClean="0">
                <a:solidFill>
                  <a:prstClr val="black"/>
                </a:solidFill>
              </a:rPr>
              <a:t>типа</a:t>
            </a:r>
            <a:r>
              <a:rPr lang="en-US" dirty="0" smtClean="0">
                <a:solidFill>
                  <a:prstClr val="black"/>
                </a:solidFill>
              </a:rPr>
              <a:t> (</a:t>
            </a:r>
            <a:r>
              <a:rPr lang="en-US" dirty="0" err="1" smtClean="0">
                <a:solidFill>
                  <a:prstClr val="black"/>
                </a:solidFill>
              </a:rPr>
              <a:t>A</a:t>
            </a:r>
            <a:r>
              <a:rPr lang="en-US" baseline="-25000" dirty="0" err="1" smtClean="0">
                <a:solidFill>
                  <a:prstClr val="black"/>
                </a:solidFill>
              </a:rPr>
              <a:t>1g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73" y="902219"/>
            <a:ext cx="4197054" cy="4588779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6862194" y="1536998"/>
            <a:ext cx="214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Орбитальные флуктуации, фононы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82249" y="1536998"/>
            <a:ext cx="189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Спиновые флуктуации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0037" y="6382096"/>
            <a:ext cx="684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P.J. Hirschfeld, </a:t>
            </a:r>
            <a:r>
              <a:rPr lang="en-US" sz="1400" kern="0" dirty="0">
                <a:solidFill>
                  <a:sysClr val="windowText" lastClr="000000"/>
                </a:solidFill>
              </a:rPr>
              <a:t>M.M.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Korshunov</a:t>
            </a:r>
            <a:r>
              <a:rPr lang="en-US" sz="1400" dirty="0" smtClean="0">
                <a:solidFill>
                  <a:prstClr val="black"/>
                </a:solidFill>
              </a:rPr>
              <a:t>, and I.I. </a:t>
            </a:r>
            <a:r>
              <a:rPr lang="en-US" sz="1400" dirty="0" err="1" smtClean="0">
                <a:solidFill>
                  <a:prstClr val="black"/>
                </a:solidFill>
              </a:rPr>
              <a:t>Mazin</a:t>
            </a:r>
            <a:r>
              <a:rPr lang="en-US" sz="1400" dirty="0" smtClean="0">
                <a:solidFill>
                  <a:prstClr val="black"/>
                </a:solidFill>
              </a:rPr>
              <a:t>, </a:t>
            </a:r>
            <a:r>
              <a:rPr lang="en-US" sz="1400" dirty="0">
                <a:solidFill>
                  <a:prstClr val="black"/>
                </a:solidFill>
              </a:rPr>
              <a:t>Rep. </a:t>
            </a:r>
            <a:r>
              <a:rPr lang="en-US" sz="1400" dirty="0" err="1">
                <a:solidFill>
                  <a:prstClr val="black"/>
                </a:solidFill>
              </a:rPr>
              <a:t>Prog</a:t>
            </a:r>
            <a:r>
              <a:rPr lang="en-US" sz="1400" dirty="0">
                <a:solidFill>
                  <a:prstClr val="black"/>
                </a:solidFill>
              </a:rPr>
              <a:t>. Phys. </a:t>
            </a:r>
            <a:r>
              <a:rPr lang="en-US" sz="1400" dirty="0" smtClean="0">
                <a:solidFill>
                  <a:prstClr val="black"/>
                </a:solidFill>
              </a:rPr>
              <a:t>74, 124508 </a:t>
            </a:r>
            <a:r>
              <a:rPr lang="en-US" sz="1400" dirty="0">
                <a:solidFill>
                  <a:prstClr val="black"/>
                </a:solidFill>
              </a:rPr>
              <a:t>(2011)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9876" y="6568611"/>
            <a:ext cx="404124" cy="301625"/>
          </a:xfrm>
        </p:spPr>
        <p:txBody>
          <a:bodyPr/>
          <a:lstStyle/>
          <a:p>
            <a:pPr>
              <a:defRPr/>
            </a:pPr>
            <a:fld id="{DA7636C0-C6BE-47F9-9D19-6087FADB4290}" type="slidenum">
              <a:rPr lang="ru-RU" altLang="en-US" smtClean="0">
                <a:solidFill>
                  <a:srgbClr val="0070C0"/>
                </a:solidFill>
              </a:rPr>
              <a:pPr>
                <a:defRPr/>
              </a:pPr>
              <a:t>8</a:t>
            </a:fld>
            <a:endParaRPr lang="ru-RU" altLang="en-US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81" y="3116372"/>
            <a:ext cx="8889038" cy="23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cience\Works\FeAs5orbital\_Calculations\x0.05\lambda=0\Delta0.015\plot_FeAs5orb_1111_x005_nonSC_s_d_set8_ImCh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4" b="9343"/>
          <a:stretch/>
        </p:blipFill>
        <p:spPr bwMode="auto">
          <a:xfrm>
            <a:off x="4096809" y="1948318"/>
            <a:ext cx="4739639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cience\Works\FeAs5orbital\_Calculations\x0.05\lambda=0\Delta0.015\plot_FeAs5orb_1111_x005_nonSC_s_d_spm_set8_ImCh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9343"/>
          <a:stretch/>
        </p:blipFill>
        <p:spPr bwMode="auto">
          <a:xfrm>
            <a:off x="3998850" y="1948318"/>
            <a:ext cx="4837598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cience\Works\FeAs5orbital\_Calculations\x0.05\lambda=0\Delta0.015\plot_FeAs5orb_1111_x005_nonSC_s_set8_ImChi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9343"/>
          <a:stretch/>
        </p:blipFill>
        <p:spPr bwMode="auto">
          <a:xfrm>
            <a:off x="3998850" y="1948318"/>
            <a:ext cx="4837598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cience\Works\FeAs5orbital\_Calculations\x0.05\lambda=0\Delta0.015\plot_FeAs5orb_1111_x005_nonSC_set8_ImChi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b="9343"/>
          <a:stretch/>
        </p:blipFill>
        <p:spPr bwMode="auto">
          <a:xfrm>
            <a:off x="3998850" y="1948318"/>
            <a:ext cx="4837598" cy="34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1117" y="265908"/>
            <a:ext cx="634180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Резонансный пик в неупругом рассеянии нейтронов</a:t>
            </a:r>
          </a:p>
        </p:txBody>
      </p:sp>
      <p:sp>
        <p:nvSpPr>
          <p:cNvPr id="73" name="Прямоугольник 3"/>
          <p:cNvSpPr>
            <a:spLocks noChangeArrowheads="1"/>
          </p:cNvSpPr>
          <p:nvPr/>
        </p:nvSpPr>
        <p:spPr bwMode="auto">
          <a:xfrm>
            <a:off x="3998850" y="6265700"/>
            <a:ext cx="4951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M.M. Korshunov and I.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Eremin</a:t>
            </a:r>
            <a:r>
              <a:rPr lang="en-US" sz="1400" kern="0" dirty="0">
                <a:solidFill>
                  <a:sysClr val="windowText" lastClr="000000"/>
                </a:solidFill>
              </a:rPr>
              <a:t>, PRB 78, 140509(R) (2008)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T.A. Maier and D.J.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Scalapino</a:t>
            </a:r>
            <a:r>
              <a:rPr lang="en-US" sz="1400" kern="0" dirty="0">
                <a:solidFill>
                  <a:sysClr val="windowText" lastClr="000000"/>
                </a:solidFill>
              </a:rPr>
              <a:t>, PRB 78, 020514(R) (2008)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>
                <a:spLocks noChangeArrowheads="1"/>
              </p:cNvSpPr>
              <p:nvPr/>
            </p:nvSpPr>
            <p:spPr bwMode="auto">
              <a:xfrm>
                <a:off x="3099204" y="1114129"/>
                <a:ext cx="5297821" cy="59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Факторы когерентности в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Im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𝐤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𝐤</m:t>
                                </m:r>
                                <m: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b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𝐐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𝐤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𝐤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+</m:t>
                                    </m:r>
                                    <m:r>
                                      <a:rPr lang="en-US" b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itchFamily="18" charset="0"/>
                                      </a:rPr>
                                      <m:t>𝐐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≠0</m:t>
                    </m:r>
                  </m:oMath>
                </a14:m>
                <a:endParaRPr lang="ru-RU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9204" y="1114129"/>
                <a:ext cx="5297821" cy="596510"/>
              </a:xfrm>
              <a:prstGeom prst="rect">
                <a:avLst/>
              </a:prstGeom>
              <a:blipFill rotWithShape="0">
                <a:blip r:embed="rId6"/>
                <a:stretch>
                  <a:fillRect l="-9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9"/>
              <p:cNvSpPr txBox="1">
                <a:spLocks noChangeArrowheads="1"/>
              </p:cNvSpPr>
              <p:nvPr/>
            </p:nvSpPr>
            <p:spPr bwMode="auto">
              <a:xfrm>
                <a:off x="3102126" y="740572"/>
                <a:ext cx="3932237" cy="474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Для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baseline="-25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±</a:t>
                </a:r>
                <a:r>
                  <a:rPr lang="ru-RU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-состояния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Δ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𝛼</m:t>
                        </m:r>
                      </m:sup>
                    </m:sSubSup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sSubSup>
                      <m:sSub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Δ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𝐤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𝐐</m:t>
                        </m:r>
                      </m:sub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</m:sup>
                    </m:sSubSup>
                  </m:oMath>
                </a14:m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02126" y="740572"/>
                <a:ext cx="3932237" cy="474297"/>
              </a:xfrm>
              <a:prstGeom prst="rect">
                <a:avLst/>
              </a:prstGeom>
              <a:blipFill rotWithShape="0">
                <a:blip r:embed="rId7"/>
                <a:stretch>
                  <a:fillRect l="-1395" b="-89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84885" y="5243244"/>
                <a:ext cx="8437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000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000" i="1" kern="0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000" kern="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885" y="5243244"/>
                <a:ext cx="843757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Рисунок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4328" y="3304787"/>
            <a:ext cx="1383678" cy="469353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102126" y="1724769"/>
            <a:ext cx="5578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entury Gothic"/>
                <a:cs typeface="Arial" charset="0"/>
              </a:rPr>
              <a:t>Расходимость спиновой восприимчивости </a:t>
            </a:r>
            <a:r>
              <a:rPr lang="ru-RU" sz="1600" b="1" dirty="0">
                <a:solidFill>
                  <a:prstClr val="black"/>
                </a:solidFill>
                <a:latin typeface="Century Gothic"/>
                <a:cs typeface="Arial" charset="0"/>
              </a:rPr>
              <a:t>в </a:t>
            </a:r>
            <a:r>
              <a:rPr lang="en-US" sz="1600" b="1" dirty="0" smtClean="0">
                <a:solidFill>
                  <a:prstClr val="black"/>
                </a:solidFill>
                <a:latin typeface="Century Gothic"/>
                <a:cs typeface="Arial" charset="0"/>
              </a:rPr>
              <a:t>RPA:</a:t>
            </a:r>
            <a:endParaRPr lang="en-US" dirty="0">
              <a:solidFill>
                <a:prstClr val="black"/>
              </a:solidFill>
              <a:latin typeface="Century Gothic"/>
              <a:cs typeface="Arial" charset="0"/>
            </a:endParaRPr>
          </a:p>
        </p:txBody>
      </p:sp>
      <p:sp>
        <p:nvSpPr>
          <p:cNvPr id="34" name="Прямоугольник 29"/>
          <p:cNvSpPr>
            <a:spLocks noChangeArrowheads="1"/>
          </p:cNvSpPr>
          <p:nvPr/>
        </p:nvSpPr>
        <p:spPr bwMode="auto">
          <a:xfrm>
            <a:off x="7753634" y="5276500"/>
            <a:ext cx="498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sym typeface="Symbol" pitchFamily="18" charset="2"/>
              </a:rPr>
              <a:t>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sym typeface="Symbol" pitchFamily="18" charset="2"/>
              </a:rPr>
              <a:t>2</a:t>
            </a:r>
            <a:r>
              <a:rPr lang="en-US" sz="1600" kern="0" baseline="-25000" dirty="0" smtClean="0">
                <a:solidFill>
                  <a:sysClr val="windowText" lastClr="000000"/>
                </a:solidFill>
                <a:sym typeface="Symbol" pitchFamily="18" charset="2"/>
              </a:rPr>
              <a:t>0</a:t>
            </a:r>
            <a:endParaRPr lang="ru-RU" sz="1600" kern="0" baseline="-25000" dirty="0" smtClea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12"/>
              <p:cNvSpPr txBox="1">
                <a:spLocks noChangeArrowheads="1"/>
              </p:cNvSpPr>
              <p:nvPr/>
            </p:nvSpPr>
            <p:spPr bwMode="auto">
              <a:xfrm>
                <a:off x="3998850" y="5802196"/>
                <a:ext cx="50549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1−</m:t>
                    </m:r>
                    <m:r>
                      <a:rPr lang="en-US" sz="1600" i="1" smtClean="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rgbClr val="0000CC"/>
                        </a:solidFill>
                        <a:latin typeface="Cambria Math"/>
                        <a:cs typeface="Arial" charset="0"/>
                      </a:rPr>
                      <m:t>Re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𝜒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𝑞</m:t>
                        </m:r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CC"/>
                            </a:solidFill>
                            <a:latin typeface="Cambria Math"/>
                            <a:cs typeface="Arial" charset="0"/>
                          </a:rPr>
                          <m:t>𝜔</m:t>
                        </m:r>
                      </m:e>
                    </m:d>
                    <m:r>
                      <a:rPr lang="en-US" sz="16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sz="1600" b="1" kern="0" dirty="0" smtClean="0">
                    <a:solidFill>
                      <a:srgbClr val="0000CC"/>
                    </a:solidFill>
                    <a:latin typeface="Arial"/>
                    <a:cs typeface="Arial" charset="0"/>
                    <a:sym typeface="Symbol" pitchFamily="18" charset="2"/>
                  </a:rPr>
                  <a:t> </a:t>
                </a:r>
                <a:r>
                  <a:rPr lang="en-US" sz="1600" b="1" kern="0" dirty="0" smtClean="0">
                    <a:solidFill>
                      <a:prstClr val="black"/>
                    </a:solidFill>
                    <a:latin typeface="Arial"/>
                    <a:cs typeface="Arial" charset="0"/>
                    <a:sym typeface="Symbol" pitchFamily="18" charset="2"/>
                  </a:rPr>
                  <a:t></a:t>
                </a:r>
                <a:r>
                  <a:rPr lang="en-US" sz="1600" b="1" kern="0" dirty="0" smtClean="0">
                    <a:solidFill>
                      <a:srgbClr val="0000CC"/>
                    </a:solidFill>
                    <a:latin typeface="Arial"/>
                    <a:cs typeface="Arial" charset="0"/>
                    <a:sym typeface="Symbol" pitchFamily="18" charset="2"/>
                  </a:rPr>
                  <a:t> </a:t>
                </a:r>
                <a:r>
                  <a:rPr lang="ru-RU" sz="1600" b="1" kern="0" dirty="0">
                    <a:solidFill>
                      <a:srgbClr val="FF0000"/>
                    </a:solidFill>
                    <a:latin typeface="Arial"/>
                    <a:cs typeface="Arial" charset="0"/>
                    <a:sym typeface="Symbol" pitchFamily="18" charset="2"/>
                  </a:rPr>
                  <a:t>Расходимость при</a:t>
                </a:r>
                <a:r>
                  <a:rPr lang="en-US" sz="1600" b="1" kern="0" dirty="0" smtClean="0">
                    <a:solidFill>
                      <a:srgbClr val="FF0000"/>
                    </a:solidFill>
                    <a:latin typeface="Arial"/>
                    <a:cs typeface="Arial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𝝎</m:t>
                    </m:r>
                    <m:r>
                      <a:rPr lang="en-US" sz="16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&lt;</m:t>
                    </m:r>
                    <m:r>
                      <a:rPr lang="en-US" sz="16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𝟐</m:t>
                    </m:r>
                    <m:sSub>
                      <m:sSubPr>
                        <m:ctrlP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600" b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𝚫</m:t>
                        </m:r>
                      </m:e>
                      <m:sub>
                        <m:r>
                          <a:rPr lang="en-US" sz="16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𝟎</m:t>
                        </m:r>
                      </m:sub>
                    </m:sSub>
                  </m:oMath>
                </a14:m>
                <a:endParaRPr lang="en-US" sz="1600" b="1" i="1" kern="0" dirty="0">
                  <a:solidFill>
                    <a:srgbClr val="FF0000"/>
                  </a:solidFill>
                  <a:latin typeface="Arial"/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50" y="5802196"/>
                <a:ext cx="5054998" cy="338554"/>
              </a:xfrm>
              <a:prstGeom prst="rect">
                <a:avLst/>
              </a:prstGeom>
              <a:blipFill rotWithShape="0">
                <a:blip r:embed="rId10"/>
                <a:stretch>
                  <a:fillRect t="-7273" b="-236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168262" y="4922317"/>
            <a:ext cx="3725020" cy="187743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kern="0" dirty="0" smtClean="0">
                <a:solidFill>
                  <a:srgbClr val="0070C0"/>
                </a:solidFill>
              </a:rPr>
              <a:t>Пик найден экспериментально</a:t>
            </a:r>
            <a:r>
              <a:rPr lang="en-US" sz="1600" b="1" kern="0" dirty="0">
                <a:solidFill>
                  <a:srgbClr val="0070C0"/>
                </a:solidFill>
              </a:rPr>
              <a:t>:</a:t>
            </a:r>
            <a:br>
              <a:rPr lang="en-US" sz="1600" b="1" kern="0" dirty="0">
                <a:solidFill>
                  <a:srgbClr val="0070C0"/>
                </a:solidFill>
              </a:rPr>
            </a:br>
            <a:r>
              <a:rPr lang="en-US" sz="1600" kern="0" dirty="0" smtClean="0">
                <a:solidFill>
                  <a:srgbClr val="0070C0"/>
                </a:solidFill>
              </a:rPr>
              <a:t>A.D</a:t>
            </a:r>
            <a:r>
              <a:rPr lang="en-US" sz="1600" kern="0" dirty="0">
                <a:solidFill>
                  <a:srgbClr val="0070C0"/>
                </a:solidFill>
              </a:rPr>
              <a:t>. Christianson et al., Nature 456, 930 (</a:t>
            </a:r>
            <a:r>
              <a:rPr lang="en-US" sz="1600" kern="0" dirty="0" smtClean="0">
                <a:solidFill>
                  <a:srgbClr val="0070C0"/>
                </a:solidFill>
              </a:rPr>
              <a:t>2008)</a:t>
            </a:r>
            <a:endParaRPr lang="ru-RU" sz="1600" kern="0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70C0"/>
                </a:solidFill>
              </a:rPr>
              <a:t>M.D</a:t>
            </a:r>
            <a:r>
              <a:rPr lang="en-US" sz="1600" kern="0" dirty="0">
                <a:solidFill>
                  <a:srgbClr val="0070C0"/>
                </a:solidFill>
              </a:rPr>
              <a:t>. </a:t>
            </a:r>
            <a:r>
              <a:rPr lang="en-US" sz="1600" kern="0" dirty="0" err="1">
                <a:solidFill>
                  <a:srgbClr val="0070C0"/>
                </a:solidFill>
              </a:rPr>
              <a:t>Lumsden</a:t>
            </a:r>
            <a:r>
              <a:rPr lang="en-US" sz="1600" kern="0" dirty="0">
                <a:solidFill>
                  <a:srgbClr val="0070C0"/>
                </a:solidFill>
              </a:rPr>
              <a:t> et al., PRL 102, 107005 (2009</a:t>
            </a:r>
            <a:r>
              <a:rPr lang="en-US" sz="1600" kern="0" dirty="0" smtClean="0">
                <a:solidFill>
                  <a:srgbClr val="0070C0"/>
                </a:solidFill>
              </a:rPr>
              <a:t>)</a:t>
            </a:r>
            <a:endParaRPr lang="ru-RU" sz="1600" kern="0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kern="0" dirty="0" smtClean="0">
                <a:solidFill>
                  <a:srgbClr val="0070C0"/>
                </a:solidFill>
                <a:latin typeface="Arial"/>
              </a:rPr>
              <a:t>… </a:t>
            </a:r>
            <a:r>
              <a:rPr lang="ru-RU" sz="1600" i="1" kern="0" dirty="0">
                <a:solidFill>
                  <a:srgbClr val="0070C0"/>
                </a:solidFill>
                <a:latin typeface="Arial"/>
              </a:rPr>
              <a:t>и во всех остальных соединениях железа</a:t>
            </a:r>
            <a:endParaRPr lang="en-US" sz="1600" i="1" kern="0" dirty="0">
              <a:solidFill>
                <a:srgbClr val="0070C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6"/>
              <p:cNvSpPr txBox="1">
                <a:spLocks noChangeArrowheads="1"/>
              </p:cNvSpPr>
              <p:nvPr/>
            </p:nvSpPr>
            <p:spPr bwMode="auto">
              <a:xfrm>
                <a:off x="476349" y="2909334"/>
                <a:ext cx="798745" cy="392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ru-RU" sz="1600" kern="0" dirty="0" smtClean="0">
                    <a:solidFill>
                      <a:sysClr val="windowText" lastClr="000000"/>
                    </a:solidFill>
                  </a:rPr>
                  <a:t>-</a:t>
                </a:r>
                <a:r>
                  <a:rPr lang="en-US" sz="1600" kern="0" dirty="0" smtClean="0">
                    <a:solidFill>
                      <a:sysClr val="windowText" lastClr="000000"/>
                    </a:solidFill>
                  </a:rPr>
                  <a:t>type</a:t>
                </a:r>
                <a:endParaRPr lang="en-US" sz="16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349" y="2909334"/>
                <a:ext cx="798745" cy="392993"/>
              </a:xfrm>
              <a:prstGeom prst="rect">
                <a:avLst/>
              </a:prstGeom>
              <a:blipFill rotWithShape="0">
                <a:blip r:embed="rId11"/>
                <a:stretch>
                  <a:fillRect r="-763" b="-169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Группа 56"/>
          <p:cNvGrpSpPr/>
          <p:nvPr/>
        </p:nvGrpSpPr>
        <p:grpSpPr>
          <a:xfrm>
            <a:off x="794717" y="3023856"/>
            <a:ext cx="1846774" cy="1846774"/>
            <a:chOff x="6984371" y="4875661"/>
            <a:chExt cx="1867497" cy="1867497"/>
          </a:xfrm>
        </p:grpSpPr>
        <p:sp>
          <p:nvSpPr>
            <p:cNvPr id="58" name="Oval 41"/>
            <p:cNvSpPr>
              <a:spLocks noChangeArrowheads="1"/>
            </p:cNvSpPr>
            <p:nvPr/>
          </p:nvSpPr>
          <p:spPr bwMode="auto">
            <a:xfrm>
              <a:off x="7668657" y="5665457"/>
              <a:ext cx="521343" cy="319032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59" name="Group 28"/>
            <p:cNvGrpSpPr>
              <a:grpSpLocks/>
            </p:cNvGrpSpPr>
            <p:nvPr/>
          </p:nvGrpSpPr>
          <p:grpSpPr bwMode="auto">
            <a:xfrm>
              <a:off x="7793620" y="4875661"/>
              <a:ext cx="298281" cy="497999"/>
              <a:chOff x="1344" y="576"/>
              <a:chExt cx="288" cy="480"/>
            </a:xfrm>
          </p:grpSpPr>
          <p:sp>
            <p:nvSpPr>
              <p:cNvPr id="72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0" name="Group 31"/>
            <p:cNvGrpSpPr>
              <a:grpSpLocks/>
            </p:cNvGrpSpPr>
            <p:nvPr/>
          </p:nvGrpSpPr>
          <p:grpSpPr bwMode="auto">
            <a:xfrm rot="5400000">
              <a:off x="8453728" y="5585051"/>
              <a:ext cx="298281" cy="497999"/>
              <a:chOff x="1344" y="576"/>
              <a:chExt cx="288" cy="480"/>
            </a:xfrm>
          </p:grpSpPr>
          <p:sp>
            <p:nvSpPr>
              <p:cNvPr id="70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1" name="Group 34"/>
            <p:cNvGrpSpPr>
              <a:grpSpLocks/>
            </p:cNvGrpSpPr>
            <p:nvPr/>
          </p:nvGrpSpPr>
          <p:grpSpPr bwMode="auto">
            <a:xfrm rot="10800000">
              <a:off x="7793620" y="6245159"/>
              <a:ext cx="298281" cy="497999"/>
              <a:chOff x="1344" y="576"/>
              <a:chExt cx="288" cy="480"/>
            </a:xfrm>
          </p:grpSpPr>
          <p:sp>
            <p:nvSpPr>
              <p:cNvPr id="68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E77D1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62" name="Group 37"/>
            <p:cNvGrpSpPr>
              <a:grpSpLocks/>
            </p:cNvGrpSpPr>
            <p:nvPr/>
          </p:nvGrpSpPr>
          <p:grpSpPr bwMode="auto">
            <a:xfrm rot="16200000">
              <a:off x="7084230" y="5585051"/>
              <a:ext cx="298281" cy="497999"/>
              <a:chOff x="1344" y="576"/>
              <a:chExt cx="288" cy="480"/>
            </a:xfrm>
          </p:grpSpPr>
          <p:sp>
            <p:nvSpPr>
              <p:cNvPr id="66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7773703" y="5564300"/>
              <a:ext cx="311250" cy="517453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val 42"/>
            <p:cNvSpPr>
              <a:spLocks noChangeArrowheads="1"/>
            </p:cNvSpPr>
            <p:nvPr/>
          </p:nvSpPr>
          <p:spPr bwMode="auto">
            <a:xfrm>
              <a:off x="7742578" y="5638222"/>
              <a:ext cx="373499" cy="3734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233370" y="5135217"/>
              <a:ext cx="1373735" cy="1373735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Century Gothic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6"/>
              <p:cNvSpPr txBox="1">
                <a:spLocks noChangeArrowheads="1"/>
              </p:cNvSpPr>
              <p:nvPr/>
            </p:nvSpPr>
            <p:spPr bwMode="auto">
              <a:xfrm>
                <a:off x="614379" y="572034"/>
                <a:ext cx="495199" cy="406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 kern="0" smtClea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±</m:t>
                          </m:r>
                        </m:sub>
                      </m:sSub>
                    </m:oMath>
                  </m:oMathPara>
                </a14:m>
                <a:endParaRPr lang="en-US" sz="2000" kern="0" baseline="-25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79" y="572034"/>
                <a:ext cx="495199" cy="406906"/>
              </a:xfrm>
              <a:prstGeom prst="rect">
                <a:avLst/>
              </a:prstGeom>
              <a:blipFill rotWithShape="0">
                <a:blip r:embed="rId12"/>
                <a:stretch>
                  <a:fillRect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Группа 96"/>
          <p:cNvGrpSpPr/>
          <p:nvPr/>
        </p:nvGrpSpPr>
        <p:grpSpPr>
          <a:xfrm>
            <a:off x="794717" y="775147"/>
            <a:ext cx="1855742" cy="1855742"/>
            <a:chOff x="-2461657" y="881550"/>
            <a:chExt cx="2286000" cy="2286000"/>
          </a:xfrm>
        </p:grpSpPr>
        <p:grpSp>
          <p:nvGrpSpPr>
            <p:cNvPr id="98" name="Group 28"/>
            <p:cNvGrpSpPr>
              <a:grpSpLocks/>
            </p:cNvGrpSpPr>
            <p:nvPr/>
          </p:nvGrpSpPr>
          <p:grpSpPr bwMode="auto">
            <a:xfrm>
              <a:off x="-1471057" y="881550"/>
              <a:ext cx="365125" cy="609600"/>
              <a:chOff x="1344" y="576"/>
              <a:chExt cx="288" cy="480"/>
            </a:xfrm>
          </p:grpSpPr>
          <p:sp>
            <p:nvSpPr>
              <p:cNvPr id="111" name="Oval 29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Oval 30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9" name="Group 31"/>
            <p:cNvGrpSpPr>
              <a:grpSpLocks/>
            </p:cNvGrpSpPr>
            <p:nvPr/>
          </p:nvGrpSpPr>
          <p:grpSpPr bwMode="auto">
            <a:xfrm rot="5400000">
              <a:off x="-663020" y="1749913"/>
              <a:ext cx="365125" cy="609600"/>
              <a:chOff x="1344" y="576"/>
              <a:chExt cx="288" cy="480"/>
            </a:xfrm>
          </p:grpSpPr>
          <p:sp>
            <p:nvSpPr>
              <p:cNvPr id="109" name="Oval 32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Oval 33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0" name="Group 34"/>
            <p:cNvGrpSpPr>
              <a:grpSpLocks/>
            </p:cNvGrpSpPr>
            <p:nvPr/>
          </p:nvGrpSpPr>
          <p:grpSpPr bwMode="auto">
            <a:xfrm rot="10800000">
              <a:off x="-1471057" y="2557950"/>
              <a:ext cx="365125" cy="609600"/>
              <a:chOff x="1344" y="576"/>
              <a:chExt cx="288" cy="480"/>
            </a:xfrm>
          </p:grpSpPr>
          <p:sp>
            <p:nvSpPr>
              <p:cNvPr id="107" name="Oval 35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Oval 36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1" name="Group 37"/>
            <p:cNvGrpSpPr>
              <a:grpSpLocks/>
            </p:cNvGrpSpPr>
            <p:nvPr/>
          </p:nvGrpSpPr>
          <p:grpSpPr bwMode="auto">
            <a:xfrm rot="16200000">
              <a:off x="-2339420" y="1749913"/>
              <a:ext cx="365125" cy="609600"/>
              <a:chOff x="1344" y="576"/>
              <a:chExt cx="288" cy="480"/>
            </a:xfrm>
          </p:grpSpPr>
          <p:sp>
            <p:nvSpPr>
              <p:cNvPr id="105" name="Oval 38"/>
              <p:cNvSpPr>
                <a:spLocks noChangeArrowheads="1"/>
              </p:cNvSpPr>
              <p:nvPr/>
            </p:nvSpPr>
            <p:spPr bwMode="auto">
              <a:xfrm>
                <a:off x="1344" y="576"/>
                <a:ext cx="288" cy="480"/>
              </a:xfrm>
              <a:prstGeom prst="ellipse">
                <a:avLst/>
              </a:prstGeom>
              <a:solidFill>
                <a:srgbClr val="008080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Oval 39"/>
              <p:cNvSpPr>
                <a:spLocks noChangeArrowheads="1"/>
              </p:cNvSpPr>
              <p:nvPr/>
            </p:nvSpPr>
            <p:spPr bwMode="auto">
              <a:xfrm>
                <a:off x="1386" y="648"/>
                <a:ext cx="201" cy="336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" name="Oval 41"/>
            <p:cNvSpPr>
              <a:spLocks noChangeArrowheads="1"/>
            </p:cNvSpPr>
            <p:nvPr/>
          </p:nvSpPr>
          <p:spPr bwMode="auto">
            <a:xfrm>
              <a:off x="-1652032" y="1700700"/>
              <a:ext cx="685800" cy="685800"/>
            </a:xfrm>
            <a:prstGeom prst="ellipse">
              <a:avLst/>
            </a:prstGeom>
            <a:solidFill>
              <a:srgbClr val="E77D13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black"/>
                </a:solidFill>
              </a:endParaRPr>
            </a:p>
          </p:txBody>
        </p:sp>
        <p:sp>
          <p:nvSpPr>
            <p:cNvPr id="103" name="Oval 42"/>
            <p:cNvSpPr>
              <a:spLocks noChangeArrowheads="1"/>
            </p:cNvSpPr>
            <p:nvPr/>
          </p:nvSpPr>
          <p:spPr bwMode="auto">
            <a:xfrm>
              <a:off x="-1537732" y="1815000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black"/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-2163993" y="1160679"/>
              <a:ext cx="1681338" cy="1696354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Century Gothic"/>
              </a:endParaRPr>
            </a:p>
          </p:txBody>
        </p:sp>
      </p:grpSp>
      <p:cxnSp>
        <p:nvCxnSpPr>
          <p:cNvPr id="115" name="Прямая со стрелкой 114"/>
          <p:cNvCxnSpPr/>
          <p:nvPr/>
        </p:nvCxnSpPr>
        <p:spPr>
          <a:xfrm>
            <a:off x="1600866" y="4111359"/>
            <a:ext cx="700545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35"/>
              <p:cNvSpPr txBox="1">
                <a:spLocks noChangeArrowheads="1"/>
              </p:cNvSpPr>
              <p:nvPr/>
            </p:nvSpPr>
            <p:spPr bwMode="auto">
              <a:xfrm>
                <a:off x="1834803" y="4064326"/>
                <a:ext cx="361167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kern="0" smtClean="0">
                          <a:solidFill>
                            <a:srgbClr val="00B0F0"/>
                          </a:solidFill>
                          <a:latin typeface="Cambria Math"/>
                        </a:rPr>
                        <m:t>𝐐</m:t>
                      </m:r>
                    </m:oMath>
                  </m:oMathPara>
                </a14:m>
                <a:endParaRPr lang="ru-RU" sz="2000" kern="0" baseline="-25000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4803" y="4064326"/>
                <a:ext cx="361167" cy="392993"/>
              </a:xfrm>
              <a:prstGeom prst="rect">
                <a:avLst/>
              </a:prstGeom>
              <a:blipFill rotWithShape="0">
                <a:blip r:embed="rId13"/>
                <a:stretch>
                  <a:fillRect l="-6780" r="-6780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Прямая со стрелкой 116"/>
          <p:cNvCxnSpPr/>
          <p:nvPr/>
        </p:nvCxnSpPr>
        <p:spPr>
          <a:xfrm>
            <a:off x="1608594" y="1862113"/>
            <a:ext cx="700545" cy="0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tailEnd type="triangl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35"/>
              <p:cNvSpPr txBox="1">
                <a:spLocks noChangeArrowheads="1"/>
              </p:cNvSpPr>
              <p:nvPr/>
            </p:nvSpPr>
            <p:spPr bwMode="auto">
              <a:xfrm>
                <a:off x="1842531" y="1815080"/>
                <a:ext cx="361167" cy="39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kern="0" smtClean="0">
                          <a:solidFill>
                            <a:srgbClr val="00B0F0"/>
                          </a:solidFill>
                          <a:latin typeface="Cambria Math"/>
                        </a:rPr>
                        <m:t>𝐐</m:t>
                      </m:r>
                    </m:oMath>
                  </m:oMathPara>
                </a14:m>
                <a:endParaRPr lang="ru-RU" sz="2000" kern="0" baseline="-25000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531" y="1815080"/>
                <a:ext cx="361167" cy="392993"/>
              </a:xfrm>
              <a:prstGeom prst="rect">
                <a:avLst/>
              </a:prstGeom>
              <a:blipFill rotWithShape="0">
                <a:blip r:embed="rId14"/>
                <a:stretch>
                  <a:fillRect l="-5085" r="-8475" b="-156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9876" y="6568611"/>
            <a:ext cx="404124" cy="301625"/>
          </a:xfrm>
        </p:spPr>
        <p:txBody>
          <a:bodyPr/>
          <a:lstStyle/>
          <a:p>
            <a:pPr>
              <a:defRPr/>
            </a:pPr>
            <a:r>
              <a:rPr lang="ru-RU" altLang="en-US" dirty="0" smtClean="0">
                <a:solidFill>
                  <a:srgbClr val="0070C0"/>
                </a:solidFill>
              </a:rPr>
              <a:t>9</a:t>
            </a:r>
            <a:endParaRPr lang="ru-RU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4" grpId="0"/>
      <p:bldP spid="38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30585</TotalTime>
  <Words>3480</Words>
  <Application>Microsoft Office PowerPoint</Application>
  <PresentationFormat>Экран (4:3)</PresentationFormat>
  <Paragraphs>607</Paragraphs>
  <Slides>41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65" baseType="lpstr">
      <vt:lpstr>ＭＳ Ｐゴシック</vt:lpstr>
      <vt:lpstr>Arial</vt:lpstr>
      <vt:lpstr>ArialMT</vt:lpstr>
      <vt:lpstr>Calibri</vt:lpstr>
      <vt:lpstr>Cambria Math</vt:lpstr>
      <vt:lpstr>Century Gothic</vt:lpstr>
      <vt:lpstr>CMBX9</vt:lpstr>
      <vt:lpstr>CMR9</vt:lpstr>
      <vt:lpstr>Symbol</vt:lpstr>
      <vt:lpstr>Tahoma</vt:lpstr>
      <vt:lpstr>Times New Roman</vt:lpstr>
      <vt:lpstr>Verdana</vt:lpstr>
      <vt:lpstr>Wingdings</vt:lpstr>
      <vt:lpstr>Wingdings 2</vt:lpstr>
      <vt:lpstr>Яркая</vt:lpstr>
      <vt:lpstr>2_Яркая</vt:lpstr>
      <vt:lpstr>3_Яркая</vt:lpstr>
      <vt:lpstr>5_Яркая</vt:lpstr>
      <vt:lpstr>4_Яркая</vt:lpstr>
      <vt:lpstr>1_Яркая</vt:lpstr>
      <vt:lpstr>6_Яркая</vt:lpstr>
      <vt:lpstr>11_Яркая</vt:lpstr>
      <vt:lpstr>12_Яркая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eremina</dc:creator>
  <cp:lastModifiedBy>Maxim Korshunov</cp:lastModifiedBy>
  <cp:revision>1774</cp:revision>
  <dcterms:created xsi:type="dcterms:W3CDTF">2003-03-14T16:06:33Z</dcterms:created>
  <dcterms:modified xsi:type="dcterms:W3CDTF">2018-03-20T16:07:13Z</dcterms:modified>
</cp:coreProperties>
</file>