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99" r:id="rId1"/>
    <p:sldMasterId id="2147484843" r:id="rId2"/>
    <p:sldMasterId id="2147484855" r:id="rId3"/>
    <p:sldMasterId id="2147484905" r:id="rId4"/>
    <p:sldMasterId id="2147484917" r:id="rId5"/>
    <p:sldMasterId id="2147484929" r:id="rId6"/>
    <p:sldMasterId id="2147484941" r:id="rId7"/>
    <p:sldMasterId id="2147485014" r:id="rId8"/>
    <p:sldMasterId id="2147485026" r:id="rId9"/>
    <p:sldMasterId id="2147485038" r:id="rId10"/>
    <p:sldMasterId id="2147485050" r:id="rId11"/>
    <p:sldMasterId id="2147485062" r:id="rId12"/>
  </p:sldMasterIdLst>
  <p:notesMasterIdLst>
    <p:notesMasterId r:id="rId72"/>
  </p:notesMasterIdLst>
  <p:handoutMasterIdLst>
    <p:handoutMasterId r:id="rId73"/>
  </p:handoutMasterIdLst>
  <p:sldIdLst>
    <p:sldId id="534" r:id="rId13"/>
    <p:sldId id="1037" r:id="rId14"/>
    <p:sldId id="947" r:id="rId15"/>
    <p:sldId id="946" r:id="rId16"/>
    <p:sldId id="989" r:id="rId17"/>
    <p:sldId id="1033" r:id="rId18"/>
    <p:sldId id="1034" r:id="rId19"/>
    <p:sldId id="740" r:id="rId20"/>
    <p:sldId id="792" r:id="rId21"/>
    <p:sldId id="955" r:id="rId22"/>
    <p:sldId id="957" r:id="rId23"/>
    <p:sldId id="1038" r:id="rId24"/>
    <p:sldId id="992" r:id="rId25"/>
    <p:sldId id="998" r:id="rId26"/>
    <p:sldId id="1006" r:id="rId27"/>
    <p:sldId id="970" r:id="rId28"/>
    <p:sldId id="1010" r:id="rId29"/>
    <p:sldId id="870" r:id="rId30"/>
    <p:sldId id="1013" r:id="rId31"/>
    <p:sldId id="1014" r:id="rId32"/>
    <p:sldId id="1016" r:id="rId33"/>
    <p:sldId id="1017" r:id="rId34"/>
    <p:sldId id="1035" r:id="rId35"/>
    <p:sldId id="890" r:id="rId36"/>
    <p:sldId id="421" r:id="rId37"/>
    <p:sldId id="951" r:id="rId38"/>
    <p:sldId id="958" r:id="rId39"/>
    <p:sldId id="1036" r:id="rId40"/>
    <p:sldId id="993" r:id="rId41"/>
    <p:sldId id="994" r:id="rId42"/>
    <p:sldId id="1032" r:id="rId43"/>
    <p:sldId id="1000" r:id="rId44"/>
    <p:sldId id="968" r:id="rId45"/>
    <p:sldId id="729" r:id="rId46"/>
    <p:sldId id="872" r:id="rId47"/>
    <p:sldId id="873" r:id="rId48"/>
    <p:sldId id="981" r:id="rId49"/>
    <p:sldId id="990" r:id="rId50"/>
    <p:sldId id="991" r:id="rId51"/>
    <p:sldId id="1039" r:id="rId52"/>
    <p:sldId id="757" r:id="rId53"/>
    <p:sldId id="884" r:id="rId54"/>
    <p:sldId id="1040" r:id="rId55"/>
    <p:sldId id="774" r:id="rId56"/>
    <p:sldId id="954" r:id="rId57"/>
    <p:sldId id="853" r:id="rId58"/>
    <p:sldId id="860" r:id="rId59"/>
    <p:sldId id="1008" r:id="rId60"/>
    <p:sldId id="1012" r:id="rId61"/>
    <p:sldId id="1015" r:id="rId62"/>
    <p:sldId id="1018" r:id="rId63"/>
    <p:sldId id="1019" r:id="rId64"/>
    <p:sldId id="1020" r:id="rId65"/>
    <p:sldId id="1023" r:id="rId66"/>
    <p:sldId id="1024" r:id="rId67"/>
    <p:sldId id="1025" r:id="rId68"/>
    <p:sldId id="972" r:id="rId69"/>
    <p:sldId id="1029" r:id="rId70"/>
    <p:sldId id="1030" r:id="rId71"/>
  </p:sldIdLst>
  <p:sldSz cx="9144000" cy="6858000" type="screen4x3"/>
  <p:notesSz cx="6489700" cy="93202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7800"/>
    <a:srgbClr val="CCECFF"/>
    <a:srgbClr val="0000CC"/>
    <a:srgbClr val="DAA600"/>
    <a:srgbClr val="008000"/>
    <a:srgbClr val="00CC00"/>
    <a:srgbClr val="000099"/>
    <a:srgbClr val="FFFFFF"/>
    <a:srgbClr val="006600"/>
    <a:srgbClr val="B4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5498" autoAdjust="0"/>
  </p:normalViewPr>
  <p:slideViewPr>
    <p:cSldViewPr snapToGrid="0">
      <p:cViewPr varScale="1">
        <p:scale>
          <a:sx n="116" d="100"/>
          <a:sy n="116" d="100"/>
        </p:scale>
        <p:origin x="906" y="108"/>
      </p:cViewPr>
      <p:guideLst>
        <p:guide orient="horz" pos="26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906" y="9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114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9" tIns="45155" rIns="90309" bIns="45155" numCol="1" anchor="t" anchorCtr="0" compatLnSpc="1">
            <a:prstTxWarp prst="textNoShape">
              <a:avLst/>
            </a:prstTxWarp>
          </a:bodyPr>
          <a:lstStyle>
            <a:lvl1pPr defTabSz="90312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78238" y="0"/>
            <a:ext cx="28114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9" tIns="45155" rIns="90309" bIns="45155" numCol="1" anchor="t" anchorCtr="0" compatLnSpc="1">
            <a:prstTxWarp prst="textNoShape">
              <a:avLst/>
            </a:prstTxWarp>
          </a:bodyPr>
          <a:lstStyle>
            <a:lvl1pPr algn="r" defTabSz="90312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3488"/>
            <a:ext cx="28114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9" tIns="45155" rIns="90309" bIns="45155" numCol="1" anchor="b" anchorCtr="0" compatLnSpc="1">
            <a:prstTxWarp prst="textNoShape">
              <a:avLst/>
            </a:prstTxWarp>
          </a:bodyPr>
          <a:lstStyle>
            <a:lvl1pPr defTabSz="90312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78238" y="8853488"/>
            <a:ext cx="28114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09" tIns="45155" rIns="90309" bIns="45155" numCol="1" anchor="b" anchorCtr="0" compatLnSpc="1">
            <a:prstTxWarp prst="textNoShape">
              <a:avLst/>
            </a:prstTxWarp>
          </a:bodyPr>
          <a:lstStyle>
            <a:lvl1pPr algn="r" defTabSz="90312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C2EA5C5-8D66-4647-B7E6-DACDEE00215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2949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114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499" tIns="41750" rIns="83499" bIns="41750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76650" y="0"/>
            <a:ext cx="28114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499" tIns="41750" rIns="83499" bIns="4175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696913"/>
            <a:ext cx="4664075" cy="3497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7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47700" y="4429125"/>
            <a:ext cx="519430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499" tIns="41750" rIns="83499" bIns="41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</a:p>
        </p:txBody>
      </p:sp>
      <p:sp>
        <p:nvSpPr>
          <p:cNvPr id="347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3488"/>
            <a:ext cx="28114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499" tIns="41750" rIns="83499" bIns="41750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76650" y="8853488"/>
            <a:ext cx="28114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499" tIns="41750" rIns="83499" bIns="4175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C9CD8DCB-FF43-4EC4-AED3-5FCFCEB05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5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88C913-7267-449E-A1D9-623DB050CECE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1892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7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2D6E1-3A73-459F-B0AF-9B6FFE9E6A5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2291" name="Notes Placeholder 2"/>
          <p:cNvSpPr>
            <a:spLocks noGrp="1"/>
          </p:cNvSpPr>
          <p:nvPr>
            <p:ph type="body" idx="1"/>
          </p:nvPr>
        </p:nvSpPr>
        <p:spPr/>
        <p:txBody>
          <a:bodyPr lIns="91431" tIns="45716" rIns="91431" bIns="45716"/>
          <a:lstStyle/>
          <a:p>
            <a:endParaRPr lang="nl-NL" altLang="ja-JP"/>
          </a:p>
        </p:txBody>
      </p:sp>
      <p:sp>
        <p:nvSpPr>
          <p:cNvPr id="229380" name="Slide Number Placeholder 3"/>
          <p:cNvSpPr txBox="1">
            <a:spLocks noGrp="1"/>
          </p:cNvSpPr>
          <p:nvPr/>
        </p:nvSpPr>
        <p:spPr bwMode="auto">
          <a:xfrm>
            <a:off x="3884064" y="8685335"/>
            <a:ext cx="297233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13358B6C-F1CD-4919-BD01-5E5B8E08B763}" type="slidenum">
              <a:rPr lang="ru-RU" altLang="ja-JP" sz="1200">
                <a:solidFill>
                  <a:srgbClr val="000000"/>
                </a:solidFill>
                <a:latin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ru-RU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2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937721-0104-4E04-89A1-60C8F44346F1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15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811506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76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17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44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18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03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21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65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22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806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23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27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C0EE38A-5268-48ED-824D-9AFBD405225B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24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999034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88C913-7267-449E-A1D9-623DB050CECE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0115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C0EE38A-5268-48ED-824D-9AFBD405225B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26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537375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69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47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02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21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98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2D6E1-3A73-459F-B0AF-9B6FFE9E6A5A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2291" name="Notes Placeholder 2"/>
          <p:cNvSpPr>
            <a:spLocks noGrp="1"/>
          </p:cNvSpPr>
          <p:nvPr>
            <p:ph type="body" idx="1"/>
          </p:nvPr>
        </p:nvSpPr>
        <p:spPr/>
        <p:txBody>
          <a:bodyPr lIns="91431" tIns="45716" rIns="91431" bIns="45716"/>
          <a:lstStyle/>
          <a:p>
            <a:endParaRPr lang="nl-NL" altLang="ja-JP"/>
          </a:p>
        </p:txBody>
      </p:sp>
      <p:sp>
        <p:nvSpPr>
          <p:cNvPr id="229380" name="Slide Number Placeholder 3"/>
          <p:cNvSpPr txBox="1">
            <a:spLocks noGrp="1"/>
          </p:cNvSpPr>
          <p:nvPr/>
        </p:nvSpPr>
        <p:spPr bwMode="auto">
          <a:xfrm>
            <a:off x="3884064" y="8685335"/>
            <a:ext cx="297233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13358B6C-F1CD-4919-BD01-5E5B8E08B763}" type="slidenum">
              <a:rPr lang="ru-RU" altLang="ja-JP" sz="1200">
                <a:solidFill>
                  <a:srgbClr val="000000"/>
                </a:solidFill>
                <a:latin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ru-RU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15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25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2D6E1-3A73-459F-B0AF-9B6FFE9E6A5A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2291" name="Notes Placeholder 2"/>
          <p:cNvSpPr>
            <a:spLocks noGrp="1"/>
          </p:cNvSpPr>
          <p:nvPr>
            <p:ph type="body" idx="1"/>
          </p:nvPr>
        </p:nvSpPr>
        <p:spPr/>
        <p:txBody>
          <a:bodyPr lIns="91431" tIns="45716" rIns="91431" bIns="45716"/>
          <a:lstStyle/>
          <a:p>
            <a:endParaRPr lang="nl-NL" altLang="ja-JP"/>
          </a:p>
        </p:txBody>
      </p:sp>
      <p:sp>
        <p:nvSpPr>
          <p:cNvPr id="229380" name="Slide Number Placeholder 3"/>
          <p:cNvSpPr txBox="1">
            <a:spLocks noGrp="1"/>
          </p:cNvSpPr>
          <p:nvPr/>
        </p:nvSpPr>
        <p:spPr bwMode="auto">
          <a:xfrm>
            <a:off x="3884064" y="8685335"/>
            <a:ext cx="297233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13358B6C-F1CD-4919-BD01-5E5B8E08B763}" type="slidenum">
              <a:rPr lang="ru-RU" altLang="ja-JP" sz="1200">
                <a:solidFill>
                  <a:srgbClr val="000000"/>
                </a:solidFill>
                <a:latin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ru-RU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4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87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41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 smtClean="0"/>
              <a:t>No Curui -weiss </a:t>
            </a:r>
            <a:endParaRPr lang="de-DE" altLang="ru-RU" smtClean="0"/>
          </a:p>
        </p:txBody>
      </p:sp>
    </p:spTree>
    <p:extLst>
      <p:ext uri="{BB962C8B-B14F-4D97-AF65-F5344CB8AC3E}">
        <p14:creationId xmlns:p14="http://schemas.microsoft.com/office/powerpoint/2010/main" val="3927447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 smtClean="0"/>
              <a:t>No Curui -weiss </a:t>
            </a:r>
            <a:endParaRPr lang="de-DE" altLang="ru-RU" smtClean="0"/>
          </a:p>
        </p:txBody>
      </p:sp>
    </p:spTree>
    <p:extLst>
      <p:ext uri="{BB962C8B-B14F-4D97-AF65-F5344CB8AC3E}">
        <p14:creationId xmlns:p14="http://schemas.microsoft.com/office/powerpoint/2010/main" val="1392733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49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946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50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07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51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3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52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26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53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3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54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436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55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614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56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9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937721-0104-4E04-89A1-60C8F44346F1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7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6997124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57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816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C2E6A-4956-45A7-943B-6A2B3EFED8E4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71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71811" name="Notes Placeholder 2"/>
          <p:cNvSpPr>
            <a:spLocks noGrp="1"/>
          </p:cNvSpPr>
          <p:nvPr>
            <p:ph type="body" idx="1"/>
          </p:nvPr>
        </p:nvSpPr>
        <p:spPr/>
        <p:txBody>
          <a:bodyPr lIns="86549" tIns="43275" rIns="86549" bIns="43275"/>
          <a:lstStyle/>
          <a:p>
            <a:endParaRPr lang="en-GB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675476" y="8852709"/>
            <a:ext cx="2812709" cy="4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49" tIns="43275" rIns="86549" bIns="43275" anchor="b"/>
          <a:lstStyle>
            <a:lvl1pPr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6375" indent="-209550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98650" indent="-211138" defTabSz="8445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83B32F5-5DA4-4353-B5D4-B10BFC8DF271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/>
              <a:t>59</a:t>
            </a:fld>
            <a:endParaRPr 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0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6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4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09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D8DCB-FF43-4EC4-AED3-5FCFCEB0589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3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937721-0104-4E04-89A1-60C8F44346F1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12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82557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1321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742957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786991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57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85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298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94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224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8562427" y="6481762"/>
            <a:ext cx="503237" cy="3016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94032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01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23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9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48779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300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21112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506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55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89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03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830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36C0-C6BE-47F9-9D19-6087FADB4290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1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97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64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319930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400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873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611956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429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01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023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71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617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36C0-C6BE-47F9-9D19-6087FADB4290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116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73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354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63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891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70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3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0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36C0-C6BE-47F9-9D19-6087FADB4290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45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9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64325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72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09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68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2265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06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5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43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40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30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8640763" y="6529273"/>
            <a:ext cx="503237" cy="3016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49487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36481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69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5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96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75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82329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05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8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77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39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98382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8640763" y="6481763"/>
            <a:ext cx="503237" cy="3016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80821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32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8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51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5656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50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39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60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6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9394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7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36C0-C6BE-47F9-9D19-6087FADB4290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03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65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397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60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6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384423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95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5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465496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42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45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36C0-C6BE-47F9-9D19-6087FADB4290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12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33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83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36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401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38202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132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85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8562427" y="6481762"/>
            <a:ext cx="503237" cy="301625"/>
          </a:xfrm>
        </p:spPr>
        <p:txBody>
          <a:bodyPr/>
          <a:lstStyle>
            <a:lvl1pPr>
              <a:defRPr sz="120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07982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279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8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47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36C0-C6BE-47F9-9D19-6087FADB4290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133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69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67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46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9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5542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9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67661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55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6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40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36C0-C6BE-47F9-9D19-6087FADB4290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0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65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78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27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118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6C0A6-CB27-4D58-A591-377915C0B5F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8256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53222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723C-BC6D-4278-82CF-3EF35D397985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448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6E72-BCDE-42FC-A12F-217B6A1E54C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1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C91A6-FF5B-46DE-8330-D3BDBAA8AB1A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68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9232925-77AC-4621-A205-638777740D99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97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8E08-0149-4F8C-9438-75B3B4554A3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53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636C0-C6BE-47F9-9D19-6087FADB4290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36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DE8B54F-A868-4A15-9527-EC496DD886F6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364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2E09DD6-CBA6-499D-97A5-39E5508358D8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666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8F5FD-1DEF-4054-BDAF-5AF2388FBAB7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4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EDD9-B637-4F91-B6C0-3E6471CBF86F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0" r:id="rId4"/>
    <p:sldLayoutId id="2147484828" r:id="rId5"/>
    <p:sldLayoutId id="2147484821" r:id="rId6"/>
    <p:sldLayoutId id="2147484822" r:id="rId7"/>
    <p:sldLayoutId id="2147484829" r:id="rId8"/>
    <p:sldLayoutId id="2147484830" r:id="rId9"/>
    <p:sldLayoutId id="2147484823" r:id="rId10"/>
    <p:sldLayoutId id="2147484824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282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97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33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3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58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6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8" r:id="rId1"/>
    <p:sldLayoutId id="2147484919" r:id="rId2"/>
    <p:sldLayoutId id="2147484920" r:id="rId3"/>
    <p:sldLayoutId id="2147484921" r:id="rId4"/>
    <p:sldLayoutId id="2147484922" r:id="rId5"/>
    <p:sldLayoutId id="2147484923" r:id="rId6"/>
    <p:sldLayoutId id="2147484924" r:id="rId7"/>
    <p:sldLayoutId id="2147484925" r:id="rId8"/>
    <p:sldLayoutId id="2147484926" r:id="rId9"/>
    <p:sldLayoutId id="2147484927" r:id="rId10"/>
    <p:sldLayoutId id="2147484928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20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30" r:id="rId1"/>
    <p:sldLayoutId id="2147484931" r:id="rId2"/>
    <p:sldLayoutId id="2147484932" r:id="rId3"/>
    <p:sldLayoutId id="2147484933" r:id="rId4"/>
    <p:sldLayoutId id="2147484934" r:id="rId5"/>
    <p:sldLayoutId id="2147484935" r:id="rId6"/>
    <p:sldLayoutId id="2147484936" r:id="rId7"/>
    <p:sldLayoutId id="2147484937" r:id="rId8"/>
    <p:sldLayoutId id="2147484938" r:id="rId9"/>
    <p:sldLayoutId id="2147484939" r:id="rId10"/>
    <p:sldLayoutId id="2147484940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88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42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45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D9CEAE4-B71A-4869-8E53-E05D9CBE468E}" type="slidenum">
              <a:rPr lang="ru-RU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2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18" Type="http://schemas.openxmlformats.org/officeDocument/2006/relationships/image" Target="../media/image420.png"/><Relationship Id="rId3" Type="http://schemas.openxmlformats.org/officeDocument/2006/relationships/image" Target="../media/image271.png"/><Relationship Id="rId7" Type="http://schemas.openxmlformats.org/officeDocument/2006/relationships/image" Target="../media/image25.gif"/><Relationship Id="rId12" Type="http://schemas.openxmlformats.org/officeDocument/2006/relationships/image" Target="../media/image31.png"/><Relationship Id="rId17" Type="http://schemas.openxmlformats.org/officeDocument/2006/relationships/image" Target="../media/image4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gif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90.png"/><Relationship Id="rId10" Type="http://schemas.openxmlformats.org/officeDocument/2006/relationships/image" Target="../media/image28.png"/><Relationship Id="rId19" Type="http://schemas.openxmlformats.org/officeDocument/2006/relationships/image" Target="../media/image430.png"/><Relationship Id="rId4" Type="http://schemas.openxmlformats.org/officeDocument/2006/relationships/image" Target="../media/image282.png"/><Relationship Id="rId9" Type="http://schemas.openxmlformats.org/officeDocument/2006/relationships/image" Target="../media/image27.png"/><Relationship Id="rId14" Type="http://schemas.openxmlformats.org/officeDocument/2006/relationships/image" Target="../media/image38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7.png"/><Relationship Id="rId18" Type="http://schemas.openxmlformats.org/officeDocument/2006/relationships/image" Target="../media/image310.png"/><Relationship Id="rId12" Type="http://schemas.openxmlformats.org/officeDocument/2006/relationships/image" Target="../media/image252.png"/><Relationship Id="rId17" Type="http://schemas.openxmlformats.org/officeDocument/2006/relationships/image" Target="../media/image30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3.png"/><Relationship Id="rId1" Type="http://schemas.openxmlformats.org/officeDocument/2006/relationships/slideLayout" Target="../slideLayouts/slideLayout51.xml"/><Relationship Id="rId11" Type="http://schemas.openxmlformats.org/officeDocument/2006/relationships/image" Target="../media/image242.png"/><Relationship Id="rId15" Type="http://schemas.openxmlformats.org/officeDocument/2006/relationships/image" Target="../media/image281.png"/><Relationship Id="rId19" Type="http://schemas.openxmlformats.org/officeDocument/2006/relationships/image" Target="../media/image320.png"/><Relationship Id="rId31" Type="http://schemas.openxmlformats.org/officeDocument/2006/relationships/image" Target="../media/image237.png"/><Relationship Id="rId14" Type="http://schemas.openxmlformats.org/officeDocument/2006/relationships/image" Target="../media/image27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fi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64.png"/><Relationship Id="rId4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3" Type="http://schemas.openxmlformats.org/officeDocument/2006/relationships/image" Target="../media/image157.png"/><Relationship Id="rId7" Type="http://schemas.openxmlformats.org/officeDocument/2006/relationships/image" Target="../media/image76.pn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0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780.png"/><Relationship Id="rId3" Type="http://schemas.openxmlformats.org/officeDocument/2006/relationships/image" Target="../media/image91.png"/><Relationship Id="rId7" Type="http://schemas.openxmlformats.org/officeDocument/2006/relationships/image" Target="../media/image311.png"/><Relationship Id="rId12" Type="http://schemas.openxmlformats.org/officeDocument/2006/relationships/image" Target="../media/image7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00.png"/><Relationship Id="rId11" Type="http://schemas.openxmlformats.org/officeDocument/2006/relationships/image" Target="../media/image760.png"/><Relationship Id="rId5" Type="http://schemas.openxmlformats.org/officeDocument/2006/relationships/image" Target="../media/image93.png"/><Relationship Id="rId10" Type="http://schemas.openxmlformats.org/officeDocument/2006/relationships/image" Target="../media/image330.png"/><Relationship Id="rId4" Type="http://schemas.openxmlformats.org/officeDocument/2006/relationships/image" Target="../media/image92.png"/><Relationship Id="rId9" Type="http://schemas.openxmlformats.org/officeDocument/2006/relationships/image" Target="../media/image94.png"/><Relationship Id="rId14" Type="http://schemas.openxmlformats.org/officeDocument/2006/relationships/image" Target="../media/image7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95.wmf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5.png"/><Relationship Id="rId9" Type="http://schemas.openxmlformats.org/officeDocument/2006/relationships/image" Target="../media/image8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0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102.png"/><Relationship Id="rId12" Type="http://schemas.openxmlformats.org/officeDocument/2006/relationships/image" Target="../media/image34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0.png"/><Relationship Id="rId5" Type="http://schemas.openxmlformats.org/officeDocument/2006/relationships/image" Target="../media/image93.png"/><Relationship Id="rId15" Type="http://schemas.openxmlformats.org/officeDocument/2006/relationships/image" Target="../media/image102.png"/><Relationship Id="rId10" Type="http://schemas.openxmlformats.org/officeDocument/2006/relationships/image" Target="../media/image99.emf"/><Relationship Id="rId4" Type="http://schemas.openxmlformats.org/officeDocument/2006/relationships/image" Target="../media/image92.png"/><Relationship Id="rId9" Type="http://schemas.openxmlformats.org/officeDocument/2006/relationships/image" Target="../media/image98.emf"/><Relationship Id="rId1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4.png"/><Relationship Id="rId7" Type="http://schemas.openxmlformats.org/officeDocument/2006/relationships/image" Target="../media/image10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5.png"/><Relationship Id="rId9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3.png"/><Relationship Id="rId21" Type="http://schemas.openxmlformats.org/officeDocument/2006/relationships/image" Target="../media/image60.png"/><Relationship Id="rId7" Type="http://schemas.openxmlformats.org/officeDocument/2006/relationships/image" Target="../media/image117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25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19" Type="http://schemas.openxmlformats.org/officeDocument/2006/relationships/image" Target="../media/image37.png"/><Relationship Id="rId4" Type="http://schemas.openxmlformats.org/officeDocument/2006/relationships/image" Target="../media/image410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33.wmf"/><Relationship Id="rId3" Type="http://schemas.openxmlformats.org/officeDocument/2006/relationships/image" Target="../media/image266.png"/><Relationship Id="rId7" Type="http://schemas.openxmlformats.org/officeDocument/2006/relationships/image" Target="../media/image130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060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040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2.wmf"/><Relationship Id="rId5" Type="http://schemas.openxmlformats.org/officeDocument/2006/relationships/image" Target="../media/image135.png"/><Relationship Id="rId15" Type="http://schemas.openxmlformats.org/officeDocument/2006/relationships/image" Target="../media/image134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991.png"/><Relationship Id="rId9" Type="http://schemas.openxmlformats.org/officeDocument/2006/relationships/image" Target="../media/image131.wmf"/><Relationship Id="rId1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51.png"/><Relationship Id="rId5" Type="http://schemas.openxmlformats.org/officeDocument/2006/relationships/image" Target="../media/image940.png"/><Relationship Id="rId10" Type="http://schemas.openxmlformats.org/officeDocument/2006/relationships/image" Target="../media/image540.png"/><Relationship Id="rId4" Type="http://schemas.openxmlformats.org/officeDocument/2006/relationships/image" Target="../media/image139.png"/><Relationship Id="rId9" Type="http://schemas.openxmlformats.org/officeDocument/2006/relationships/image" Target="../media/image5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0.png"/><Relationship Id="rId5" Type="http://schemas.openxmlformats.org/officeDocument/2006/relationships/image" Target="../media/image571.png"/><Relationship Id="rId4" Type="http://schemas.openxmlformats.org/officeDocument/2006/relationships/image" Target="../media/image5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30.png"/><Relationship Id="rId5" Type="http://schemas.openxmlformats.org/officeDocument/2006/relationships/image" Target="../media/image1120.png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0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8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4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240.png"/><Relationship Id="rId5" Type="http://schemas.openxmlformats.org/officeDocument/2006/relationships/image" Target="../media/image148.emf"/><Relationship Id="rId4" Type="http://schemas.openxmlformats.org/officeDocument/2006/relationships/image" Target="../media/image14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50.png"/><Relationship Id="rId4" Type="http://schemas.openxmlformats.org/officeDocument/2006/relationships/image" Target="../media/image13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430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4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54.png"/><Relationship Id="rId11" Type="http://schemas.openxmlformats.org/officeDocument/2006/relationships/image" Target="../media/image1410.png"/><Relationship Id="rId5" Type="http://schemas.openxmlformats.org/officeDocument/2006/relationships/image" Target="../media/image153.png"/><Relationship Id="rId10" Type="http://schemas.openxmlformats.org/officeDocument/2006/relationships/image" Target="../media/image168.png"/><Relationship Id="rId4" Type="http://schemas.openxmlformats.org/officeDocument/2006/relationships/image" Target="../media/image152.png"/><Relationship Id="rId9" Type="http://schemas.openxmlformats.org/officeDocument/2006/relationships/image" Target="../media/image161.png"/><Relationship Id="rId14" Type="http://schemas.openxmlformats.org/officeDocument/2006/relationships/image" Target="../media/image13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6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1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13" Type="http://schemas.openxmlformats.org/officeDocument/2006/relationships/image" Target="../media/image960.png"/><Relationship Id="rId18" Type="http://schemas.openxmlformats.org/officeDocument/2006/relationships/image" Target="../media/image1020.png"/><Relationship Id="rId3" Type="http://schemas.openxmlformats.org/officeDocument/2006/relationships/image" Target="../media/image172.wmf"/><Relationship Id="rId21" Type="http://schemas.openxmlformats.org/officeDocument/2006/relationships/image" Target="../media/image1050.png"/><Relationship Id="rId7" Type="http://schemas.openxmlformats.org/officeDocument/2006/relationships/image" Target="../media/image880.png"/><Relationship Id="rId12" Type="http://schemas.openxmlformats.org/officeDocument/2006/relationships/image" Target="../media/image950.png"/><Relationship Id="rId17" Type="http://schemas.openxmlformats.org/officeDocument/2006/relationships/image" Target="../media/image1010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990.png"/><Relationship Id="rId20" Type="http://schemas.openxmlformats.org/officeDocument/2006/relationships/image" Target="../media/image10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70.png"/><Relationship Id="rId11" Type="http://schemas.openxmlformats.org/officeDocument/2006/relationships/image" Target="../media/image940.png"/><Relationship Id="rId5" Type="http://schemas.openxmlformats.org/officeDocument/2006/relationships/image" Target="../media/image860.png"/><Relationship Id="rId15" Type="http://schemas.openxmlformats.org/officeDocument/2006/relationships/image" Target="../media/image980.png"/><Relationship Id="rId10" Type="http://schemas.openxmlformats.org/officeDocument/2006/relationships/image" Target="../media/image931.png"/><Relationship Id="rId19" Type="http://schemas.openxmlformats.org/officeDocument/2006/relationships/image" Target="../media/image1030.png"/><Relationship Id="rId4" Type="http://schemas.openxmlformats.org/officeDocument/2006/relationships/image" Target="../media/image850.png"/><Relationship Id="rId9" Type="http://schemas.openxmlformats.org/officeDocument/2006/relationships/image" Target="../media/image920.png"/><Relationship Id="rId14" Type="http://schemas.openxmlformats.org/officeDocument/2006/relationships/image" Target="../media/image9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5.png"/><Relationship Id="rId7" Type="http://schemas.openxmlformats.org/officeDocument/2006/relationships/image" Target="../media/image240.png"/><Relationship Id="rId12" Type="http://schemas.openxmlformats.org/officeDocument/2006/relationships/image" Target="../media/image246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39.png"/><Relationship Id="rId11" Type="http://schemas.openxmlformats.org/officeDocument/2006/relationships/image" Target="../media/image245.png"/><Relationship Id="rId5" Type="http://schemas.openxmlformats.org/officeDocument/2006/relationships/image" Target="../media/image238.png"/><Relationship Id="rId10" Type="http://schemas.openxmlformats.org/officeDocument/2006/relationships/image" Target="../media/image244.png"/><Relationship Id="rId4" Type="http://schemas.openxmlformats.org/officeDocument/2006/relationships/image" Target="../media/image236.png"/><Relationship Id="rId9" Type="http://schemas.openxmlformats.org/officeDocument/2006/relationships/image" Target="../media/image24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emf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0.png"/><Relationship Id="rId5" Type="http://schemas.openxmlformats.org/officeDocument/2006/relationships/image" Target="../media/image18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427340" y="732933"/>
            <a:ext cx="835998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Примеси в многозонных сверхпроводниках на основе железа</a:t>
            </a:r>
            <a:endParaRPr 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1705897" y="3465540"/>
            <a:ext cx="58028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Коршунов Максим Михайлович</a:t>
            </a:r>
            <a:endParaRPr lang="en-US" sz="28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320193" y="4392578"/>
            <a:ext cx="85742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2D050"/>
                </a:solidFill>
              </a:rPr>
              <a:t>Институт физики им. Л.В. Киренского СО </a:t>
            </a:r>
            <a:r>
              <a:rPr lang="ru-RU" sz="2000" b="1" dirty="0" smtClean="0">
                <a:solidFill>
                  <a:srgbClr val="92D050"/>
                </a:solidFill>
              </a:rPr>
              <a:t>РАН</a:t>
            </a:r>
            <a:r>
              <a:rPr lang="en-US" sz="2000" b="1" dirty="0" smtClean="0">
                <a:solidFill>
                  <a:srgbClr val="92D050"/>
                </a:solidFill>
              </a:rPr>
              <a:t> </a:t>
            </a:r>
            <a:r>
              <a:rPr lang="ru-RU" sz="2000" b="1" dirty="0" smtClean="0">
                <a:solidFill>
                  <a:srgbClr val="92D050"/>
                </a:solidFill>
              </a:rPr>
              <a:t>– </a:t>
            </a:r>
            <a:endParaRPr lang="en-US" sz="2000" b="1" dirty="0" smtClean="0">
              <a:solidFill>
                <a:srgbClr val="92D050"/>
              </a:solidFill>
            </a:endParaRP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2D050"/>
                </a:solidFill>
              </a:rPr>
              <a:t>обособленное </a:t>
            </a:r>
            <a:r>
              <a:rPr lang="ru-RU" sz="2000" b="1" dirty="0">
                <a:solidFill>
                  <a:srgbClr val="92D050"/>
                </a:solidFill>
              </a:rPr>
              <a:t>подразделение ФИЦ КНЦ СО </a:t>
            </a:r>
            <a:r>
              <a:rPr lang="ru-RU" sz="2000" b="1" dirty="0" smtClean="0">
                <a:solidFill>
                  <a:srgbClr val="92D050"/>
                </a:solidFill>
              </a:rPr>
              <a:t>РАН</a:t>
            </a:r>
            <a:endParaRPr lang="en-US" sz="2000" b="1" dirty="0" smtClean="0">
              <a:solidFill>
                <a:srgbClr val="92D050"/>
              </a:solidFill>
            </a:endParaRPr>
          </a:p>
          <a:p>
            <a:pPr algn="ctr" eaLnBrk="0" hangingPunct="0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92D050"/>
                </a:solidFill>
              </a:rPr>
              <a:t>г. Красноярск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2478" y="6421394"/>
            <a:ext cx="789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Заседание ОУС СО РАН по </a:t>
            </a:r>
            <a:r>
              <a:rPr lang="ru-RU" sz="1600" dirty="0"/>
              <a:t>физическим </a:t>
            </a:r>
            <a:r>
              <a:rPr lang="ru-RU" sz="1600" dirty="0" smtClean="0"/>
              <a:t>наукам – </a:t>
            </a:r>
            <a:r>
              <a:rPr lang="ru-RU" sz="1600" dirty="0" err="1"/>
              <a:t>ИАиЭ</a:t>
            </a:r>
            <a:r>
              <a:rPr lang="ru-RU" sz="1600" dirty="0"/>
              <a:t> СО РАН </a:t>
            </a:r>
            <a:r>
              <a:rPr lang="ru-RU" sz="1600" dirty="0" smtClean="0"/>
              <a:t>– </a:t>
            </a:r>
            <a:r>
              <a:rPr lang="en-US" sz="1600" dirty="0" smtClean="0"/>
              <a:t>6</a:t>
            </a:r>
            <a:r>
              <a:rPr lang="ru-RU" sz="1600" dirty="0" smtClean="0"/>
              <a:t>.</a:t>
            </a:r>
            <a:r>
              <a:rPr lang="en-US" sz="1600" dirty="0" smtClean="0"/>
              <a:t>11</a:t>
            </a:r>
            <a:r>
              <a:rPr lang="ru-RU" sz="1600" dirty="0" smtClean="0"/>
              <a:t>.201</a:t>
            </a:r>
            <a:r>
              <a:rPr lang="en-US" sz="1600" dirty="0" smtClean="0"/>
              <a:t>8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09334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1405" y="276568"/>
            <a:ext cx="388119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Необычная сверхпроводимость</a:t>
            </a: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 Box 26"/>
              <p:cNvSpPr txBox="1">
                <a:spLocks noChangeArrowheads="1"/>
              </p:cNvSpPr>
              <p:nvPr/>
            </p:nvSpPr>
            <p:spPr bwMode="auto">
              <a:xfrm>
                <a:off x="230564" y="4496347"/>
                <a:ext cx="495199" cy="4069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±</m:t>
                          </m:r>
                        </m:sub>
                      </m:sSub>
                    </m:oMath>
                  </m:oMathPara>
                </a14:m>
                <a:endParaRPr lang="en-US" sz="2000" kern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91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564" y="4496347"/>
                <a:ext cx="495199" cy="406906"/>
              </a:xfrm>
              <a:prstGeom prst="rect">
                <a:avLst/>
              </a:prstGeom>
              <a:blipFill rotWithShape="0">
                <a:blip r:embed="rId3"/>
                <a:stretch>
                  <a:fillRect b="-90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 Box 26"/>
              <p:cNvSpPr txBox="1">
                <a:spLocks noChangeArrowheads="1"/>
              </p:cNvSpPr>
              <p:nvPr/>
            </p:nvSpPr>
            <p:spPr bwMode="auto">
              <a:xfrm>
                <a:off x="6231224" y="4589422"/>
                <a:ext cx="731419" cy="392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ysClr val="windowText" lastClr="00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ru-RU" sz="1600" kern="0" dirty="0">
                    <a:solidFill>
                      <a:sysClr val="windowText" lastClr="000000"/>
                    </a:solidFill>
                  </a:rPr>
                  <a:t>-тип</a:t>
                </a:r>
                <a:endParaRPr lang="en-US" sz="1600" kern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0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1224" y="4589422"/>
                <a:ext cx="731419" cy="392993"/>
              </a:xfrm>
              <a:prstGeom prst="rect">
                <a:avLst/>
              </a:prstGeom>
              <a:blipFill rotWithShape="0">
                <a:blip r:embed="rId4"/>
                <a:stretch>
                  <a:fillRect r="-3333" b="-187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 Box 26"/>
              <p:cNvSpPr txBox="1">
                <a:spLocks noChangeArrowheads="1"/>
              </p:cNvSpPr>
              <p:nvPr/>
            </p:nvSpPr>
            <p:spPr bwMode="auto">
              <a:xfrm>
                <a:off x="2633253" y="4521372"/>
                <a:ext cx="1532343" cy="4069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kern="0" dirty="0" err="1" smtClean="0">
                    <a:solidFill>
                      <a:sysClr val="windowText" lastClr="000000"/>
                    </a:solidFill>
                  </a:rPr>
                  <a:t>нодальная</a:t>
                </a:r>
                <a:r>
                  <a:rPr lang="ru-RU" sz="1600" kern="0" dirty="0" smtClean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 smtClea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sz="2000" i="1" kern="0" smtClea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±</m:t>
                        </m:r>
                      </m:sub>
                    </m:sSub>
                  </m:oMath>
                </a14:m>
                <a:endParaRPr lang="en-US" sz="2000" kern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07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3253" y="4521372"/>
                <a:ext cx="1532343" cy="406906"/>
              </a:xfrm>
              <a:prstGeom prst="rect">
                <a:avLst/>
              </a:prstGeom>
              <a:blipFill rotWithShape="0">
                <a:blip r:embed="rId5"/>
                <a:stretch>
                  <a:fillRect l="-2390" b="-151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720376" y="1309165"/>
            <a:ext cx="214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Фононы, орбитальные флуктуации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88684" y="6523772"/>
            <a:ext cx="214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Спиновые флуктуации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595301" y="6523772"/>
            <a:ext cx="351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Спиновые </a:t>
            </a:r>
            <a:r>
              <a:rPr lang="ru-RU" sz="1400" dirty="0">
                <a:solidFill>
                  <a:prstClr val="black"/>
                </a:solidFill>
              </a:rPr>
              <a:t>флуктуации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087788" y="6523772"/>
            <a:ext cx="2938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prstClr val="black"/>
                </a:solidFill>
              </a:rPr>
              <a:t>Мотт-Хаббардовские</a:t>
            </a:r>
            <a:r>
              <a:rPr lang="ru-RU" sz="1400" dirty="0" smtClean="0">
                <a:solidFill>
                  <a:prstClr val="black"/>
                </a:solidFill>
              </a:rPr>
              <a:t> теории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43" name="Text Box 4"/>
          <p:cNvSpPr txBox="1">
            <a:spLocks noChangeArrowheads="1"/>
          </p:cNvSpPr>
          <p:nvPr/>
        </p:nvSpPr>
        <p:spPr bwMode="auto">
          <a:xfrm>
            <a:off x="322582" y="705143"/>
            <a:ext cx="84988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«Обычная» сверхпроводимость – Теория Бардина, Купера и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Шриффера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БКШ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1957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г.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5" name="Picture 2" descr="http://www.gitam.edu/eresource/engg_phys/semester_2/supercon/supercon_files/bcs7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96"/>
          <a:stretch/>
        </p:blipFill>
        <p:spPr bwMode="auto">
          <a:xfrm>
            <a:off x="294417" y="1122756"/>
            <a:ext cx="2914650" cy="8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4" descr="http://www.gitam.edu/eresource/engg_phys/semester_2/supercon/supercon_files/bcs8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0"/>
          <a:stretch/>
        </p:blipFill>
        <p:spPr bwMode="auto">
          <a:xfrm>
            <a:off x="3676681" y="1123221"/>
            <a:ext cx="2914650" cy="82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87364" y="1998763"/>
            <a:ext cx="2817804" cy="1770539"/>
            <a:chOff x="6352853" y="1419303"/>
            <a:chExt cx="2817804" cy="1770539"/>
          </a:xfrm>
        </p:grpSpPr>
        <p:pic>
          <p:nvPicPr>
            <p:cNvPr id="16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826" y="1747758"/>
              <a:ext cx="2110058" cy="1114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853" y="1423908"/>
              <a:ext cx="554037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853" y="2739047"/>
              <a:ext cx="554037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6262" y="1419303"/>
              <a:ext cx="96361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5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23" y="2818367"/>
              <a:ext cx="957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870" y="2103838"/>
              <a:ext cx="987425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7" name="Стрелка вправо 166"/>
            <p:cNvSpPr/>
            <p:nvPr/>
          </p:nvSpPr>
          <p:spPr>
            <a:xfrm>
              <a:off x="8608679" y="2189750"/>
              <a:ext cx="561978" cy="185737"/>
            </a:xfrm>
            <a:prstGeom prst="rightArrow">
              <a:avLst>
                <a:gd name="adj1" fmla="val 50000"/>
                <a:gd name="adj2" fmla="val 91025"/>
              </a:avLst>
            </a:prstGeom>
            <a:gradFill rotWithShape="1">
              <a:gsLst>
                <a:gs pos="0">
                  <a:srgbClr val="005BD3">
                    <a:tint val="60000"/>
                    <a:satMod val="160000"/>
                  </a:srgbClr>
                </a:gs>
                <a:gs pos="46000">
                  <a:srgbClr val="005BD3">
                    <a:tint val="86000"/>
                    <a:satMod val="160000"/>
                  </a:srgbClr>
                </a:gs>
                <a:gs pos="100000">
                  <a:srgbClr val="005BD3">
                    <a:shade val="40000"/>
                    <a:satMod val="160000"/>
                  </a:srgbClr>
                </a:gs>
              </a:gsLst>
              <a:path path="circle">
                <a:fillToRect l="50000" t="155000" r="50000" b="-55000"/>
              </a:path>
            </a:gradFill>
            <a:ln w="9525" cap="flat" cmpd="sng" algn="ctr">
              <a:solidFill>
                <a:srgbClr val="005BD3">
                  <a:satMod val="1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350896" y="2434743"/>
                <a:ext cx="2680071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Параметр порядка (сверхпроводящая щель)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b="1" i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𝐤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prstClr val="black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896" y="2434743"/>
                <a:ext cx="2680071" cy="861774"/>
              </a:xfrm>
              <a:prstGeom prst="rect">
                <a:avLst/>
              </a:prstGeom>
              <a:blipFill rotWithShape="0">
                <a:blip r:embed="rId14"/>
                <a:stretch>
                  <a:fillRect t="-21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Группа 6"/>
          <p:cNvGrpSpPr/>
          <p:nvPr/>
        </p:nvGrpSpPr>
        <p:grpSpPr>
          <a:xfrm>
            <a:off x="6815495" y="1874593"/>
            <a:ext cx="1942580" cy="1942580"/>
            <a:chOff x="6865829" y="1874593"/>
            <a:chExt cx="1942580" cy="1942580"/>
          </a:xfrm>
        </p:grpSpPr>
        <p:grpSp>
          <p:nvGrpSpPr>
            <p:cNvPr id="186" name="Group 11"/>
            <p:cNvGrpSpPr>
              <a:grpSpLocks/>
            </p:cNvGrpSpPr>
            <p:nvPr/>
          </p:nvGrpSpPr>
          <p:grpSpPr bwMode="auto">
            <a:xfrm>
              <a:off x="7707614" y="1874593"/>
              <a:ext cx="310273" cy="518021"/>
              <a:chOff x="1344" y="576"/>
              <a:chExt cx="288" cy="480"/>
            </a:xfrm>
          </p:grpSpPr>
          <p:sp>
            <p:nvSpPr>
              <p:cNvPr id="199" name="Oval 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0" name="Oval 1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87" name="Group 12"/>
            <p:cNvGrpSpPr>
              <a:grpSpLocks/>
            </p:cNvGrpSpPr>
            <p:nvPr/>
          </p:nvGrpSpPr>
          <p:grpSpPr bwMode="auto">
            <a:xfrm rot="5400000">
              <a:off x="8394262" y="2612504"/>
              <a:ext cx="310273" cy="518021"/>
              <a:chOff x="1344" y="576"/>
              <a:chExt cx="288" cy="480"/>
            </a:xfrm>
          </p:grpSpPr>
          <p:sp>
            <p:nvSpPr>
              <p:cNvPr id="197" name="Oval 13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8" name="Oval 14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88" name="Group 15"/>
            <p:cNvGrpSpPr>
              <a:grpSpLocks/>
            </p:cNvGrpSpPr>
            <p:nvPr/>
          </p:nvGrpSpPr>
          <p:grpSpPr bwMode="auto">
            <a:xfrm rot="10800000">
              <a:off x="7707614" y="3299152"/>
              <a:ext cx="310273" cy="518021"/>
              <a:chOff x="1344" y="576"/>
              <a:chExt cx="288" cy="480"/>
            </a:xfrm>
          </p:grpSpPr>
          <p:sp>
            <p:nvSpPr>
              <p:cNvPr id="195" name="Oval 16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6" name="Oval 17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89" name="Group 18"/>
            <p:cNvGrpSpPr>
              <a:grpSpLocks/>
            </p:cNvGrpSpPr>
            <p:nvPr/>
          </p:nvGrpSpPr>
          <p:grpSpPr bwMode="auto">
            <a:xfrm rot="16200000">
              <a:off x="6969703" y="2612504"/>
              <a:ext cx="310273" cy="518021"/>
              <a:chOff x="1344" y="576"/>
              <a:chExt cx="288" cy="480"/>
            </a:xfrm>
          </p:grpSpPr>
          <p:sp>
            <p:nvSpPr>
              <p:cNvPr id="193" name="Oval 1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4" name="Oval 2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190" name="Group 23"/>
          <p:cNvGrpSpPr>
            <a:grpSpLocks/>
          </p:cNvGrpSpPr>
          <p:nvPr/>
        </p:nvGrpSpPr>
        <p:grpSpPr bwMode="auto">
          <a:xfrm>
            <a:off x="7503492" y="2570684"/>
            <a:ext cx="582774" cy="582774"/>
            <a:chOff x="3294" y="1188"/>
            <a:chExt cx="432" cy="432"/>
          </a:xfrm>
        </p:grpSpPr>
        <p:sp>
          <p:nvSpPr>
            <p:cNvPr id="191" name="Oval 21"/>
            <p:cNvSpPr>
              <a:spLocks noChangeArrowheads="1"/>
            </p:cNvSpPr>
            <p:nvPr/>
          </p:nvSpPr>
          <p:spPr bwMode="auto">
            <a:xfrm>
              <a:off x="3294" y="1188"/>
              <a:ext cx="432" cy="432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2" name="Oval 22"/>
            <p:cNvSpPr>
              <a:spLocks noChangeArrowheads="1"/>
            </p:cNvSpPr>
            <p:nvPr/>
          </p:nvSpPr>
          <p:spPr bwMode="auto">
            <a:xfrm>
              <a:off x="3366" y="1260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2" name="Прямоугольник 201"/>
          <p:cNvSpPr/>
          <p:nvPr/>
        </p:nvSpPr>
        <p:spPr>
          <a:xfrm>
            <a:off x="7066645" y="2121997"/>
            <a:ext cx="1446667" cy="144666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 Box 25"/>
              <p:cNvSpPr txBox="1">
                <a:spLocks noChangeArrowheads="1"/>
              </p:cNvSpPr>
              <p:nvPr/>
            </p:nvSpPr>
            <p:spPr bwMode="auto">
              <a:xfrm>
                <a:off x="8238186" y="3501069"/>
                <a:ext cx="628249" cy="392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++</m:t>
                          </m:r>
                        </m:sub>
                      </m:sSub>
                    </m:oMath>
                  </m:oMathPara>
                </a14:m>
                <a:endParaRPr lang="en-US" sz="2000" kern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3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8186" y="3501069"/>
                <a:ext cx="628249" cy="392993"/>
              </a:xfrm>
              <a:prstGeom prst="rect">
                <a:avLst/>
              </a:prstGeom>
              <a:blipFill rotWithShape="0">
                <a:blip r:embed="rId15"/>
                <a:stretch>
                  <a:fillRect b="-15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 Box 25"/>
              <p:cNvSpPr txBox="1">
                <a:spLocks noChangeArrowheads="1"/>
              </p:cNvSpPr>
              <p:nvPr/>
            </p:nvSpPr>
            <p:spPr bwMode="auto">
              <a:xfrm>
                <a:off x="6774903" y="3541384"/>
                <a:ext cx="698076" cy="392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ysClr val="windowText" lastClr="000000"/>
                        </a:solidFill>
                        <a:latin typeface="Cambria Math"/>
                      </a:rPr>
                      <m:t>𝑠</m:t>
                    </m:r>
                  </m:oMath>
                </a14:m>
                <a:r>
                  <a:rPr lang="ru-RU" sz="1600" kern="0" dirty="0" smtClean="0">
                    <a:solidFill>
                      <a:sysClr val="windowText" lastClr="000000"/>
                    </a:solidFill>
                  </a:rPr>
                  <a:t>-тип</a:t>
                </a:r>
                <a:endParaRPr lang="en-US" sz="1600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4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4903" y="3541384"/>
                <a:ext cx="698076" cy="392993"/>
              </a:xfrm>
              <a:prstGeom prst="rect">
                <a:avLst/>
              </a:prstGeom>
              <a:blipFill rotWithShape="0">
                <a:blip r:embed="rId16"/>
                <a:stretch>
                  <a:fillRect r="-2609" b="-187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" name="Text Box 4"/>
          <p:cNvSpPr txBox="1">
            <a:spLocks noChangeArrowheads="1"/>
          </p:cNvSpPr>
          <p:nvPr/>
        </p:nvSpPr>
        <p:spPr bwMode="auto">
          <a:xfrm>
            <a:off x="258666" y="3908129"/>
            <a:ext cx="6420397" cy="338554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«Необычная» сверхпроводимость – параметр порядка не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-типа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87897" y="4721899"/>
            <a:ext cx="1810865" cy="1810865"/>
            <a:chOff x="-2439382" y="4092304"/>
            <a:chExt cx="2235995" cy="2235995"/>
          </a:xfrm>
        </p:grpSpPr>
        <p:sp>
          <p:nvSpPr>
            <p:cNvPr id="222" name="Oval 41"/>
            <p:cNvSpPr>
              <a:spLocks noChangeArrowheads="1"/>
            </p:cNvSpPr>
            <p:nvPr/>
          </p:nvSpPr>
          <p:spPr bwMode="auto">
            <a:xfrm>
              <a:off x="-1654842" y="4867319"/>
              <a:ext cx="685800" cy="685800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3" name="Oval 42"/>
            <p:cNvSpPr>
              <a:spLocks noChangeArrowheads="1"/>
            </p:cNvSpPr>
            <p:nvPr/>
          </p:nvSpPr>
          <p:spPr bwMode="auto">
            <a:xfrm>
              <a:off x="-1540542" y="4981619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4" name="Группа 223"/>
            <p:cNvGrpSpPr/>
            <p:nvPr/>
          </p:nvGrpSpPr>
          <p:grpSpPr>
            <a:xfrm>
              <a:off x="-2439382" y="5001942"/>
              <a:ext cx="2235995" cy="429006"/>
              <a:chOff x="1800224" y="5329238"/>
              <a:chExt cx="2235995" cy="429006"/>
            </a:xfrm>
          </p:grpSpPr>
          <p:sp>
            <p:nvSpPr>
              <p:cNvPr id="225" name="Oval 32"/>
              <p:cNvSpPr>
                <a:spLocks noChangeArrowheads="1"/>
              </p:cNvSpPr>
              <p:nvPr/>
            </p:nvSpPr>
            <p:spPr bwMode="auto">
              <a:xfrm rot="5400000">
                <a:off x="3621881" y="5264945"/>
                <a:ext cx="269081" cy="559594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6" name="Oval 32"/>
              <p:cNvSpPr>
                <a:spLocks noChangeArrowheads="1"/>
              </p:cNvSpPr>
              <p:nvPr/>
            </p:nvSpPr>
            <p:spPr bwMode="auto">
              <a:xfrm rot="10800000">
                <a:off x="3544022" y="5329238"/>
                <a:ext cx="425675" cy="423862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7" name="Oval 33"/>
              <p:cNvSpPr>
                <a:spLocks noChangeArrowheads="1"/>
              </p:cNvSpPr>
              <p:nvPr/>
            </p:nvSpPr>
            <p:spPr bwMode="auto">
              <a:xfrm rot="5400000">
                <a:off x="3628925" y="5333366"/>
                <a:ext cx="254827" cy="42672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8" name="Oval 32"/>
              <p:cNvSpPr>
                <a:spLocks noChangeArrowheads="1"/>
              </p:cNvSpPr>
              <p:nvPr/>
            </p:nvSpPr>
            <p:spPr bwMode="auto">
              <a:xfrm rot="5400000">
                <a:off x="1945480" y="5270089"/>
                <a:ext cx="269081" cy="559594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9" name="Oval 32"/>
              <p:cNvSpPr>
                <a:spLocks noChangeArrowheads="1"/>
              </p:cNvSpPr>
              <p:nvPr/>
            </p:nvSpPr>
            <p:spPr bwMode="auto">
              <a:xfrm rot="10800000">
                <a:off x="1867621" y="5334382"/>
                <a:ext cx="425675" cy="423862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0" name="Oval 33"/>
              <p:cNvSpPr>
                <a:spLocks noChangeArrowheads="1"/>
              </p:cNvSpPr>
              <p:nvPr/>
            </p:nvSpPr>
            <p:spPr bwMode="auto">
              <a:xfrm rot="5400000">
                <a:off x="1952524" y="5338510"/>
                <a:ext cx="254827" cy="42672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31" name="Группа 230"/>
            <p:cNvGrpSpPr/>
            <p:nvPr/>
          </p:nvGrpSpPr>
          <p:grpSpPr>
            <a:xfrm rot="16200000">
              <a:off x="-2433744" y="4995799"/>
              <a:ext cx="2235995" cy="429006"/>
              <a:chOff x="1800224" y="5329238"/>
              <a:chExt cx="2235995" cy="429006"/>
            </a:xfrm>
          </p:grpSpPr>
          <p:sp>
            <p:nvSpPr>
              <p:cNvPr id="232" name="Oval 32"/>
              <p:cNvSpPr>
                <a:spLocks noChangeArrowheads="1"/>
              </p:cNvSpPr>
              <p:nvPr/>
            </p:nvSpPr>
            <p:spPr bwMode="auto">
              <a:xfrm rot="5400000">
                <a:off x="3621881" y="5264945"/>
                <a:ext cx="269081" cy="559594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3" name="Oval 32"/>
              <p:cNvSpPr>
                <a:spLocks noChangeArrowheads="1"/>
              </p:cNvSpPr>
              <p:nvPr/>
            </p:nvSpPr>
            <p:spPr bwMode="auto">
              <a:xfrm rot="10800000">
                <a:off x="3544022" y="5329238"/>
                <a:ext cx="425675" cy="423862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4" name="Oval 33"/>
              <p:cNvSpPr>
                <a:spLocks noChangeArrowheads="1"/>
              </p:cNvSpPr>
              <p:nvPr/>
            </p:nvSpPr>
            <p:spPr bwMode="auto">
              <a:xfrm rot="5400000">
                <a:off x="3628925" y="5333366"/>
                <a:ext cx="254827" cy="42672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" name="Oval 32"/>
              <p:cNvSpPr>
                <a:spLocks noChangeArrowheads="1"/>
              </p:cNvSpPr>
              <p:nvPr/>
            </p:nvSpPr>
            <p:spPr bwMode="auto">
              <a:xfrm rot="5400000">
                <a:off x="1945480" y="5270089"/>
                <a:ext cx="269081" cy="559594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6" name="Oval 32"/>
              <p:cNvSpPr>
                <a:spLocks noChangeArrowheads="1"/>
              </p:cNvSpPr>
              <p:nvPr/>
            </p:nvSpPr>
            <p:spPr bwMode="auto">
              <a:xfrm rot="10800000">
                <a:off x="1867621" y="5334382"/>
                <a:ext cx="425675" cy="423862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7" name="Oval 33"/>
              <p:cNvSpPr>
                <a:spLocks noChangeArrowheads="1"/>
              </p:cNvSpPr>
              <p:nvPr/>
            </p:nvSpPr>
            <p:spPr bwMode="auto">
              <a:xfrm rot="5400000">
                <a:off x="1952524" y="5338510"/>
                <a:ext cx="254827" cy="42672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8" name="Прямоугольник 237"/>
            <p:cNvSpPr/>
            <p:nvPr/>
          </p:nvSpPr>
          <p:spPr>
            <a:xfrm>
              <a:off x="-2150757" y="4371663"/>
              <a:ext cx="1676167" cy="167616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10902" y="4699460"/>
            <a:ext cx="1855742" cy="1855742"/>
            <a:chOff x="-2461657" y="881550"/>
            <a:chExt cx="2286000" cy="2286000"/>
          </a:xfrm>
        </p:grpSpPr>
        <p:grpSp>
          <p:nvGrpSpPr>
            <p:cNvPr id="207" name="Group 28"/>
            <p:cNvGrpSpPr>
              <a:grpSpLocks/>
            </p:cNvGrpSpPr>
            <p:nvPr/>
          </p:nvGrpSpPr>
          <p:grpSpPr bwMode="auto">
            <a:xfrm>
              <a:off x="-1471057" y="881550"/>
              <a:ext cx="365125" cy="609600"/>
              <a:chOff x="1344" y="576"/>
              <a:chExt cx="288" cy="480"/>
            </a:xfrm>
          </p:grpSpPr>
          <p:sp>
            <p:nvSpPr>
              <p:cNvPr id="208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10" name="Group 31"/>
            <p:cNvGrpSpPr>
              <a:grpSpLocks/>
            </p:cNvGrpSpPr>
            <p:nvPr/>
          </p:nvGrpSpPr>
          <p:grpSpPr bwMode="auto">
            <a:xfrm rot="5400000">
              <a:off x="-663020" y="1749913"/>
              <a:ext cx="365125" cy="609600"/>
              <a:chOff x="1344" y="576"/>
              <a:chExt cx="288" cy="480"/>
            </a:xfrm>
          </p:grpSpPr>
          <p:sp>
            <p:nvSpPr>
              <p:cNvPr id="211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13" name="Group 34"/>
            <p:cNvGrpSpPr>
              <a:grpSpLocks/>
            </p:cNvGrpSpPr>
            <p:nvPr/>
          </p:nvGrpSpPr>
          <p:grpSpPr bwMode="auto">
            <a:xfrm rot="10800000">
              <a:off x="-1471057" y="2557950"/>
              <a:ext cx="365125" cy="609600"/>
              <a:chOff x="1344" y="576"/>
              <a:chExt cx="288" cy="480"/>
            </a:xfrm>
          </p:grpSpPr>
          <p:sp>
            <p:nvSpPr>
              <p:cNvPr id="214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16" name="Group 37"/>
            <p:cNvGrpSpPr>
              <a:grpSpLocks/>
            </p:cNvGrpSpPr>
            <p:nvPr/>
          </p:nvGrpSpPr>
          <p:grpSpPr bwMode="auto">
            <a:xfrm rot="16200000">
              <a:off x="-2339420" y="1749913"/>
              <a:ext cx="365125" cy="609600"/>
              <a:chOff x="1344" y="576"/>
              <a:chExt cx="288" cy="480"/>
            </a:xfrm>
          </p:grpSpPr>
          <p:sp>
            <p:nvSpPr>
              <p:cNvPr id="217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19" name="Oval 41"/>
            <p:cNvSpPr>
              <a:spLocks noChangeArrowheads="1"/>
            </p:cNvSpPr>
            <p:nvPr/>
          </p:nvSpPr>
          <p:spPr bwMode="auto">
            <a:xfrm>
              <a:off x="-1652032" y="1700700"/>
              <a:ext cx="685800" cy="685800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0" name="Oval 42"/>
            <p:cNvSpPr>
              <a:spLocks noChangeArrowheads="1"/>
            </p:cNvSpPr>
            <p:nvPr/>
          </p:nvSpPr>
          <p:spPr bwMode="auto">
            <a:xfrm>
              <a:off x="-1537732" y="1815000"/>
              <a:ext cx="4572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-2163993" y="1160679"/>
              <a:ext cx="1681338" cy="1696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549592" y="4703944"/>
            <a:ext cx="1846774" cy="1846774"/>
            <a:chOff x="6984371" y="4875661"/>
            <a:chExt cx="1867497" cy="1867497"/>
          </a:xfrm>
        </p:grpSpPr>
        <p:sp>
          <p:nvSpPr>
            <p:cNvPr id="73" name="Oval 41"/>
            <p:cNvSpPr>
              <a:spLocks noChangeArrowheads="1"/>
            </p:cNvSpPr>
            <p:nvPr/>
          </p:nvSpPr>
          <p:spPr bwMode="auto">
            <a:xfrm>
              <a:off x="7668657" y="5665457"/>
              <a:ext cx="521343" cy="319032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08" name="Group 28"/>
            <p:cNvGrpSpPr>
              <a:grpSpLocks/>
            </p:cNvGrpSpPr>
            <p:nvPr/>
          </p:nvGrpSpPr>
          <p:grpSpPr bwMode="auto">
            <a:xfrm>
              <a:off x="7793620" y="4875661"/>
              <a:ext cx="298281" cy="497999"/>
              <a:chOff x="1344" y="576"/>
              <a:chExt cx="288" cy="480"/>
            </a:xfrm>
          </p:grpSpPr>
          <p:sp>
            <p:nvSpPr>
              <p:cNvPr id="109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1" name="Group 31"/>
            <p:cNvGrpSpPr>
              <a:grpSpLocks/>
            </p:cNvGrpSpPr>
            <p:nvPr/>
          </p:nvGrpSpPr>
          <p:grpSpPr bwMode="auto">
            <a:xfrm rot="5400000">
              <a:off x="8453728" y="5585051"/>
              <a:ext cx="298281" cy="497999"/>
              <a:chOff x="1344" y="576"/>
              <a:chExt cx="288" cy="480"/>
            </a:xfrm>
          </p:grpSpPr>
          <p:sp>
            <p:nvSpPr>
              <p:cNvPr id="112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4" name="Group 34"/>
            <p:cNvGrpSpPr>
              <a:grpSpLocks/>
            </p:cNvGrpSpPr>
            <p:nvPr/>
          </p:nvGrpSpPr>
          <p:grpSpPr bwMode="auto">
            <a:xfrm rot="10800000">
              <a:off x="7793620" y="6245159"/>
              <a:ext cx="298281" cy="497999"/>
              <a:chOff x="1344" y="576"/>
              <a:chExt cx="288" cy="480"/>
            </a:xfrm>
          </p:grpSpPr>
          <p:sp>
            <p:nvSpPr>
              <p:cNvPr id="115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7" name="Group 37"/>
            <p:cNvGrpSpPr>
              <a:grpSpLocks/>
            </p:cNvGrpSpPr>
            <p:nvPr/>
          </p:nvGrpSpPr>
          <p:grpSpPr bwMode="auto">
            <a:xfrm rot="16200000">
              <a:off x="7084230" y="5585051"/>
              <a:ext cx="298281" cy="497999"/>
              <a:chOff x="1344" y="576"/>
              <a:chExt cx="288" cy="480"/>
            </a:xfrm>
          </p:grpSpPr>
          <p:sp>
            <p:nvSpPr>
              <p:cNvPr id="118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0" name="Oval 41"/>
            <p:cNvSpPr>
              <a:spLocks noChangeArrowheads="1"/>
            </p:cNvSpPr>
            <p:nvPr/>
          </p:nvSpPr>
          <p:spPr bwMode="auto">
            <a:xfrm>
              <a:off x="7773703" y="5564300"/>
              <a:ext cx="311250" cy="517453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Oval 42"/>
            <p:cNvSpPr>
              <a:spLocks noChangeArrowheads="1"/>
            </p:cNvSpPr>
            <p:nvPr/>
          </p:nvSpPr>
          <p:spPr bwMode="auto">
            <a:xfrm>
              <a:off x="7742578" y="5638222"/>
              <a:ext cx="373499" cy="3734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" name="Прямоугольник 239"/>
            <p:cNvSpPr/>
            <p:nvPr/>
          </p:nvSpPr>
          <p:spPr>
            <a:xfrm>
              <a:off x="7233370" y="5135217"/>
              <a:ext cx="1373735" cy="137373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1320477" y="4237044"/>
                <a:ext cx="3490507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prstClr val="black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b="1">
                            <a:solidFill>
                              <a:prstClr val="black"/>
                            </a:solidFill>
                            <a:latin typeface="Cambria Math"/>
                          </a:rPr>
                          <m:t>𝐤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ru-RU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>
                  <a:solidFill>
                    <a:prstClr val="black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477" y="4237044"/>
                <a:ext cx="3490507" cy="391902"/>
              </a:xfrm>
              <a:prstGeom prst="rect">
                <a:avLst/>
              </a:prstGeom>
              <a:blipFill rotWithShape="0">
                <a:blip r:embed="rId17"/>
                <a:stretch>
                  <a:fillRect t="-7813" b="-18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Прямоугольник 240"/>
              <p:cNvSpPr/>
              <p:nvPr/>
            </p:nvSpPr>
            <p:spPr>
              <a:xfrm>
                <a:off x="5627542" y="4228655"/>
                <a:ext cx="3159263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prstClr val="black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b="1">
                            <a:solidFill>
                              <a:prstClr val="black"/>
                            </a:solidFill>
                            <a:latin typeface="Cambria Math"/>
                          </a:rPr>
                          <m:t>𝐤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>
                  <a:solidFill>
                    <a:prstClr val="black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241" name="Прямоугольник 2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542" y="4228655"/>
                <a:ext cx="3159263" cy="391902"/>
              </a:xfrm>
              <a:prstGeom prst="rect">
                <a:avLst/>
              </a:prstGeom>
              <a:blipFill rotWithShape="0">
                <a:blip r:embed="rId18"/>
                <a:stretch>
                  <a:fillRect t="-9375" r="-193" b="-18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2" name="Прямая со стрелкой 241"/>
          <p:cNvCxnSpPr/>
          <p:nvPr/>
        </p:nvCxnSpPr>
        <p:spPr>
          <a:xfrm>
            <a:off x="1091893" y="5536550"/>
            <a:ext cx="825739" cy="1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35"/>
              <p:cNvSpPr txBox="1">
                <a:spLocks noChangeArrowheads="1"/>
              </p:cNvSpPr>
              <p:nvPr/>
            </p:nvSpPr>
            <p:spPr bwMode="auto">
              <a:xfrm>
                <a:off x="1408301" y="5142983"/>
                <a:ext cx="391454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kern="0" smtClean="0">
                          <a:solidFill>
                            <a:sysClr val="windowText" lastClr="000000"/>
                          </a:solidFill>
                          <a:latin typeface="Cambria Math"/>
                        </a:rPr>
                        <m:t>𝐐</m:t>
                      </m:r>
                    </m:oMath>
                  </m:oMathPara>
                </a14:m>
                <a:endParaRPr lang="ru-RU" kern="0" baseline="-25000" dirty="0" smtClean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3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8301" y="5142983"/>
                <a:ext cx="391454" cy="362984"/>
              </a:xfrm>
              <a:prstGeom prst="rect">
                <a:avLst/>
              </a:prstGeom>
              <a:blipFill rotWithShape="0">
                <a:blip r:embed="rId19"/>
                <a:stretch>
                  <a:fillRect b="-135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4" name="Прямоугольник 3"/>
          <p:cNvSpPr>
            <a:spLocks noChangeArrowheads="1"/>
          </p:cNvSpPr>
          <p:nvPr/>
        </p:nvSpPr>
        <p:spPr bwMode="auto">
          <a:xfrm>
            <a:off x="3158779" y="3540240"/>
            <a:ext cx="32147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</a:rPr>
              <a:t>L. </a:t>
            </a:r>
            <a:r>
              <a:rPr lang="en-US" sz="1100" kern="0" dirty="0" err="1" smtClean="0">
                <a:solidFill>
                  <a:sysClr val="windowText" lastClr="000000"/>
                </a:solidFill>
              </a:rPr>
              <a:t>Boeri</a:t>
            </a:r>
            <a:r>
              <a:rPr lang="en-US" sz="1100" kern="0" dirty="0" smtClean="0">
                <a:solidFill>
                  <a:sysClr val="windowText" lastClr="000000"/>
                </a:solidFill>
              </a:rPr>
              <a:t>, O.V. </a:t>
            </a:r>
            <a:r>
              <a:rPr lang="en-US" sz="1100" kern="0" dirty="0" err="1" smtClean="0">
                <a:solidFill>
                  <a:sysClr val="windowText" lastClr="000000"/>
                </a:solidFill>
              </a:rPr>
              <a:t>Dolgov</a:t>
            </a:r>
            <a:r>
              <a:rPr lang="en-US" sz="11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100" kern="0" dirty="0" err="1" smtClean="0">
                <a:solidFill>
                  <a:sysClr val="windowText" lastClr="000000"/>
                </a:solidFill>
              </a:rPr>
              <a:t>A.A</a:t>
            </a:r>
            <a:r>
              <a:rPr lang="en-US" sz="1100" kern="0" dirty="0" smtClean="0">
                <a:solidFill>
                  <a:sysClr val="windowText" lastClr="000000"/>
                </a:solidFill>
              </a:rPr>
              <a:t>. </a:t>
            </a:r>
            <a:r>
              <a:rPr lang="en-US" sz="1100" kern="0" dirty="0" err="1" smtClean="0">
                <a:solidFill>
                  <a:sysClr val="windowText" lastClr="000000"/>
                </a:solidFill>
              </a:rPr>
              <a:t>Golubov</a:t>
            </a:r>
            <a:r>
              <a:rPr lang="en-US" sz="11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100" kern="0" dirty="0" err="1" smtClean="0">
                <a:solidFill>
                  <a:sysClr val="windowText" lastClr="000000"/>
                </a:solidFill>
              </a:rPr>
              <a:t>PRL</a:t>
            </a:r>
            <a:r>
              <a:rPr lang="en-US" sz="1100" kern="0" dirty="0" smtClean="0">
                <a:solidFill>
                  <a:sysClr val="windowText" lastClr="000000"/>
                </a:solidFill>
              </a:rPr>
              <a:t> (2008)</a:t>
            </a:r>
          </a:p>
        </p:txBody>
      </p:sp>
      <p:sp>
        <p:nvSpPr>
          <p:cNvPr id="245" name="Прямоугольник 3"/>
          <p:cNvSpPr>
            <a:spLocks noChangeArrowheads="1"/>
          </p:cNvSpPr>
          <p:nvPr/>
        </p:nvSpPr>
        <p:spPr bwMode="auto">
          <a:xfrm>
            <a:off x="2787492" y="3379135"/>
            <a:ext cx="42478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 err="1" smtClean="0">
                <a:solidFill>
                  <a:srgbClr val="C00000"/>
                </a:solidFill>
              </a:rPr>
              <a:t>ЭФВ</a:t>
            </a:r>
            <a:r>
              <a:rPr lang="ru-RU" sz="1100" kern="0" dirty="0" smtClean="0">
                <a:solidFill>
                  <a:srgbClr val="C00000"/>
                </a:solidFill>
              </a:rPr>
              <a:t> в пниктидах не достаточно для объяснения высоких </a:t>
            </a:r>
            <a:r>
              <a:rPr lang="en-US" sz="1100" kern="0" dirty="0" smtClean="0">
                <a:solidFill>
                  <a:srgbClr val="C00000"/>
                </a:solidFill>
              </a:rPr>
              <a:t>T</a:t>
            </a:r>
            <a:r>
              <a:rPr lang="en-US" sz="1100" kern="0" baseline="-25000" dirty="0" smtClean="0">
                <a:solidFill>
                  <a:srgbClr val="C00000"/>
                </a:solidFill>
              </a:rPr>
              <a:t>c</a:t>
            </a:r>
            <a:r>
              <a:rPr lang="en-US" sz="1100" kern="0" dirty="0" smtClean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7876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06" grpId="0"/>
      <p:bldP spid="107" grpId="0"/>
      <p:bldP spid="3" grpId="0"/>
      <p:bldP spid="72" grpId="0"/>
      <p:bldP spid="138" grpId="0"/>
      <p:bldP spid="139" grpId="0"/>
      <p:bldP spid="202" grpId="0" animBg="1"/>
      <p:bldP spid="203" grpId="0"/>
      <p:bldP spid="204" grpId="0"/>
      <p:bldP spid="204" grpId="1"/>
      <p:bldP spid="205" grpId="0" animBg="1"/>
      <p:bldP spid="11" grpId="0"/>
      <p:bldP spid="241" grpId="0"/>
      <p:bldP spid="243" grpId="0"/>
      <p:bldP spid="244" grpId="0"/>
      <p:bldP spid="2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4529" y="276568"/>
            <a:ext cx="739497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Картина сверхпроводимости в </a:t>
            </a:r>
            <a:r>
              <a:rPr lang="ru-RU" dirty="0" smtClean="0">
                <a:solidFill>
                  <a:prstClr val="black"/>
                </a:solidFill>
              </a:rPr>
              <a:t>спин-флуктуационной теории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6093" y="6410027"/>
            <a:ext cx="569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P.J. Hirschfeld, </a:t>
            </a:r>
            <a:r>
              <a:rPr lang="en-US" sz="1200" kern="0" dirty="0">
                <a:solidFill>
                  <a:sysClr val="windowText" lastClr="000000"/>
                </a:solidFill>
              </a:rPr>
              <a:t>M.M. Korshunov</a:t>
            </a:r>
            <a:r>
              <a:rPr lang="en-US" sz="1200" dirty="0" smtClean="0">
                <a:solidFill>
                  <a:prstClr val="black"/>
                </a:solidFill>
              </a:rPr>
              <a:t>, </a:t>
            </a:r>
            <a:r>
              <a:rPr lang="en-US" sz="1200" dirty="0">
                <a:solidFill>
                  <a:prstClr val="black"/>
                </a:solidFill>
              </a:rPr>
              <a:t>I.I. </a:t>
            </a:r>
            <a:r>
              <a:rPr lang="en-US" sz="1200" dirty="0" err="1">
                <a:solidFill>
                  <a:prstClr val="black"/>
                </a:solidFill>
              </a:rPr>
              <a:t>Mazin</a:t>
            </a:r>
            <a:r>
              <a:rPr lang="en-US" sz="1200" dirty="0">
                <a:solidFill>
                  <a:prstClr val="black"/>
                </a:solidFill>
              </a:rPr>
              <a:t>, Rep. </a:t>
            </a:r>
            <a:r>
              <a:rPr lang="en-US" sz="1200" dirty="0" err="1">
                <a:solidFill>
                  <a:prstClr val="black"/>
                </a:solidFill>
              </a:rPr>
              <a:t>Prog</a:t>
            </a:r>
            <a:r>
              <a:rPr lang="en-US" sz="1200" dirty="0">
                <a:solidFill>
                  <a:prstClr val="black"/>
                </a:solidFill>
              </a:rPr>
              <a:t>. Phys. 74, 124508 (2011); </a:t>
            </a:r>
            <a:endParaRPr lang="ru-RU" sz="1200" dirty="0" smtClean="0">
              <a:solidFill>
                <a:prstClr val="black"/>
              </a:solidFill>
            </a:endParaRP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S</a:t>
            </a:r>
            <a:r>
              <a:rPr lang="en-US" sz="1200" dirty="0">
                <a:solidFill>
                  <a:prstClr val="black"/>
                </a:solidFill>
              </a:rPr>
              <a:t>. </a:t>
            </a:r>
            <a:r>
              <a:rPr lang="en-US" sz="1200" dirty="0" err="1">
                <a:solidFill>
                  <a:prstClr val="black"/>
                </a:solidFill>
              </a:rPr>
              <a:t>Maiti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kern="0" dirty="0">
                <a:solidFill>
                  <a:sysClr val="windowText" lastClr="000000"/>
                </a:solidFill>
              </a:rPr>
              <a:t>M.M.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Korshunov</a:t>
            </a:r>
            <a:r>
              <a:rPr lang="en-US" sz="1200" dirty="0">
                <a:solidFill>
                  <a:prstClr val="black"/>
                </a:solidFill>
              </a:rPr>
              <a:t>, et al., </a:t>
            </a:r>
            <a:r>
              <a:rPr lang="en-US" sz="1200" dirty="0" err="1">
                <a:solidFill>
                  <a:prstClr val="black"/>
                </a:solidFill>
              </a:rPr>
              <a:t>PRB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err="1">
                <a:solidFill>
                  <a:prstClr val="black"/>
                </a:solidFill>
              </a:rPr>
              <a:t>PRL</a:t>
            </a:r>
            <a:r>
              <a:rPr lang="en-US" sz="1200" dirty="0">
                <a:solidFill>
                  <a:prstClr val="black"/>
                </a:solidFill>
              </a:rPr>
              <a:t> (2012)</a:t>
            </a:r>
            <a:r>
              <a:rPr lang="ru-RU" sz="1200" dirty="0">
                <a:solidFill>
                  <a:prstClr val="black"/>
                </a:solidFill>
              </a:rPr>
              <a:t>;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М.М</a:t>
            </a:r>
            <a:r>
              <a:rPr lang="ru-RU" sz="1200" dirty="0">
                <a:solidFill>
                  <a:prstClr val="black"/>
                </a:solidFill>
              </a:rPr>
              <a:t>. Коршунов, </a:t>
            </a:r>
            <a:r>
              <a:rPr lang="ru-RU" sz="1200" dirty="0" err="1">
                <a:solidFill>
                  <a:prstClr val="black"/>
                </a:solidFill>
              </a:rPr>
              <a:t>УФН</a:t>
            </a:r>
            <a:r>
              <a:rPr lang="ru-RU" sz="1200" dirty="0">
                <a:solidFill>
                  <a:prstClr val="black"/>
                </a:solidFill>
              </a:rPr>
              <a:t> (2014)</a:t>
            </a:r>
          </a:p>
        </p:txBody>
      </p:sp>
      <p:sp>
        <p:nvSpPr>
          <p:cNvPr id="373" name="Полилиния 372"/>
          <p:cNvSpPr/>
          <p:nvPr/>
        </p:nvSpPr>
        <p:spPr>
          <a:xfrm flipH="1">
            <a:off x="3436635" y="3626547"/>
            <a:ext cx="1280022" cy="2471721"/>
          </a:xfrm>
          <a:custGeom>
            <a:avLst/>
            <a:gdLst>
              <a:gd name="connsiteX0" fmla="*/ 0 w 1942564"/>
              <a:gd name="connsiteY0" fmla="*/ 0 h 2563701"/>
              <a:gd name="connsiteX1" fmla="*/ 744467 w 1942564"/>
              <a:gd name="connsiteY1" fmla="*/ 2508531 h 2563701"/>
              <a:gd name="connsiteX2" fmla="*/ 1869260 w 1942564"/>
              <a:gd name="connsiteY2" fmla="*/ 1772155 h 2563701"/>
              <a:gd name="connsiteX3" fmla="*/ 1836892 w 1942564"/>
              <a:gd name="connsiteY3" fmla="*/ 2225309 h 2563701"/>
              <a:gd name="connsiteX0" fmla="*/ 0 w 1934472"/>
              <a:gd name="connsiteY0" fmla="*/ 0 h 2623152"/>
              <a:gd name="connsiteX1" fmla="*/ 736375 w 1934472"/>
              <a:gd name="connsiteY1" fmla="*/ 2565176 h 2623152"/>
              <a:gd name="connsiteX2" fmla="*/ 1861168 w 1934472"/>
              <a:gd name="connsiteY2" fmla="*/ 1828800 h 2623152"/>
              <a:gd name="connsiteX3" fmla="*/ 1828800 w 1934472"/>
              <a:gd name="connsiteY3" fmla="*/ 2281954 h 2623152"/>
              <a:gd name="connsiteX0" fmla="*/ 0 w 1934472"/>
              <a:gd name="connsiteY0" fmla="*/ 0 h 2623152"/>
              <a:gd name="connsiteX1" fmla="*/ 736375 w 1934472"/>
              <a:gd name="connsiteY1" fmla="*/ 2565176 h 2623152"/>
              <a:gd name="connsiteX2" fmla="*/ 1861168 w 1934472"/>
              <a:gd name="connsiteY2" fmla="*/ 1828800 h 2623152"/>
              <a:gd name="connsiteX3" fmla="*/ 1828800 w 1934472"/>
              <a:gd name="connsiteY3" fmla="*/ 2281954 h 2623152"/>
              <a:gd name="connsiteX0" fmla="*/ 0 w 1926161"/>
              <a:gd name="connsiteY0" fmla="*/ 0 h 2281954"/>
              <a:gd name="connsiteX1" fmla="*/ 849664 w 1926161"/>
              <a:gd name="connsiteY1" fmla="*/ 1772156 h 2281954"/>
              <a:gd name="connsiteX2" fmla="*/ 1861168 w 1926161"/>
              <a:gd name="connsiteY2" fmla="*/ 1828800 h 2281954"/>
              <a:gd name="connsiteX3" fmla="*/ 1828800 w 1926161"/>
              <a:gd name="connsiteY3" fmla="*/ 2281954 h 2281954"/>
              <a:gd name="connsiteX0" fmla="*/ 0 w 1861168"/>
              <a:gd name="connsiteY0" fmla="*/ 0 h 1903452"/>
              <a:gd name="connsiteX1" fmla="*/ 849664 w 1861168"/>
              <a:gd name="connsiteY1" fmla="*/ 1772156 h 1903452"/>
              <a:gd name="connsiteX2" fmla="*/ 1861168 w 1861168"/>
              <a:gd name="connsiteY2" fmla="*/ 1828800 h 1903452"/>
              <a:gd name="connsiteX0" fmla="*/ 0 w 1262357"/>
              <a:gd name="connsiteY0" fmla="*/ 0 h 2548991"/>
              <a:gd name="connsiteX1" fmla="*/ 849664 w 1262357"/>
              <a:gd name="connsiteY1" fmla="*/ 1772156 h 2548991"/>
              <a:gd name="connsiteX2" fmla="*/ 1262357 w 1262357"/>
              <a:gd name="connsiteY2" fmla="*/ 2548991 h 2548991"/>
              <a:gd name="connsiteX0" fmla="*/ 0 w 1262357"/>
              <a:gd name="connsiteY0" fmla="*/ 0 h 2548991"/>
              <a:gd name="connsiteX1" fmla="*/ 849664 w 1262357"/>
              <a:gd name="connsiteY1" fmla="*/ 1772156 h 2548991"/>
              <a:gd name="connsiteX2" fmla="*/ 1262357 w 1262357"/>
              <a:gd name="connsiteY2" fmla="*/ 2548991 h 2548991"/>
              <a:gd name="connsiteX0" fmla="*/ 0 w 1262357"/>
              <a:gd name="connsiteY0" fmla="*/ 0 h 2548991"/>
              <a:gd name="connsiteX1" fmla="*/ 825388 w 1262357"/>
              <a:gd name="connsiteY1" fmla="*/ 1634591 h 2548991"/>
              <a:gd name="connsiteX2" fmla="*/ 1262357 w 1262357"/>
              <a:gd name="connsiteY2" fmla="*/ 2548991 h 2548991"/>
              <a:gd name="connsiteX0" fmla="*/ 0 w 946767"/>
              <a:gd name="connsiteY0" fmla="*/ 0 h 2532807"/>
              <a:gd name="connsiteX1" fmla="*/ 825388 w 946767"/>
              <a:gd name="connsiteY1" fmla="*/ 1634591 h 2532807"/>
              <a:gd name="connsiteX2" fmla="*/ 946767 w 946767"/>
              <a:gd name="connsiteY2" fmla="*/ 2532807 h 2532807"/>
              <a:gd name="connsiteX0" fmla="*/ 0 w 1031388"/>
              <a:gd name="connsiteY0" fmla="*/ 0 h 2532807"/>
              <a:gd name="connsiteX1" fmla="*/ 979136 w 1031388"/>
              <a:gd name="connsiteY1" fmla="*/ 1796431 h 2532807"/>
              <a:gd name="connsiteX2" fmla="*/ 946767 w 1031388"/>
              <a:gd name="connsiteY2" fmla="*/ 2532807 h 2532807"/>
              <a:gd name="connsiteX0" fmla="*/ 0 w 1048475"/>
              <a:gd name="connsiteY0" fmla="*/ 0 h 2532807"/>
              <a:gd name="connsiteX1" fmla="*/ 979136 w 1048475"/>
              <a:gd name="connsiteY1" fmla="*/ 1796431 h 2532807"/>
              <a:gd name="connsiteX2" fmla="*/ 946767 w 1048475"/>
              <a:gd name="connsiteY2" fmla="*/ 2532807 h 2532807"/>
              <a:gd name="connsiteX0" fmla="*/ 0 w 1048475"/>
              <a:gd name="connsiteY0" fmla="*/ 0 h 2532807"/>
              <a:gd name="connsiteX1" fmla="*/ 979136 w 1048475"/>
              <a:gd name="connsiteY1" fmla="*/ 1796431 h 2532807"/>
              <a:gd name="connsiteX2" fmla="*/ 946767 w 1048475"/>
              <a:gd name="connsiteY2" fmla="*/ 2532807 h 2532807"/>
              <a:gd name="connsiteX0" fmla="*/ 0 w 1021894"/>
              <a:gd name="connsiteY0" fmla="*/ 0 h 2532807"/>
              <a:gd name="connsiteX1" fmla="*/ 979136 w 1021894"/>
              <a:gd name="connsiteY1" fmla="*/ 1796431 h 2532807"/>
              <a:gd name="connsiteX2" fmla="*/ 898215 w 1021894"/>
              <a:gd name="connsiteY2" fmla="*/ 2532807 h 2532807"/>
              <a:gd name="connsiteX0" fmla="*/ 0 w 1044362"/>
              <a:gd name="connsiteY0" fmla="*/ 0 h 2532807"/>
              <a:gd name="connsiteX1" fmla="*/ 979136 w 1044362"/>
              <a:gd name="connsiteY1" fmla="*/ 1796431 h 2532807"/>
              <a:gd name="connsiteX2" fmla="*/ 898215 w 1044362"/>
              <a:gd name="connsiteY2" fmla="*/ 2532807 h 2532807"/>
              <a:gd name="connsiteX0" fmla="*/ 0 w 1001438"/>
              <a:gd name="connsiteY0" fmla="*/ 0 h 2532807"/>
              <a:gd name="connsiteX1" fmla="*/ 979136 w 1001438"/>
              <a:gd name="connsiteY1" fmla="*/ 1796431 h 2532807"/>
              <a:gd name="connsiteX2" fmla="*/ 898215 w 1001438"/>
              <a:gd name="connsiteY2" fmla="*/ 2532807 h 2532807"/>
              <a:gd name="connsiteX0" fmla="*/ 0 w 1033071"/>
              <a:gd name="connsiteY0" fmla="*/ 0 h 2532807"/>
              <a:gd name="connsiteX1" fmla="*/ 979136 w 1033071"/>
              <a:gd name="connsiteY1" fmla="*/ 1796431 h 2532807"/>
              <a:gd name="connsiteX2" fmla="*/ 857755 w 1033071"/>
              <a:gd name="connsiteY2" fmla="*/ 2532807 h 2532807"/>
              <a:gd name="connsiteX0" fmla="*/ 0 w 1033071"/>
              <a:gd name="connsiteY0" fmla="*/ 0 h 2589733"/>
              <a:gd name="connsiteX1" fmla="*/ 979136 w 1033071"/>
              <a:gd name="connsiteY1" fmla="*/ 1796431 h 2589733"/>
              <a:gd name="connsiteX2" fmla="*/ 857755 w 1033071"/>
              <a:gd name="connsiteY2" fmla="*/ 2532807 h 2589733"/>
              <a:gd name="connsiteX3" fmla="*/ 851677 w 1033071"/>
              <a:gd name="connsiteY3" fmla="*/ 2540899 h 2589733"/>
              <a:gd name="connsiteX0" fmla="*/ 6079 w 1053775"/>
              <a:gd name="connsiteY0" fmla="*/ 0 h 2592656"/>
              <a:gd name="connsiteX1" fmla="*/ 985215 w 1053775"/>
              <a:gd name="connsiteY1" fmla="*/ 1796431 h 2592656"/>
              <a:gd name="connsiteX2" fmla="*/ 863834 w 1053775"/>
              <a:gd name="connsiteY2" fmla="*/ 2532807 h 2592656"/>
              <a:gd name="connsiteX3" fmla="*/ 0 w 1053775"/>
              <a:gd name="connsiteY3" fmla="*/ 2548991 h 2592656"/>
              <a:gd name="connsiteX0" fmla="*/ 6079 w 1053775"/>
              <a:gd name="connsiteY0" fmla="*/ 0 h 2592656"/>
              <a:gd name="connsiteX1" fmla="*/ 985215 w 1053775"/>
              <a:gd name="connsiteY1" fmla="*/ 1796431 h 2592656"/>
              <a:gd name="connsiteX2" fmla="*/ 863834 w 1053775"/>
              <a:gd name="connsiteY2" fmla="*/ 2532807 h 2592656"/>
              <a:gd name="connsiteX3" fmla="*/ 0 w 1053775"/>
              <a:gd name="connsiteY3" fmla="*/ 2548991 h 2592656"/>
              <a:gd name="connsiteX0" fmla="*/ 6079 w 1053775"/>
              <a:gd name="connsiteY0" fmla="*/ 0 h 2592656"/>
              <a:gd name="connsiteX1" fmla="*/ 985215 w 1053775"/>
              <a:gd name="connsiteY1" fmla="*/ 1796431 h 2592656"/>
              <a:gd name="connsiteX2" fmla="*/ 863834 w 1053775"/>
              <a:gd name="connsiteY2" fmla="*/ 2532807 h 2592656"/>
              <a:gd name="connsiteX3" fmla="*/ 0 w 1053775"/>
              <a:gd name="connsiteY3" fmla="*/ 2548991 h 2592656"/>
              <a:gd name="connsiteX0" fmla="*/ 6079 w 1041091"/>
              <a:gd name="connsiteY0" fmla="*/ 0 h 2592656"/>
              <a:gd name="connsiteX1" fmla="*/ 985215 w 1041091"/>
              <a:gd name="connsiteY1" fmla="*/ 1796431 h 2592656"/>
              <a:gd name="connsiteX2" fmla="*/ 863834 w 1041091"/>
              <a:gd name="connsiteY2" fmla="*/ 2532807 h 2592656"/>
              <a:gd name="connsiteX3" fmla="*/ 0 w 1041091"/>
              <a:gd name="connsiteY3" fmla="*/ 2548991 h 2592656"/>
              <a:gd name="connsiteX0" fmla="*/ 6079 w 1041091"/>
              <a:gd name="connsiteY0" fmla="*/ 0 h 2550908"/>
              <a:gd name="connsiteX1" fmla="*/ 985215 w 1041091"/>
              <a:gd name="connsiteY1" fmla="*/ 1796431 h 2550908"/>
              <a:gd name="connsiteX2" fmla="*/ 863834 w 1041091"/>
              <a:gd name="connsiteY2" fmla="*/ 2532807 h 2550908"/>
              <a:gd name="connsiteX3" fmla="*/ 0 w 1041091"/>
              <a:gd name="connsiteY3" fmla="*/ 2548991 h 2550908"/>
              <a:gd name="connsiteX0" fmla="*/ 0 w 1035012"/>
              <a:gd name="connsiteY0" fmla="*/ 0 h 2550908"/>
              <a:gd name="connsiteX1" fmla="*/ 979136 w 1035012"/>
              <a:gd name="connsiteY1" fmla="*/ 1796431 h 2550908"/>
              <a:gd name="connsiteX2" fmla="*/ 857755 w 1035012"/>
              <a:gd name="connsiteY2" fmla="*/ 2532807 h 2550908"/>
              <a:gd name="connsiteX3" fmla="*/ 26289 w 1035012"/>
              <a:gd name="connsiteY3" fmla="*/ 2548991 h 2550908"/>
              <a:gd name="connsiteX0" fmla="*/ 0 w 1035012"/>
              <a:gd name="connsiteY0" fmla="*/ 0 h 2550908"/>
              <a:gd name="connsiteX1" fmla="*/ 979136 w 1035012"/>
              <a:gd name="connsiteY1" fmla="*/ 1796431 h 2550908"/>
              <a:gd name="connsiteX2" fmla="*/ 857755 w 1035012"/>
              <a:gd name="connsiteY2" fmla="*/ 2532807 h 2550908"/>
              <a:gd name="connsiteX3" fmla="*/ 26289 w 1035012"/>
              <a:gd name="connsiteY3" fmla="*/ 2548991 h 2550908"/>
              <a:gd name="connsiteX4" fmla="*/ 0 w 1035012"/>
              <a:gd name="connsiteY4" fmla="*/ 0 h 2550908"/>
              <a:gd name="connsiteX0" fmla="*/ 0 w 1026333"/>
              <a:gd name="connsiteY0" fmla="*/ 0 h 2542816"/>
              <a:gd name="connsiteX1" fmla="*/ 971044 w 1026333"/>
              <a:gd name="connsiteY1" fmla="*/ 1788339 h 2542816"/>
              <a:gd name="connsiteX2" fmla="*/ 849663 w 1026333"/>
              <a:gd name="connsiteY2" fmla="*/ 2524715 h 2542816"/>
              <a:gd name="connsiteX3" fmla="*/ 18197 w 1026333"/>
              <a:gd name="connsiteY3" fmla="*/ 2540899 h 2542816"/>
              <a:gd name="connsiteX4" fmla="*/ 0 w 1026333"/>
              <a:gd name="connsiteY4" fmla="*/ 0 h 2542816"/>
              <a:gd name="connsiteX0" fmla="*/ 0 w 1026333"/>
              <a:gd name="connsiteY0" fmla="*/ 0 h 2542816"/>
              <a:gd name="connsiteX1" fmla="*/ 971044 w 1026333"/>
              <a:gd name="connsiteY1" fmla="*/ 1788339 h 2542816"/>
              <a:gd name="connsiteX2" fmla="*/ 849663 w 1026333"/>
              <a:gd name="connsiteY2" fmla="*/ 2524715 h 2542816"/>
              <a:gd name="connsiteX3" fmla="*/ 2013 w 1026333"/>
              <a:gd name="connsiteY3" fmla="*/ 2540899 h 2542816"/>
              <a:gd name="connsiteX4" fmla="*/ 0 w 1026333"/>
              <a:gd name="connsiteY4" fmla="*/ 0 h 2542816"/>
              <a:gd name="connsiteX0" fmla="*/ 0 w 995097"/>
              <a:gd name="connsiteY0" fmla="*/ 0 h 2542816"/>
              <a:gd name="connsiteX1" fmla="*/ 971044 w 995097"/>
              <a:gd name="connsiteY1" fmla="*/ 1788339 h 2542816"/>
              <a:gd name="connsiteX2" fmla="*/ 849663 w 995097"/>
              <a:gd name="connsiteY2" fmla="*/ 2524715 h 2542816"/>
              <a:gd name="connsiteX3" fmla="*/ 2013 w 995097"/>
              <a:gd name="connsiteY3" fmla="*/ 2540899 h 2542816"/>
              <a:gd name="connsiteX4" fmla="*/ 0 w 995097"/>
              <a:gd name="connsiteY4" fmla="*/ 0 h 2542816"/>
              <a:gd name="connsiteX0" fmla="*/ 0 w 995097"/>
              <a:gd name="connsiteY0" fmla="*/ 0 h 2542816"/>
              <a:gd name="connsiteX1" fmla="*/ 971044 w 995097"/>
              <a:gd name="connsiteY1" fmla="*/ 1788339 h 2542816"/>
              <a:gd name="connsiteX2" fmla="*/ 849663 w 995097"/>
              <a:gd name="connsiteY2" fmla="*/ 2524715 h 2542816"/>
              <a:gd name="connsiteX3" fmla="*/ 2013 w 995097"/>
              <a:gd name="connsiteY3" fmla="*/ 2540899 h 2542816"/>
              <a:gd name="connsiteX4" fmla="*/ 0 w 995097"/>
              <a:gd name="connsiteY4" fmla="*/ 0 h 2542816"/>
              <a:gd name="connsiteX0" fmla="*/ 0 w 995097"/>
              <a:gd name="connsiteY0" fmla="*/ 0 h 2542816"/>
              <a:gd name="connsiteX1" fmla="*/ 971044 w 995097"/>
              <a:gd name="connsiteY1" fmla="*/ 1788339 h 2542816"/>
              <a:gd name="connsiteX2" fmla="*/ 849663 w 995097"/>
              <a:gd name="connsiteY2" fmla="*/ 2524715 h 2542816"/>
              <a:gd name="connsiteX3" fmla="*/ 2013 w 995097"/>
              <a:gd name="connsiteY3" fmla="*/ 2540899 h 2542816"/>
              <a:gd name="connsiteX4" fmla="*/ 0 w 995097"/>
              <a:gd name="connsiteY4" fmla="*/ 0 h 2542816"/>
              <a:gd name="connsiteX0" fmla="*/ 0 w 971044"/>
              <a:gd name="connsiteY0" fmla="*/ 0 h 2542816"/>
              <a:gd name="connsiteX1" fmla="*/ 971044 w 971044"/>
              <a:gd name="connsiteY1" fmla="*/ 1788339 h 2542816"/>
              <a:gd name="connsiteX2" fmla="*/ 849663 w 971044"/>
              <a:gd name="connsiteY2" fmla="*/ 2524715 h 2542816"/>
              <a:gd name="connsiteX3" fmla="*/ 2013 w 971044"/>
              <a:gd name="connsiteY3" fmla="*/ 2540899 h 2542816"/>
              <a:gd name="connsiteX4" fmla="*/ 0 w 971044"/>
              <a:gd name="connsiteY4" fmla="*/ 0 h 2542816"/>
              <a:gd name="connsiteX0" fmla="*/ 0 w 971044"/>
              <a:gd name="connsiteY0" fmla="*/ 0 h 2542816"/>
              <a:gd name="connsiteX1" fmla="*/ 971044 w 971044"/>
              <a:gd name="connsiteY1" fmla="*/ 1788339 h 2542816"/>
              <a:gd name="connsiteX2" fmla="*/ 784927 w 971044"/>
              <a:gd name="connsiteY2" fmla="*/ 2524715 h 2542816"/>
              <a:gd name="connsiteX3" fmla="*/ 2013 w 971044"/>
              <a:gd name="connsiteY3" fmla="*/ 2540899 h 2542816"/>
              <a:gd name="connsiteX4" fmla="*/ 0 w 971044"/>
              <a:gd name="connsiteY4" fmla="*/ 0 h 2542816"/>
              <a:gd name="connsiteX0" fmla="*/ 0 w 971044"/>
              <a:gd name="connsiteY0" fmla="*/ 0 h 2542816"/>
              <a:gd name="connsiteX1" fmla="*/ 971044 w 971044"/>
              <a:gd name="connsiteY1" fmla="*/ 1788339 h 2542816"/>
              <a:gd name="connsiteX2" fmla="*/ 784927 w 971044"/>
              <a:gd name="connsiteY2" fmla="*/ 2524715 h 2542816"/>
              <a:gd name="connsiteX3" fmla="*/ 2013 w 971044"/>
              <a:gd name="connsiteY3" fmla="*/ 2540899 h 2542816"/>
              <a:gd name="connsiteX4" fmla="*/ 0 w 971044"/>
              <a:gd name="connsiteY4" fmla="*/ 0 h 2542816"/>
              <a:gd name="connsiteX0" fmla="*/ 0 w 979136"/>
              <a:gd name="connsiteY0" fmla="*/ 0 h 2542816"/>
              <a:gd name="connsiteX1" fmla="*/ 979136 w 979136"/>
              <a:gd name="connsiteY1" fmla="*/ 1796431 h 2542816"/>
              <a:gd name="connsiteX2" fmla="*/ 784927 w 979136"/>
              <a:gd name="connsiteY2" fmla="*/ 2524715 h 2542816"/>
              <a:gd name="connsiteX3" fmla="*/ 2013 w 979136"/>
              <a:gd name="connsiteY3" fmla="*/ 2540899 h 2542816"/>
              <a:gd name="connsiteX4" fmla="*/ 0 w 979136"/>
              <a:gd name="connsiteY4" fmla="*/ 0 h 2542816"/>
              <a:gd name="connsiteX0" fmla="*/ 0 w 983792"/>
              <a:gd name="connsiteY0" fmla="*/ 0 h 2542816"/>
              <a:gd name="connsiteX1" fmla="*/ 979136 w 983792"/>
              <a:gd name="connsiteY1" fmla="*/ 1796431 h 2542816"/>
              <a:gd name="connsiteX2" fmla="*/ 784927 w 983792"/>
              <a:gd name="connsiteY2" fmla="*/ 2524715 h 2542816"/>
              <a:gd name="connsiteX3" fmla="*/ 2013 w 983792"/>
              <a:gd name="connsiteY3" fmla="*/ 2540899 h 2542816"/>
              <a:gd name="connsiteX4" fmla="*/ 0 w 983792"/>
              <a:gd name="connsiteY4" fmla="*/ 0 h 2542816"/>
              <a:gd name="connsiteX0" fmla="*/ 0 w 983792"/>
              <a:gd name="connsiteY0" fmla="*/ 0 h 2542816"/>
              <a:gd name="connsiteX1" fmla="*/ 979136 w 983792"/>
              <a:gd name="connsiteY1" fmla="*/ 1796431 h 2542816"/>
              <a:gd name="connsiteX2" fmla="*/ 784927 w 983792"/>
              <a:gd name="connsiteY2" fmla="*/ 2524715 h 2542816"/>
              <a:gd name="connsiteX3" fmla="*/ 2013 w 983792"/>
              <a:gd name="connsiteY3" fmla="*/ 2540899 h 2542816"/>
              <a:gd name="connsiteX4" fmla="*/ 0 w 983792"/>
              <a:gd name="connsiteY4" fmla="*/ 0 h 2542816"/>
              <a:gd name="connsiteX0" fmla="*/ 0 w 784927"/>
              <a:gd name="connsiteY0" fmla="*/ 2 h 2542818"/>
              <a:gd name="connsiteX1" fmla="*/ 784927 w 784927"/>
              <a:gd name="connsiteY1" fmla="*/ 2524717 h 2542818"/>
              <a:gd name="connsiteX2" fmla="*/ 2013 w 784927"/>
              <a:gd name="connsiteY2" fmla="*/ 2540901 h 2542818"/>
              <a:gd name="connsiteX3" fmla="*/ 0 w 784927"/>
              <a:gd name="connsiteY3" fmla="*/ 2 h 2542818"/>
              <a:gd name="connsiteX0" fmla="*/ 0 w 1326657"/>
              <a:gd name="connsiteY0" fmla="*/ 2 h 2553122"/>
              <a:gd name="connsiteX1" fmla="*/ 1326657 w 1326657"/>
              <a:gd name="connsiteY1" fmla="*/ 2540901 h 2553122"/>
              <a:gd name="connsiteX2" fmla="*/ 2013 w 1326657"/>
              <a:gd name="connsiteY2" fmla="*/ 2540901 h 2553122"/>
              <a:gd name="connsiteX3" fmla="*/ 0 w 1326657"/>
              <a:gd name="connsiteY3" fmla="*/ 2 h 2553122"/>
              <a:gd name="connsiteX0" fmla="*/ 0 w 1326657"/>
              <a:gd name="connsiteY0" fmla="*/ 0 h 2553120"/>
              <a:gd name="connsiteX1" fmla="*/ 1326657 w 1326657"/>
              <a:gd name="connsiteY1" fmla="*/ 2540899 h 2553120"/>
              <a:gd name="connsiteX2" fmla="*/ 2013 w 1326657"/>
              <a:gd name="connsiteY2" fmla="*/ 2540899 h 2553120"/>
              <a:gd name="connsiteX3" fmla="*/ 0 w 1326657"/>
              <a:gd name="connsiteY3" fmla="*/ 0 h 2553120"/>
              <a:gd name="connsiteX0" fmla="*/ 0 w 1326657"/>
              <a:gd name="connsiteY0" fmla="*/ 0 h 2923701"/>
              <a:gd name="connsiteX1" fmla="*/ 1326657 w 1326657"/>
              <a:gd name="connsiteY1" fmla="*/ 2540899 h 2923701"/>
              <a:gd name="connsiteX2" fmla="*/ 2013 w 1326657"/>
              <a:gd name="connsiteY2" fmla="*/ 2540899 h 2923701"/>
              <a:gd name="connsiteX3" fmla="*/ 0 w 1326657"/>
              <a:gd name="connsiteY3" fmla="*/ 0 h 2923701"/>
              <a:gd name="connsiteX0" fmla="*/ 0 w 1326657"/>
              <a:gd name="connsiteY0" fmla="*/ 0 h 2923701"/>
              <a:gd name="connsiteX1" fmla="*/ 1326657 w 1326657"/>
              <a:gd name="connsiteY1" fmla="*/ 2540899 h 2923701"/>
              <a:gd name="connsiteX2" fmla="*/ 2013 w 1326657"/>
              <a:gd name="connsiteY2" fmla="*/ 2540899 h 2923701"/>
              <a:gd name="connsiteX3" fmla="*/ 0 w 1326657"/>
              <a:gd name="connsiteY3" fmla="*/ 0 h 2923701"/>
              <a:gd name="connsiteX0" fmla="*/ 0 w 1326657"/>
              <a:gd name="connsiteY0" fmla="*/ 0 h 2554041"/>
              <a:gd name="connsiteX1" fmla="*/ 1326657 w 1326657"/>
              <a:gd name="connsiteY1" fmla="*/ 2540899 h 2554041"/>
              <a:gd name="connsiteX2" fmla="*/ 2013 w 1326657"/>
              <a:gd name="connsiteY2" fmla="*/ 2540899 h 2554041"/>
              <a:gd name="connsiteX3" fmla="*/ 0 w 1326657"/>
              <a:gd name="connsiteY3" fmla="*/ 0 h 2554041"/>
              <a:gd name="connsiteX0" fmla="*/ 1159 w 1327816"/>
              <a:gd name="connsiteY0" fmla="*/ 0 h 2557323"/>
              <a:gd name="connsiteX1" fmla="*/ 1327816 w 1327816"/>
              <a:gd name="connsiteY1" fmla="*/ 2540899 h 2557323"/>
              <a:gd name="connsiteX2" fmla="*/ 0 w 1327816"/>
              <a:gd name="connsiteY2" fmla="*/ 2550424 h 2557323"/>
              <a:gd name="connsiteX3" fmla="*/ 1159 w 1327816"/>
              <a:gd name="connsiteY3" fmla="*/ 0 h 2557323"/>
              <a:gd name="connsiteX0" fmla="*/ 1159 w 1327816"/>
              <a:gd name="connsiteY0" fmla="*/ 0 h 2563566"/>
              <a:gd name="connsiteX1" fmla="*/ 1327816 w 1327816"/>
              <a:gd name="connsiteY1" fmla="*/ 2550424 h 2563566"/>
              <a:gd name="connsiteX2" fmla="*/ 0 w 1327816"/>
              <a:gd name="connsiteY2" fmla="*/ 2550424 h 2563566"/>
              <a:gd name="connsiteX3" fmla="*/ 1159 w 1327816"/>
              <a:gd name="connsiteY3" fmla="*/ 0 h 2563566"/>
              <a:gd name="connsiteX0" fmla="*/ 1159 w 1327816"/>
              <a:gd name="connsiteY0" fmla="*/ 0 h 2553754"/>
              <a:gd name="connsiteX1" fmla="*/ 1327816 w 1327816"/>
              <a:gd name="connsiteY1" fmla="*/ 2550424 h 2553754"/>
              <a:gd name="connsiteX2" fmla="*/ 0 w 1327816"/>
              <a:gd name="connsiteY2" fmla="*/ 2550424 h 2553754"/>
              <a:gd name="connsiteX3" fmla="*/ 1159 w 1327816"/>
              <a:gd name="connsiteY3" fmla="*/ 0 h 2553754"/>
              <a:gd name="connsiteX0" fmla="*/ 1159 w 1324644"/>
              <a:gd name="connsiteY0" fmla="*/ 0 h 2559949"/>
              <a:gd name="connsiteX1" fmla="*/ 1324644 w 1324644"/>
              <a:gd name="connsiteY1" fmla="*/ 2559949 h 2559949"/>
              <a:gd name="connsiteX2" fmla="*/ 0 w 1324644"/>
              <a:gd name="connsiteY2" fmla="*/ 2550424 h 2559949"/>
              <a:gd name="connsiteX3" fmla="*/ 1159 w 1324644"/>
              <a:gd name="connsiteY3" fmla="*/ 0 h 255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4644" h="2559949">
                <a:moveTo>
                  <a:pt x="1159" y="0"/>
                </a:moveTo>
                <a:cubicBezTo>
                  <a:pt x="786571" y="62040"/>
                  <a:pt x="1324309" y="2136466"/>
                  <a:pt x="1324644" y="2559949"/>
                </a:cubicBezTo>
                <a:lnTo>
                  <a:pt x="0" y="2550424"/>
                </a:lnTo>
                <a:cubicBezTo>
                  <a:pt x="386" y="1700283"/>
                  <a:pt x="773" y="850141"/>
                  <a:pt x="1159" y="0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374" name="Полилиния 373"/>
          <p:cNvSpPr/>
          <p:nvPr/>
        </p:nvSpPr>
        <p:spPr>
          <a:xfrm>
            <a:off x="4715536" y="3624045"/>
            <a:ext cx="949886" cy="2473775"/>
          </a:xfrm>
          <a:custGeom>
            <a:avLst/>
            <a:gdLst>
              <a:gd name="connsiteX0" fmla="*/ 0 w 1942564"/>
              <a:gd name="connsiteY0" fmla="*/ 0 h 2563701"/>
              <a:gd name="connsiteX1" fmla="*/ 744467 w 1942564"/>
              <a:gd name="connsiteY1" fmla="*/ 2508531 h 2563701"/>
              <a:gd name="connsiteX2" fmla="*/ 1869260 w 1942564"/>
              <a:gd name="connsiteY2" fmla="*/ 1772155 h 2563701"/>
              <a:gd name="connsiteX3" fmla="*/ 1836892 w 1942564"/>
              <a:gd name="connsiteY3" fmla="*/ 2225309 h 2563701"/>
              <a:gd name="connsiteX0" fmla="*/ 0 w 1934472"/>
              <a:gd name="connsiteY0" fmla="*/ 0 h 2623152"/>
              <a:gd name="connsiteX1" fmla="*/ 736375 w 1934472"/>
              <a:gd name="connsiteY1" fmla="*/ 2565176 h 2623152"/>
              <a:gd name="connsiteX2" fmla="*/ 1861168 w 1934472"/>
              <a:gd name="connsiteY2" fmla="*/ 1828800 h 2623152"/>
              <a:gd name="connsiteX3" fmla="*/ 1828800 w 1934472"/>
              <a:gd name="connsiteY3" fmla="*/ 2281954 h 2623152"/>
              <a:gd name="connsiteX0" fmla="*/ 0 w 1934472"/>
              <a:gd name="connsiteY0" fmla="*/ 0 h 2623152"/>
              <a:gd name="connsiteX1" fmla="*/ 736375 w 1934472"/>
              <a:gd name="connsiteY1" fmla="*/ 2565176 h 2623152"/>
              <a:gd name="connsiteX2" fmla="*/ 1861168 w 1934472"/>
              <a:gd name="connsiteY2" fmla="*/ 1828800 h 2623152"/>
              <a:gd name="connsiteX3" fmla="*/ 1828800 w 1934472"/>
              <a:gd name="connsiteY3" fmla="*/ 2281954 h 2623152"/>
              <a:gd name="connsiteX0" fmla="*/ 0 w 1926161"/>
              <a:gd name="connsiteY0" fmla="*/ 0 h 2281954"/>
              <a:gd name="connsiteX1" fmla="*/ 849664 w 1926161"/>
              <a:gd name="connsiteY1" fmla="*/ 1772156 h 2281954"/>
              <a:gd name="connsiteX2" fmla="*/ 1861168 w 1926161"/>
              <a:gd name="connsiteY2" fmla="*/ 1828800 h 2281954"/>
              <a:gd name="connsiteX3" fmla="*/ 1828800 w 1926161"/>
              <a:gd name="connsiteY3" fmla="*/ 2281954 h 2281954"/>
              <a:gd name="connsiteX0" fmla="*/ 0 w 1861168"/>
              <a:gd name="connsiteY0" fmla="*/ 0 h 1903452"/>
              <a:gd name="connsiteX1" fmla="*/ 849664 w 1861168"/>
              <a:gd name="connsiteY1" fmla="*/ 1772156 h 1903452"/>
              <a:gd name="connsiteX2" fmla="*/ 1861168 w 1861168"/>
              <a:gd name="connsiteY2" fmla="*/ 1828800 h 1903452"/>
              <a:gd name="connsiteX0" fmla="*/ 0 w 1262357"/>
              <a:gd name="connsiteY0" fmla="*/ 0 h 2548991"/>
              <a:gd name="connsiteX1" fmla="*/ 849664 w 1262357"/>
              <a:gd name="connsiteY1" fmla="*/ 1772156 h 2548991"/>
              <a:gd name="connsiteX2" fmla="*/ 1262357 w 1262357"/>
              <a:gd name="connsiteY2" fmla="*/ 2548991 h 2548991"/>
              <a:gd name="connsiteX0" fmla="*/ 0 w 1262357"/>
              <a:gd name="connsiteY0" fmla="*/ 0 h 2548991"/>
              <a:gd name="connsiteX1" fmla="*/ 849664 w 1262357"/>
              <a:gd name="connsiteY1" fmla="*/ 1772156 h 2548991"/>
              <a:gd name="connsiteX2" fmla="*/ 1262357 w 1262357"/>
              <a:gd name="connsiteY2" fmla="*/ 2548991 h 2548991"/>
              <a:gd name="connsiteX0" fmla="*/ 0 w 1262357"/>
              <a:gd name="connsiteY0" fmla="*/ 0 h 2548991"/>
              <a:gd name="connsiteX1" fmla="*/ 825388 w 1262357"/>
              <a:gd name="connsiteY1" fmla="*/ 1634591 h 2548991"/>
              <a:gd name="connsiteX2" fmla="*/ 1262357 w 1262357"/>
              <a:gd name="connsiteY2" fmla="*/ 2548991 h 2548991"/>
              <a:gd name="connsiteX0" fmla="*/ 0 w 946767"/>
              <a:gd name="connsiteY0" fmla="*/ 0 h 2532807"/>
              <a:gd name="connsiteX1" fmla="*/ 825388 w 946767"/>
              <a:gd name="connsiteY1" fmla="*/ 1634591 h 2532807"/>
              <a:gd name="connsiteX2" fmla="*/ 946767 w 946767"/>
              <a:gd name="connsiteY2" fmla="*/ 2532807 h 2532807"/>
              <a:gd name="connsiteX0" fmla="*/ 0 w 1031388"/>
              <a:gd name="connsiteY0" fmla="*/ 0 h 2532807"/>
              <a:gd name="connsiteX1" fmla="*/ 979136 w 1031388"/>
              <a:gd name="connsiteY1" fmla="*/ 1796431 h 2532807"/>
              <a:gd name="connsiteX2" fmla="*/ 946767 w 1031388"/>
              <a:gd name="connsiteY2" fmla="*/ 2532807 h 2532807"/>
              <a:gd name="connsiteX0" fmla="*/ 0 w 1048475"/>
              <a:gd name="connsiteY0" fmla="*/ 0 h 2532807"/>
              <a:gd name="connsiteX1" fmla="*/ 979136 w 1048475"/>
              <a:gd name="connsiteY1" fmla="*/ 1796431 h 2532807"/>
              <a:gd name="connsiteX2" fmla="*/ 946767 w 1048475"/>
              <a:gd name="connsiteY2" fmla="*/ 2532807 h 2532807"/>
              <a:gd name="connsiteX0" fmla="*/ 0 w 1048475"/>
              <a:gd name="connsiteY0" fmla="*/ 0 h 2532807"/>
              <a:gd name="connsiteX1" fmla="*/ 979136 w 1048475"/>
              <a:gd name="connsiteY1" fmla="*/ 1796431 h 2532807"/>
              <a:gd name="connsiteX2" fmla="*/ 946767 w 1048475"/>
              <a:gd name="connsiteY2" fmla="*/ 2532807 h 2532807"/>
              <a:gd name="connsiteX0" fmla="*/ 0 w 1021894"/>
              <a:gd name="connsiteY0" fmla="*/ 0 h 2532807"/>
              <a:gd name="connsiteX1" fmla="*/ 979136 w 1021894"/>
              <a:gd name="connsiteY1" fmla="*/ 1796431 h 2532807"/>
              <a:gd name="connsiteX2" fmla="*/ 898215 w 1021894"/>
              <a:gd name="connsiteY2" fmla="*/ 2532807 h 2532807"/>
              <a:gd name="connsiteX0" fmla="*/ 0 w 1044362"/>
              <a:gd name="connsiteY0" fmla="*/ 0 h 2532807"/>
              <a:gd name="connsiteX1" fmla="*/ 979136 w 1044362"/>
              <a:gd name="connsiteY1" fmla="*/ 1796431 h 2532807"/>
              <a:gd name="connsiteX2" fmla="*/ 898215 w 1044362"/>
              <a:gd name="connsiteY2" fmla="*/ 2532807 h 2532807"/>
              <a:gd name="connsiteX0" fmla="*/ 0 w 1001438"/>
              <a:gd name="connsiteY0" fmla="*/ 0 h 2532807"/>
              <a:gd name="connsiteX1" fmla="*/ 979136 w 1001438"/>
              <a:gd name="connsiteY1" fmla="*/ 1796431 h 2532807"/>
              <a:gd name="connsiteX2" fmla="*/ 898215 w 1001438"/>
              <a:gd name="connsiteY2" fmla="*/ 2532807 h 2532807"/>
              <a:gd name="connsiteX0" fmla="*/ 0 w 1033071"/>
              <a:gd name="connsiteY0" fmla="*/ 0 h 2532807"/>
              <a:gd name="connsiteX1" fmla="*/ 979136 w 1033071"/>
              <a:gd name="connsiteY1" fmla="*/ 1796431 h 2532807"/>
              <a:gd name="connsiteX2" fmla="*/ 857755 w 1033071"/>
              <a:gd name="connsiteY2" fmla="*/ 2532807 h 2532807"/>
              <a:gd name="connsiteX0" fmla="*/ 0 w 1033071"/>
              <a:gd name="connsiteY0" fmla="*/ 0 h 2589733"/>
              <a:gd name="connsiteX1" fmla="*/ 979136 w 1033071"/>
              <a:gd name="connsiteY1" fmla="*/ 1796431 h 2589733"/>
              <a:gd name="connsiteX2" fmla="*/ 857755 w 1033071"/>
              <a:gd name="connsiteY2" fmla="*/ 2532807 h 2589733"/>
              <a:gd name="connsiteX3" fmla="*/ 851677 w 1033071"/>
              <a:gd name="connsiteY3" fmla="*/ 2540899 h 2589733"/>
              <a:gd name="connsiteX0" fmla="*/ 6079 w 1053775"/>
              <a:gd name="connsiteY0" fmla="*/ 0 h 2592656"/>
              <a:gd name="connsiteX1" fmla="*/ 985215 w 1053775"/>
              <a:gd name="connsiteY1" fmla="*/ 1796431 h 2592656"/>
              <a:gd name="connsiteX2" fmla="*/ 863834 w 1053775"/>
              <a:gd name="connsiteY2" fmla="*/ 2532807 h 2592656"/>
              <a:gd name="connsiteX3" fmla="*/ 0 w 1053775"/>
              <a:gd name="connsiteY3" fmla="*/ 2548991 h 2592656"/>
              <a:gd name="connsiteX0" fmla="*/ 6079 w 1053775"/>
              <a:gd name="connsiteY0" fmla="*/ 0 h 2592656"/>
              <a:gd name="connsiteX1" fmla="*/ 985215 w 1053775"/>
              <a:gd name="connsiteY1" fmla="*/ 1796431 h 2592656"/>
              <a:gd name="connsiteX2" fmla="*/ 863834 w 1053775"/>
              <a:gd name="connsiteY2" fmla="*/ 2532807 h 2592656"/>
              <a:gd name="connsiteX3" fmla="*/ 0 w 1053775"/>
              <a:gd name="connsiteY3" fmla="*/ 2548991 h 2592656"/>
              <a:gd name="connsiteX0" fmla="*/ 6079 w 1053775"/>
              <a:gd name="connsiteY0" fmla="*/ 0 h 2592656"/>
              <a:gd name="connsiteX1" fmla="*/ 985215 w 1053775"/>
              <a:gd name="connsiteY1" fmla="*/ 1796431 h 2592656"/>
              <a:gd name="connsiteX2" fmla="*/ 863834 w 1053775"/>
              <a:gd name="connsiteY2" fmla="*/ 2532807 h 2592656"/>
              <a:gd name="connsiteX3" fmla="*/ 0 w 1053775"/>
              <a:gd name="connsiteY3" fmla="*/ 2548991 h 2592656"/>
              <a:gd name="connsiteX0" fmla="*/ 6079 w 1041091"/>
              <a:gd name="connsiteY0" fmla="*/ 0 h 2592656"/>
              <a:gd name="connsiteX1" fmla="*/ 985215 w 1041091"/>
              <a:gd name="connsiteY1" fmla="*/ 1796431 h 2592656"/>
              <a:gd name="connsiteX2" fmla="*/ 863834 w 1041091"/>
              <a:gd name="connsiteY2" fmla="*/ 2532807 h 2592656"/>
              <a:gd name="connsiteX3" fmla="*/ 0 w 1041091"/>
              <a:gd name="connsiteY3" fmla="*/ 2548991 h 2592656"/>
              <a:gd name="connsiteX0" fmla="*/ 6079 w 1041091"/>
              <a:gd name="connsiteY0" fmla="*/ 0 h 2550908"/>
              <a:gd name="connsiteX1" fmla="*/ 985215 w 1041091"/>
              <a:gd name="connsiteY1" fmla="*/ 1796431 h 2550908"/>
              <a:gd name="connsiteX2" fmla="*/ 863834 w 1041091"/>
              <a:gd name="connsiteY2" fmla="*/ 2532807 h 2550908"/>
              <a:gd name="connsiteX3" fmla="*/ 0 w 1041091"/>
              <a:gd name="connsiteY3" fmla="*/ 2548991 h 2550908"/>
              <a:gd name="connsiteX0" fmla="*/ 0 w 1035012"/>
              <a:gd name="connsiteY0" fmla="*/ 0 h 2550908"/>
              <a:gd name="connsiteX1" fmla="*/ 979136 w 1035012"/>
              <a:gd name="connsiteY1" fmla="*/ 1796431 h 2550908"/>
              <a:gd name="connsiteX2" fmla="*/ 857755 w 1035012"/>
              <a:gd name="connsiteY2" fmla="*/ 2532807 h 2550908"/>
              <a:gd name="connsiteX3" fmla="*/ 26289 w 1035012"/>
              <a:gd name="connsiteY3" fmla="*/ 2548991 h 2550908"/>
              <a:gd name="connsiteX0" fmla="*/ 0 w 1035012"/>
              <a:gd name="connsiteY0" fmla="*/ 0 h 2550908"/>
              <a:gd name="connsiteX1" fmla="*/ 979136 w 1035012"/>
              <a:gd name="connsiteY1" fmla="*/ 1796431 h 2550908"/>
              <a:gd name="connsiteX2" fmla="*/ 857755 w 1035012"/>
              <a:gd name="connsiteY2" fmla="*/ 2532807 h 2550908"/>
              <a:gd name="connsiteX3" fmla="*/ 26289 w 1035012"/>
              <a:gd name="connsiteY3" fmla="*/ 2548991 h 2550908"/>
              <a:gd name="connsiteX4" fmla="*/ 0 w 1035012"/>
              <a:gd name="connsiteY4" fmla="*/ 0 h 2550908"/>
              <a:gd name="connsiteX0" fmla="*/ 0 w 1026333"/>
              <a:gd name="connsiteY0" fmla="*/ 0 h 2542816"/>
              <a:gd name="connsiteX1" fmla="*/ 971044 w 1026333"/>
              <a:gd name="connsiteY1" fmla="*/ 1788339 h 2542816"/>
              <a:gd name="connsiteX2" fmla="*/ 849663 w 1026333"/>
              <a:gd name="connsiteY2" fmla="*/ 2524715 h 2542816"/>
              <a:gd name="connsiteX3" fmla="*/ 18197 w 1026333"/>
              <a:gd name="connsiteY3" fmla="*/ 2540899 h 2542816"/>
              <a:gd name="connsiteX4" fmla="*/ 0 w 1026333"/>
              <a:gd name="connsiteY4" fmla="*/ 0 h 2542816"/>
              <a:gd name="connsiteX0" fmla="*/ 0 w 1026333"/>
              <a:gd name="connsiteY0" fmla="*/ 0 h 2542816"/>
              <a:gd name="connsiteX1" fmla="*/ 971044 w 1026333"/>
              <a:gd name="connsiteY1" fmla="*/ 1788339 h 2542816"/>
              <a:gd name="connsiteX2" fmla="*/ 849663 w 1026333"/>
              <a:gd name="connsiteY2" fmla="*/ 2524715 h 2542816"/>
              <a:gd name="connsiteX3" fmla="*/ 2013 w 1026333"/>
              <a:gd name="connsiteY3" fmla="*/ 2540899 h 2542816"/>
              <a:gd name="connsiteX4" fmla="*/ 0 w 1026333"/>
              <a:gd name="connsiteY4" fmla="*/ 0 h 2542816"/>
              <a:gd name="connsiteX0" fmla="*/ 0 w 995097"/>
              <a:gd name="connsiteY0" fmla="*/ 0 h 2542816"/>
              <a:gd name="connsiteX1" fmla="*/ 971044 w 995097"/>
              <a:gd name="connsiteY1" fmla="*/ 1788339 h 2542816"/>
              <a:gd name="connsiteX2" fmla="*/ 849663 w 995097"/>
              <a:gd name="connsiteY2" fmla="*/ 2524715 h 2542816"/>
              <a:gd name="connsiteX3" fmla="*/ 2013 w 995097"/>
              <a:gd name="connsiteY3" fmla="*/ 2540899 h 2542816"/>
              <a:gd name="connsiteX4" fmla="*/ 0 w 995097"/>
              <a:gd name="connsiteY4" fmla="*/ 0 h 2542816"/>
              <a:gd name="connsiteX0" fmla="*/ 0 w 995097"/>
              <a:gd name="connsiteY0" fmla="*/ 0 h 2542816"/>
              <a:gd name="connsiteX1" fmla="*/ 971044 w 995097"/>
              <a:gd name="connsiteY1" fmla="*/ 1788339 h 2542816"/>
              <a:gd name="connsiteX2" fmla="*/ 849663 w 995097"/>
              <a:gd name="connsiteY2" fmla="*/ 2524715 h 2542816"/>
              <a:gd name="connsiteX3" fmla="*/ 2013 w 995097"/>
              <a:gd name="connsiteY3" fmla="*/ 2540899 h 2542816"/>
              <a:gd name="connsiteX4" fmla="*/ 0 w 995097"/>
              <a:gd name="connsiteY4" fmla="*/ 0 h 2542816"/>
              <a:gd name="connsiteX0" fmla="*/ 0 w 995097"/>
              <a:gd name="connsiteY0" fmla="*/ 0 h 2542816"/>
              <a:gd name="connsiteX1" fmla="*/ 971044 w 995097"/>
              <a:gd name="connsiteY1" fmla="*/ 1788339 h 2542816"/>
              <a:gd name="connsiteX2" fmla="*/ 849663 w 995097"/>
              <a:gd name="connsiteY2" fmla="*/ 2524715 h 2542816"/>
              <a:gd name="connsiteX3" fmla="*/ 2013 w 995097"/>
              <a:gd name="connsiteY3" fmla="*/ 2540899 h 2542816"/>
              <a:gd name="connsiteX4" fmla="*/ 0 w 995097"/>
              <a:gd name="connsiteY4" fmla="*/ 0 h 2542816"/>
              <a:gd name="connsiteX0" fmla="*/ 0 w 971044"/>
              <a:gd name="connsiteY0" fmla="*/ 0 h 2542816"/>
              <a:gd name="connsiteX1" fmla="*/ 971044 w 971044"/>
              <a:gd name="connsiteY1" fmla="*/ 1788339 h 2542816"/>
              <a:gd name="connsiteX2" fmla="*/ 849663 w 971044"/>
              <a:gd name="connsiteY2" fmla="*/ 2524715 h 2542816"/>
              <a:gd name="connsiteX3" fmla="*/ 2013 w 971044"/>
              <a:gd name="connsiteY3" fmla="*/ 2540899 h 2542816"/>
              <a:gd name="connsiteX4" fmla="*/ 0 w 971044"/>
              <a:gd name="connsiteY4" fmla="*/ 0 h 2542816"/>
              <a:gd name="connsiteX0" fmla="*/ 0 w 971044"/>
              <a:gd name="connsiteY0" fmla="*/ 0 h 2542816"/>
              <a:gd name="connsiteX1" fmla="*/ 971044 w 971044"/>
              <a:gd name="connsiteY1" fmla="*/ 1788339 h 2542816"/>
              <a:gd name="connsiteX2" fmla="*/ 784927 w 971044"/>
              <a:gd name="connsiteY2" fmla="*/ 2524715 h 2542816"/>
              <a:gd name="connsiteX3" fmla="*/ 2013 w 971044"/>
              <a:gd name="connsiteY3" fmla="*/ 2540899 h 2542816"/>
              <a:gd name="connsiteX4" fmla="*/ 0 w 971044"/>
              <a:gd name="connsiteY4" fmla="*/ 0 h 2542816"/>
              <a:gd name="connsiteX0" fmla="*/ 0 w 971044"/>
              <a:gd name="connsiteY0" fmla="*/ 0 h 2542816"/>
              <a:gd name="connsiteX1" fmla="*/ 971044 w 971044"/>
              <a:gd name="connsiteY1" fmla="*/ 1788339 h 2542816"/>
              <a:gd name="connsiteX2" fmla="*/ 784927 w 971044"/>
              <a:gd name="connsiteY2" fmla="*/ 2524715 h 2542816"/>
              <a:gd name="connsiteX3" fmla="*/ 2013 w 971044"/>
              <a:gd name="connsiteY3" fmla="*/ 2540899 h 2542816"/>
              <a:gd name="connsiteX4" fmla="*/ 0 w 971044"/>
              <a:gd name="connsiteY4" fmla="*/ 0 h 2542816"/>
              <a:gd name="connsiteX0" fmla="*/ 0 w 979136"/>
              <a:gd name="connsiteY0" fmla="*/ 0 h 2542816"/>
              <a:gd name="connsiteX1" fmla="*/ 979136 w 979136"/>
              <a:gd name="connsiteY1" fmla="*/ 1796431 h 2542816"/>
              <a:gd name="connsiteX2" fmla="*/ 784927 w 979136"/>
              <a:gd name="connsiteY2" fmla="*/ 2524715 h 2542816"/>
              <a:gd name="connsiteX3" fmla="*/ 2013 w 979136"/>
              <a:gd name="connsiteY3" fmla="*/ 2540899 h 2542816"/>
              <a:gd name="connsiteX4" fmla="*/ 0 w 979136"/>
              <a:gd name="connsiteY4" fmla="*/ 0 h 2542816"/>
              <a:gd name="connsiteX0" fmla="*/ 0 w 983792"/>
              <a:gd name="connsiteY0" fmla="*/ 0 h 2542816"/>
              <a:gd name="connsiteX1" fmla="*/ 979136 w 983792"/>
              <a:gd name="connsiteY1" fmla="*/ 1796431 h 2542816"/>
              <a:gd name="connsiteX2" fmla="*/ 784927 w 983792"/>
              <a:gd name="connsiteY2" fmla="*/ 2524715 h 2542816"/>
              <a:gd name="connsiteX3" fmla="*/ 2013 w 983792"/>
              <a:gd name="connsiteY3" fmla="*/ 2540899 h 2542816"/>
              <a:gd name="connsiteX4" fmla="*/ 0 w 983792"/>
              <a:gd name="connsiteY4" fmla="*/ 0 h 2542816"/>
              <a:gd name="connsiteX0" fmla="*/ 0 w 983792"/>
              <a:gd name="connsiteY0" fmla="*/ 0 h 2542816"/>
              <a:gd name="connsiteX1" fmla="*/ 979136 w 983792"/>
              <a:gd name="connsiteY1" fmla="*/ 1796431 h 2542816"/>
              <a:gd name="connsiteX2" fmla="*/ 784927 w 983792"/>
              <a:gd name="connsiteY2" fmla="*/ 2524715 h 2542816"/>
              <a:gd name="connsiteX3" fmla="*/ 2013 w 983792"/>
              <a:gd name="connsiteY3" fmla="*/ 2540899 h 2542816"/>
              <a:gd name="connsiteX4" fmla="*/ 0 w 983792"/>
              <a:gd name="connsiteY4" fmla="*/ 0 h 2542816"/>
              <a:gd name="connsiteX0" fmla="*/ 0 w 983792"/>
              <a:gd name="connsiteY0" fmla="*/ 0 h 2542816"/>
              <a:gd name="connsiteX1" fmla="*/ 979136 w 983792"/>
              <a:gd name="connsiteY1" fmla="*/ 1796431 h 2542816"/>
              <a:gd name="connsiteX2" fmla="*/ 784927 w 983792"/>
              <a:gd name="connsiteY2" fmla="*/ 2524715 h 2542816"/>
              <a:gd name="connsiteX3" fmla="*/ 2013 w 983792"/>
              <a:gd name="connsiteY3" fmla="*/ 2540899 h 2542816"/>
              <a:gd name="connsiteX4" fmla="*/ 0 w 983792"/>
              <a:gd name="connsiteY4" fmla="*/ 0 h 2542816"/>
              <a:gd name="connsiteX0" fmla="*/ 0 w 983792"/>
              <a:gd name="connsiteY0" fmla="*/ 0 h 2542816"/>
              <a:gd name="connsiteX1" fmla="*/ 979136 w 983792"/>
              <a:gd name="connsiteY1" fmla="*/ 1796431 h 2542816"/>
              <a:gd name="connsiteX2" fmla="*/ 784927 w 983792"/>
              <a:gd name="connsiteY2" fmla="*/ 2524715 h 2542816"/>
              <a:gd name="connsiteX3" fmla="*/ 2013 w 983792"/>
              <a:gd name="connsiteY3" fmla="*/ 2540899 h 2542816"/>
              <a:gd name="connsiteX4" fmla="*/ 0 w 983792"/>
              <a:gd name="connsiteY4" fmla="*/ 0 h 2542816"/>
              <a:gd name="connsiteX0" fmla="*/ 0 w 983792"/>
              <a:gd name="connsiteY0" fmla="*/ 0 h 2557198"/>
              <a:gd name="connsiteX1" fmla="*/ 979136 w 983792"/>
              <a:gd name="connsiteY1" fmla="*/ 1796431 h 2557198"/>
              <a:gd name="connsiteX2" fmla="*/ 784927 w 983792"/>
              <a:gd name="connsiteY2" fmla="*/ 2546147 h 2557198"/>
              <a:gd name="connsiteX3" fmla="*/ 2013 w 983792"/>
              <a:gd name="connsiteY3" fmla="*/ 2540899 h 2557198"/>
              <a:gd name="connsiteX4" fmla="*/ 0 w 983792"/>
              <a:gd name="connsiteY4" fmla="*/ 0 h 2557198"/>
              <a:gd name="connsiteX0" fmla="*/ 0 w 983792"/>
              <a:gd name="connsiteY0" fmla="*/ 0 h 2546147"/>
              <a:gd name="connsiteX1" fmla="*/ 979136 w 983792"/>
              <a:gd name="connsiteY1" fmla="*/ 1796431 h 2546147"/>
              <a:gd name="connsiteX2" fmla="*/ 784927 w 983792"/>
              <a:gd name="connsiteY2" fmla="*/ 2546147 h 2546147"/>
              <a:gd name="connsiteX3" fmla="*/ 2013 w 983792"/>
              <a:gd name="connsiteY3" fmla="*/ 2540899 h 2546147"/>
              <a:gd name="connsiteX4" fmla="*/ 0 w 983792"/>
              <a:gd name="connsiteY4" fmla="*/ 0 h 2546147"/>
              <a:gd name="connsiteX0" fmla="*/ 0 w 983792"/>
              <a:gd name="connsiteY0" fmla="*/ 0 h 2917045"/>
              <a:gd name="connsiteX1" fmla="*/ 979136 w 983792"/>
              <a:gd name="connsiteY1" fmla="*/ 1796431 h 2917045"/>
              <a:gd name="connsiteX2" fmla="*/ 784927 w 983792"/>
              <a:gd name="connsiteY2" fmla="*/ 2546147 h 2917045"/>
              <a:gd name="connsiteX3" fmla="*/ 2013 w 983792"/>
              <a:gd name="connsiteY3" fmla="*/ 2540899 h 2917045"/>
              <a:gd name="connsiteX4" fmla="*/ 0 w 983792"/>
              <a:gd name="connsiteY4" fmla="*/ 0 h 2917045"/>
              <a:gd name="connsiteX0" fmla="*/ 0 w 983792"/>
              <a:gd name="connsiteY0" fmla="*/ 0 h 2917045"/>
              <a:gd name="connsiteX1" fmla="*/ 979136 w 983792"/>
              <a:gd name="connsiteY1" fmla="*/ 1796431 h 2917045"/>
              <a:gd name="connsiteX2" fmla="*/ 784927 w 983792"/>
              <a:gd name="connsiteY2" fmla="*/ 2546147 h 2917045"/>
              <a:gd name="connsiteX3" fmla="*/ 2013 w 983792"/>
              <a:gd name="connsiteY3" fmla="*/ 2540899 h 2917045"/>
              <a:gd name="connsiteX4" fmla="*/ 0 w 983792"/>
              <a:gd name="connsiteY4" fmla="*/ 0 h 2917045"/>
              <a:gd name="connsiteX0" fmla="*/ 0 w 983792"/>
              <a:gd name="connsiteY0" fmla="*/ 0 h 2546147"/>
              <a:gd name="connsiteX1" fmla="*/ 979136 w 983792"/>
              <a:gd name="connsiteY1" fmla="*/ 1796431 h 2546147"/>
              <a:gd name="connsiteX2" fmla="*/ 784927 w 983792"/>
              <a:gd name="connsiteY2" fmla="*/ 2546147 h 2546147"/>
              <a:gd name="connsiteX3" fmla="*/ 2013 w 983792"/>
              <a:gd name="connsiteY3" fmla="*/ 2540899 h 2546147"/>
              <a:gd name="connsiteX4" fmla="*/ 0 w 983792"/>
              <a:gd name="connsiteY4" fmla="*/ 0 h 2546147"/>
              <a:gd name="connsiteX0" fmla="*/ 0 w 983792"/>
              <a:gd name="connsiteY0" fmla="*/ 0 h 2541385"/>
              <a:gd name="connsiteX1" fmla="*/ 979136 w 983792"/>
              <a:gd name="connsiteY1" fmla="*/ 1796431 h 2541385"/>
              <a:gd name="connsiteX2" fmla="*/ 784927 w 983792"/>
              <a:gd name="connsiteY2" fmla="*/ 2541385 h 2541385"/>
              <a:gd name="connsiteX3" fmla="*/ 2013 w 983792"/>
              <a:gd name="connsiteY3" fmla="*/ 2540899 h 2541385"/>
              <a:gd name="connsiteX4" fmla="*/ 0 w 983792"/>
              <a:gd name="connsiteY4" fmla="*/ 0 h 2541385"/>
              <a:gd name="connsiteX0" fmla="*/ 0 w 983792"/>
              <a:gd name="connsiteY0" fmla="*/ 0 h 2541385"/>
              <a:gd name="connsiteX1" fmla="*/ 979136 w 983792"/>
              <a:gd name="connsiteY1" fmla="*/ 1796431 h 2541385"/>
              <a:gd name="connsiteX2" fmla="*/ 784927 w 983792"/>
              <a:gd name="connsiteY2" fmla="*/ 2541385 h 2541385"/>
              <a:gd name="connsiteX3" fmla="*/ 2013 w 983792"/>
              <a:gd name="connsiteY3" fmla="*/ 2540899 h 2541385"/>
              <a:gd name="connsiteX4" fmla="*/ 0 w 983792"/>
              <a:gd name="connsiteY4" fmla="*/ 0 h 254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792" h="2541385">
                <a:moveTo>
                  <a:pt x="0" y="0"/>
                </a:moveTo>
                <a:cubicBezTo>
                  <a:pt x="216462" y="78898"/>
                  <a:pt x="817296" y="1371599"/>
                  <a:pt x="979136" y="1796431"/>
                </a:cubicBezTo>
                <a:cubicBezTo>
                  <a:pt x="1015550" y="1950180"/>
                  <a:pt x="827749" y="2359314"/>
                  <a:pt x="784927" y="2541385"/>
                </a:cubicBezTo>
                <a:lnTo>
                  <a:pt x="2013" y="2540899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375" name="Полилиния 374"/>
          <p:cNvSpPr/>
          <p:nvPr/>
        </p:nvSpPr>
        <p:spPr>
          <a:xfrm>
            <a:off x="5244580" y="5400602"/>
            <a:ext cx="1968913" cy="696748"/>
          </a:xfrm>
          <a:custGeom>
            <a:avLst/>
            <a:gdLst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58188"/>
              <a:gd name="connsiteX1" fmla="*/ 581098 w 1510747"/>
              <a:gd name="connsiteY1" fmla="*/ 2 h 858188"/>
              <a:gd name="connsiteX2" fmla="*/ 1503590 w 1510747"/>
              <a:gd name="connsiteY2" fmla="*/ 801114 h 858188"/>
              <a:gd name="connsiteX3" fmla="*/ 30839 w 1510747"/>
              <a:gd name="connsiteY3" fmla="*/ 793022 h 858188"/>
              <a:gd name="connsiteX0" fmla="*/ 30839 w 1510747"/>
              <a:gd name="connsiteY0" fmla="*/ 793022 h 847426"/>
              <a:gd name="connsiteX1" fmla="*/ 581098 w 1510747"/>
              <a:gd name="connsiteY1" fmla="*/ 2 h 847426"/>
              <a:gd name="connsiteX2" fmla="*/ 1503590 w 1510747"/>
              <a:gd name="connsiteY2" fmla="*/ 801114 h 847426"/>
              <a:gd name="connsiteX3" fmla="*/ 30839 w 1510747"/>
              <a:gd name="connsiteY3" fmla="*/ 793022 h 847426"/>
              <a:gd name="connsiteX0" fmla="*/ 30839 w 1510747"/>
              <a:gd name="connsiteY0" fmla="*/ 793022 h 802154"/>
              <a:gd name="connsiteX1" fmla="*/ 581098 w 1510747"/>
              <a:gd name="connsiteY1" fmla="*/ 2 h 802154"/>
              <a:gd name="connsiteX2" fmla="*/ 1503590 w 1510747"/>
              <a:gd name="connsiteY2" fmla="*/ 801114 h 802154"/>
              <a:gd name="connsiteX3" fmla="*/ 30839 w 1510747"/>
              <a:gd name="connsiteY3" fmla="*/ 793022 h 802154"/>
              <a:gd name="connsiteX0" fmla="*/ 35708 w 1514983"/>
              <a:gd name="connsiteY0" fmla="*/ 793022 h 802154"/>
              <a:gd name="connsiteX1" fmla="*/ 505046 w 1514983"/>
              <a:gd name="connsiteY1" fmla="*/ 2 h 802154"/>
              <a:gd name="connsiteX2" fmla="*/ 1508459 w 1514983"/>
              <a:gd name="connsiteY2" fmla="*/ 801114 h 802154"/>
              <a:gd name="connsiteX3" fmla="*/ 35708 w 1514983"/>
              <a:gd name="connsiteY3" fmla="*/ 793022 h 802154"/>
              <a:gd name="connsiteX0" fmla="*/ 36864 w 1516026"/>
              <a:gd name="connsiteY0" fmla="*/ 712103 h 721235"/>
              <a:gd name="connsiteX1" fmla="*/ 490018 w 1516026"/>
              <a:gd name="connsiteY1" fmla="*/ 3 h 721235"/>
              <a:gd name="connsiteX2" fmla="*/ 1509615 w 1516026"/>
              <a:gd name="connsiteY2" fmla="*/ 720195 h 721235"/>
              <a:gd name="connsiteX3" fmla="*/ 36864 w 1516026"/>
              <a:gd name="connsiteY3" fmla="*/ 712103 h 721235"/>
              <a:gd name="connsiteX0" fmla="*/ 31520 w 1510682"/>
              <a:gd name="connsiteY0" fmla="*/ 712212 h 721344"/>
              <a:gd name="connsiteX1" fmla="*/ 484674 w 1510682"/>
              <a:gd name="connsiteY1" fmla="*/ 112 h 721344"/>
              <a:gd name="connsiteX2" fmla="*/ 1504271 w 1510682"/>
              <a:gd name="connsiteY2" fmla="*/ 720304 h 721344"/>
              <a:gd name="connsiteX3" fmla="*/ 31520 w 1510682"/>
              <a:gd name="connsiteY3" fmla="*/ 712212 h 721344"/>
              <a:gd name="connsiteX0" fmla="*/ 0 w 1479162"/>
              <a:gd name="connsiteY0" fmla="*/ 712243 h 721375"/>
              <a:gd name="connsiteX1" fmla="*/ 453154 w 1479162"/>
              <a:gd name="connsiteY1" fmla="*/ 143 h 721375"/>
              <a:gd name="connsiteX2" fmla="*/ 1472751 w 1479162"/>
              <a:gd name="connsiteY2" fmla="*/ 720335 h 721375"/>
              <a:gd name="connsiteX3" fmla="*/ 0 w 1479162"/>
              <a:gd name="connsiteY3" fmla="*/ 712243 h 721375"/>
              <a:gd name="connsiteX0" fmla="*/ 0 w 2035106"/>
              <a:gd name="connsiteY0" fmla="*/ 712243 h 713956"/>
              <a:gd name="connsiteX1" fmla="*/ 453154 w 2035106"/>
              <a:gd name="connsiteY1" fmla="*/ 143 h 713956"/>
              <a:gd name="connsiteX2" fmla="*/ 2031101 w 2035106"/>
              <a:gd name="connsiteY2" fmla="*/ 712243 h 713956"/>
              <a:gd name="connsiteX3" fmla="*/ 0 w 2035106"/>
              <a:gd name="connsiteY3" fmla="*/ 712243 h 713956"/>
              <a:gd name="connsiteX0" fmla="*/ 0 w 2043176"/>
              <a:gd name="connsiteY0" fmla="*/ 712243 h 721375"/>
              <a:gd name="connsiteX1" fmla="*/ 453154 w 2043176"/>
              <a:gd name="connsiteY1" fmla="*/ 143 h 721375"/>
              <a:gd name="connsiteX2" fmla="*/ 2039193 w 2043176"/>
              <a:gd name="connsiteY2" fmla="*/ 720335 h 721375"/>
              <a:gd name="connsiteX3" fmla="*/ 0 w 2043176"/>
              <a:gd name="connsiteY3" fmla="*/ 712243 h 721375"/>
              <a:gd name="connsiteX0" fmla="*/ 0 w 2039193"/>
              <a:gd name="connsiteY0" fmla="*/ 712243 h 721375"/>
              <a:gd name="connsiteX1" fmla="*/ 453154 w 2039193"/>
              <a:gd name="connsiteY1" fmla="*/ 143 h 721375"/>
              <a:gd name="connsiteX2" fmla="*/ 2039193 w 2039193"/>
              <a:gd name="connsiteY2" fmla="*/ 720335 h 721375"/>
              <a:gd name="connsiteX3" fmla="*/ 0 w 2039193"/>
              <a:gd name="connsiteY3" fmla="*/ 712243 h 721375"/>
              <a:gd name="connsiteX0" fmla="*/ 0 w 2039193"/>
              <a:gd name="connsiteY0" fmla="*/ 712243 h 721375"/>
              <a:gd name="connsiteX1" fmla="*/ 453154 w 2039193"/>
              <a:gd name="connsiteY1" fmla="*/ 143 h 721375"/>
              <a:gd name="connsiteX2" fmla="*/ 2039193 w 2039193"/>
              <a:gd name="connsiteY2" fmla="*/ 720335 h 721375"/>
              <a:gd name="connsiteX3" fmla="*/ 0 w 2039193"/>
              <a:gd name="connsiteY3" fmla="*/ 712243 h 721375"/>
              <a:gd name="connsiteX0" fmla="*/ 0 w 2039193"/>
              <a:gd name="connsiteY0" fmla="*/ 712487 h 721619"/>
              <a:gd name="connsiteX1" fmla="*/ 453154 w 2039193"/>
              <a:gd name="connsiteY1" fmla="*/ 387 h 721619"/>
              <a:gd name="connsiteX2" fmla="*/ 2039193 w 2039193"/>
              <a:gd name="connsiteY2" fmla="*/ 720579 h 721619"/>
              <a:gd name="connsiteX3" fmla="*/ 0 w 2039193"/>
              <a:gd name="connsiteY3" fmla="*/ 712487 h 72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9193" h="721619">
                <a:moveTo>
                  <a:pt x="0" y="712487"/>
                </a:moveTo>
                <a:cubicBezTo>
                  <a:pt x="64736" y="449495"/>
                  <a:pt x="296709" y="-9054"/>
                  <a:pt x="453154" y="387"/>
                </a:cubicBezTo>
                <a:cubicBezTo>
                  <a:pt x="892820" y="-14448"/>
                  <a:pt x="1998733" y="399595"/>
                  <a:pt x="2039193" y="720579"/>
                </a:cubicBezTo>
                <a:cubicBezTo>
                  <a:pt x="1869261" y="725974"/>
                  <a:pt x="299406" y="708441"/>
                  <a:pt x="0" y="71248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376" name="Полилиния 375"/>
          <p:cNvSpPr/>
          <p:nvPr/>
        </p:nvSpPr>
        <p:spPr>
          <a:xfrm>
            <a:off x="7655223" y="5214465"/>
            <a:ext cx="431396" cy="882885"/>
          </a:xfrm>
          <a:custGeom>
            <a:avLst/>
            <a:gdLst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58188"/>
              <a:gd name="connsiteX1" fmla="*/ 581098 w 1510747"/>
              <a:gd name="connsiteY1" fmla="*/ 2 h 858188"/>
              <a:gd name="connsiteX2" fmla="*/ 1503590 w 1510747"/>
              <a:gd name="connsiteY2" fmla="*/ 801114 h 858188"/>
              <a:gd name="connsiteX3" fmla="*/ 30839 w 1510747"/>
              <a:gd name="connsiteY3" fmla="*/ 793022 h 858188"/>
              <a:gd name="connsiteX0" fmla="*/ 30839 w 1510747"/>
              <a:gd name="connsiteY0" fmla="*/ 793022 h 847426"/>
              <a:gd name="connsiteX1" fmla="*/ 581098 w 1510747"/>
              <a:gd name="connsiteY1" fmla="*/ 2 h 847426"/>
              <a:gd name="connsiteX2" fmla="*/ 1503590 w 1510747"/>
              <a:gd name="connsiteY2" fmla="*/ 801114 h 847426"/>
              <a:gd name="connsiteX3" fmla="*/ 30839 w 1510747"/>
              <a:gd name="connsiteY3" fmla="*/ 793022 h 847426"/>
              <a:gd name="connsiteX0" fmla="*/ 30839 w 1510747"/>
              <a:gd name="connsiteY0" fmla="*/ 793022 h 802154"/>
              <a:gd name="connsiteX1" fmla="*/ 581098 w 1510747"/>
              <a:gd name="connsiteY1" fmla="*/ 2 h 802154"/>
              <a:gd name="connsiteX2" fmla="*/ 1503590 w 1510747"/>
              <a:gd name="connsiteY2" fmla="*/ 801114 h 802154"/>
              <a:gd name="connsiteX3" fmla="*/ 30839 w 1510747"/>
              <a:gd name="connsiteY3" fmla="*/ 793022 h 802154"/>
              <a:gd name="connsiteX0" fmla="*/ 35708 w 1514983"/>
              <a:gd name="connsiteY0" fmla="*/ 793022 h 802154"/>
              <a:gd name="connsiteX1" fmla="*/ 505046 w 1514983"/>
              <a:gd name="connsiteY1" fmla="*/ 2 h 802154"/>
              <a:gd name="connsiteX2" fmla="*/ 1508459 w 1514983"/>
              <a:gd name="connsiteY2" fmla="*/ 801114 h 802154"/>
              <a:gd name="connsiteX3" fmla="*/ 35708 w 1514983"/>
              <a:gd name="connsiteY3" fmla="*/ 793022 h 802154"/>
              <a:gd name="connsiteX0" fmla="*/ 36864 w 1516026"/>
              <a:gd name="connsiteY0" fmla="*/ 712103 h 721235"/>
              <a:gd name="connsiteX1" fmla="*/ 490018 w 1516026"/>
              <a:gd name="connsiteY1" fmla="*/ 3 h 721235"/>
              <a:gd name="connsiteX2" fmla="*/ 1509615 w 1516026"/>
              <a:gd name="connsiteY2" fmla="*/ 720195 h 721235"/>
              <a:gd name="connsiteX3" fmla="*/ 36864 w 1516026"/>
              <a:gd name="connsiteY3" fmla="*/ 712103 h 721235"/>
              <a:gd name="connsiteX0" fmla="*/ 31520 w 1510682"/>
              <a:gd name="connsiteY0" fmla="*/ 712212 h 721344"/>
              <a:gd name="connsiteX1" fmla="*/ 484674 w 1510682"/>
              <a:gd name="connsiteY1" fmla="*/ 112 h 721344"/>
              <a:gd name="connsiteX2" fmla="*/ 1504271 w 1510682"/>
              <a:gd name="connsiteY2" fmla="*/ 720304 h 721344"/>
              <a:gd name="connsiteX3" fmla="*/ 31520 w 1510682"/>
              <a:gd name="connsiteY3" fmla="*/ 712212 h 721344"/>
              <a:gd name="connsiteX0" fmla="*/ 0 w 1479162"/>
              <a:gd name="connsiteY0" fmla="*/ 712243 h 721375"/>
              <a:gd name="connsiteX1" fmla="*/ 453154 w 1479162"/>
              <a:gd name="connsiteY1" fmla="*/ 143 h 721375"/>
              <a:gd name="connsiteX2" fmla="*/ 1472751 w 1479162"/>
              <a:gd name="connsiteY2" fmla="*/ 720335 h 721375"/>
              <a:gd name="connsiteX3" fmla="*/ 0 w 1479162"/>
              <a:gd name="connsiteY3" fmla="*/ 712243 h 721375"/>
              <a:gd name="connsiteX0" fmla="*/ 0 w 1479162"/>
              <a:gd name="connsiteY0" fmla="*/ 712104 h 721236"/>
              <a:gd name="connsiteX1" fmla="*/ 453154 w 1479162"/>
              <a:gd name="connsiteY1" fmla="*/ 4 h 721236"/>
              <a:gd name="connsiteX2" fmla="*/ 1472751 w 1479162"/>
              <a:gd name="connsiteY2" fmla="*/ 720196 h 721236"/>
              <a:gd name="connsiteX3" fmla="*/ 0 w 1479162"/>
              <a:gd name="connsiteY3" fmla="*/ 712104 h 721236"/>
              <a:gd name="connsiteX0" fmla="*/ 0 w 1482720"/>
              <a:gd name="connsiteY0" fmla="*/ 744470 h 753602"/>
              <a:gd name="connsiteX1" fmla="*/ 786487 w 1482720"/>
              <a:gd name="connsiteY1" fmla="*/ 2 h 753602"/>
              <a:gd name="connsiteX2" fmla="*/ 1472751 w 1482720"/>
              <a:gd name="connsiteY2" fmla="*/ 752562 h 753602"/>
              <a:gd name="connsiteX3" fmla="*/ 0 w 1482720"/>
              <a:gd name="connsiteY3" fmla="*/ 744470 h 753602"/>
              <a:gd name="connsiteX0" fmla="*/ 0 w 1481783"/>
              <a:gd name="connsiteY0" fmla="*/ 744470 h 753602"/>
              <a:gd name="connsiteX1" fmla="*/ 723987 w 1481783"/>
              <a:gd name="connsiteY1" fmla="*/ 2 h 753602"/>
              <a:gd name="connsiteX2" fmla="*/ 1472751 w 1481783"/>
              <a:gd name="connsiteY2" fmla="*/ 752562 h 753602"/>
              <a:gd name="connsiteX3" fmla="*/ 0 w 1481783"/>
              <a:gd name="connsiteY3" fmla="*/ 744470 h 753602"/>
              <a:gd name="connsiteX0" fmla="*/ 0 w 1314762"/>
              <a:gd name="connsiteY0" fmla="*/ 752560 h 754273"/>
              <a:gd name="connsiteX1" fmla="*/ 557321 w 1314762"/>
              <a:gd name="connsiteY1" fmla="*/ 0 h 754273"/>
              <a:gd name="connsiteX2" fmla="*/ 1306085 w 1314762"/>
              <a:gd name="connsiteY2" fmla="*/ 752560 h 754273"/>
              <a:gd name="connsiteX3" fmla="*/ 0 w 1314762"/>
              <a:gd name="connsiteY3" fmla="*/ 752560 h 754273"/>
              <a:gd name="connsiteX0" fmla="*/ 0 w 1150293"/>
              <a:gd name="connsiteY0" fmla="*/ 752560 h 754273"/>
              <a:gd name="connsiteX1" fmla="*/ 557321 w 1150293"/>
              <a:gd name="connsiteY1" fmla="*/ 0 h 754273"/>
              <a:gd name="connsiteX2" fmla="*/ 1139420 w 1150293"/>
              <a:gd name="connsiteY2" fmla="*/ 752560 h 754273"/>
              <a:gd name="connsiteX3" fmla="*/ 0 w 1150293"/>
              <a:gd name="connsiteY3" fmla="*/ 752560 h 75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0293" h="754273">
                <a:moveTo>
                  <a:pt x="0" y="752560"/>
                </a:moveTo>
                <a:cubicBezTo>
                  <a:pt x="64736" y="489568"/>
                  <a:pt x="367418" y="0"/>
                  <a:pt x="557321" y="0"/>
                </a:cubicBezTo>
                <a:cubicBezTo>
                  <a:pt x="747224" y="0"/>
                  <a:pt x="1228433" y="617693"/>
                  <a:pt x="1139420" y="752560"/>
                </a:cubicBezTo>
                <a:cubicBezTo>
                  <a:pt x="969488" y="757955"/>
                  <a:pt x="299406" y="748514"/>
                  <a:pt x="0" y="75256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377" name="Полилиния 376"/>
          <p:cNvSpPr/>
          <p:nvPr/>
        </p:nvSpPr>
        <p:spPr>
          <a:xfrm flipH="1">
            <a:off x="932696" y="5113137"/>
            <a:ext cx="3167545" cy="987633"/>
          </a:xfrm>
          <a:custGeom>
            <a:avLst/>
            <a:gdLst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97820"/>
              <a:gd name="connsiteX1" fmla="*/ 581098 w 1510747"/>
              <a:gd name="connsiteY1" fmla="*/ 2 h 897820"/>
              <a:gd name="connsiteX2" fmla="*/ 1503590 w 1510747"/>
              <a:gd name="connsiteY2" fmla="*/ 801114 h 897820"/>
              <a:gd name="connsiteX3" fmla="*/ 30839 w 1510747"/>
              <a:gd name="connsiteY3" fmla="*/ 793022 h 897820"/>
              <a:gd name="connsiteX0" fmla="*/ 30839 w 1510747"/>
              <a:gd name="connsiteY0" fmla="*/ 793022 h 858188"/>
              <a:gd name="connsiteX1" fmla="*/ 581098 w 1510747"/>
              <a:gd name="connsiteY1" fmla="*/ 2 h 858188"/>
              <a:gd name="connsiteX2" fmla="*/ 1503590 w 1510747"/>
              <a:gd name="connsiteY2" fmla="*/ 801114 h 858188"/>
              <a:gd name="connsiteX3" fmla="*/ 30839 w 1510747"/>
              <a:gd name="connsiteY3" fmla="*/ 793022 h 858188"/>
              <a:gd name="connsiteX0" fmla="*/ 30839 w 1510747"/>
              <a:gd name="connsiteY0" fmla="*/ 793022 h 847426"/>
              <a:gd name="connsiteX1" fmla="*/ 581098 w 1510747"/>
              <a:gd name="connsiteY1" fmla="*/ 2 h 847426"/>
              <a:gd name="connsiteX2" fmla="*/ 1503590 w 1510747"/>
              <a:gd name="connsiteY2" fmla="*/ 801114 h 847426"/>
              <a:gd name="connsiteX3" fmla="*/ 30839 w 1510747"/>
              <a:gd name="connsiteY3" fmla="*/ 793022 h 847426"/>
              <a:gd name="connsiteX0" fmla="*/ 30839 w 1510747"/>
              <a:gd name="connsiteY0" fmla="*/ 793022 h 802154"/>
              <a:gd name="connsiteX1" fmla="*/ 581098 w 1510747"/>
              <a:gd name="connsiteY1" fmla="*/ 2 h 802154"/>
              <a:gd name="connsiteX2" fmla="*/ 1503590 w 1510747"/>
              <a:gd name="connsiteY2" fmla="*/ 801114 h 802154"/>
              <a:gd name="connsiteX3" fmla="*/ 30839 w 1510747"/>
              <a:gd name="connsiteY3" fmla="*/ 793022 h 802154"/>
              <a:gd name="connsiteX0" fmla="*/ 35708 w 1514983"/>
              <a:gd name="connsiteY0" fmla="*/ 793022 h 802154"/>
              <a:gd name="connsiteX1" fmla="*/ 505046 w 1514983"/>
              <a:gd name="connsiteY1" fmla="*/ 2 h 802154"/>
              <a:gd name="connsiteX2" fmla="*/ 1508459 w 1514983"/>
              <a:gd name="connsiteY2" fmla="*/ 801114 h 802154"/>
              <a:gd name="connsiteX3" fmla="*/ 35708 w 1514983"/>
              <a:gd name="connsiteY3" fmla="*/ 793022 h 802154"/>
              <a:gd name="connsiteX0" fmla="*/ 36864 w 1516026"/>
              <a:gd name="connsiteY0" fmla="*/ 712103 h 721235"/>
              <a:gd name="connsiteX1" fmla="*/ 490018 w 1516026"/>
              <a:gd name="connsiteY1" fmla="*/ 3 h 721235"/>
              <a:gd name="connsiteX2" fmla="*/ 1509615 w 1516026"/>
              <a:gd name="connsiteY2" fmla="*/ 720195 h 721235"/>
              <a:gd name="connsiteX3" fmla="*/ 36864 w 1516026"/>
              <a:gd name="connsiteY3" fmla="*/ 712103 h 721235"/>
              <a:gd name="connsiteX0" fmla="*/ 31520 w 1510682"/>
              <a:gd name="connsiteY0" fmla="*/ 712212 h 721344"/>
              <a:gd name="connsiteX1" fmla="*/ 484674 w 1510682"/>
              <a:gd name="connsiteY1" fmla="*/ 112 h 721344"/>
              <a:gd name="connsiteX2" fmla="*/ 1504271 w 1510682"/>
              <a:gd name="connsiteY2" fmla="*/ 720304 h 721344"/>
              <a:gd name="connsiteX3" fmla="*/ 31520 w 1510682"/>
              <a:gd name="connsiteY3" fmla="*/ 712212 h 721344"/>
              <a:gd name="connsiteX0" fmla="*/ 0 w 1479162"/>
              <a:gd name="connsiteY0" fmla="*/ 712243 h 721375"/>
              <a:gd name="connsiteX1" fmla="*/ 453154 w 1479162"/>
              <a:gd name="connsiteY1" fmla="*/ 143 h 721375"/>
              <a:gd name="connsiteX2" fmla="*/ 1472751 w 1479162"/>
              <a:gd name="connsiteY2" fmla="*/ 720335 h 721375"/>
              <a:gd name="connsiteX3" fmla="*/ 0 w 1479162"/>
              <a:gd name="connsiteY3" fmla="*/ 712243 h 721375"/>
              <a:gd name="connsiteX0" fmla="*/ 0 w 2035106"/>
              <a:gd name="connsiteY0" fmla="*/ 712243 h 713956"/>
              <a:gd name="connsiteX1" fmla="*/ 453154 w 2035106"/>
              <a:gd name="connsiteY1" fmla="*/ 143 h 713956"/>
              <a:gd name="connsiteX2" fmla="*/ 2031101 w 2035106"/>
              <a:gd name="connsiteY2" fmla="*/ 712243 h 713956"/>
              <a:gd name="connsiteX3" fmla="*/ 0 w 2035106"/>
              <a:gd name="connsiteY3" fmla="*/ 712243 h 713956"/>
              <a:gd name="connsiteX0" fmla="*/ 0 w 2043176"/>
              <a:gd name="connsiteY0" fmla="*/ 712243 h 721375"/>
              <a:gd name="connsiteX1" fmla="*/ 453154 w 2043176"/>
              <a:gd name="connsiteY1" fmla="*/ 143 h 721375"/>
              <a:gd name="connsiteX2" fmla="*/ 2039193 w 2043176"/>
              <a:gd name="connsiteY2" fmla="*/ 720335 h 721375"/>
              <a:gd name="connsiteX3" fmla="*/ 0 w 2043176"/>
              <a:gd name="connsiteY3" fmla="*/ 712243 h 721375"/>
              <a:gd name="connsiteX0" fmla="*/ 0 w 2039193"/>
              <a:gd name="connsiteY0" fmla="*/ 712243 h 721375"/>
              <a:gd name="connsiteX1" fmla="*/ 453154 w 2039193"/>
              <a:gd name="connsiteY1" fmla="*/ 143 h 721375"/>
              <a:gd name="connsiteX2" fmla="*/ 2039193 w 2039193"/>
              <a:gd name="connsiteY2" fmla="*/ 720335 h 721375"/>
              <a:gd name="connsiteX3" fmla="*/ 0 w 2039193"/>
              <a:gd name="connsiteY3" fmla="*/ 712243 h 721375"/>
              <a:gd name="connsiteX0" fmla="*/ 0 w 2039193"/>
              <a:gd name="connsiteY0" fmla="*/ 712243 h 721375"/>
              <a:gd name="connsiteX1" fmla="*/ 453154 w 2039193"/>
              <a:gd name="connsiteY1" fmla="*/ 143 h 721375"/>
              <a:gd name="connsiteX2" fmla="*/ 2039193 w 2039193"/>
              <a:gd name="connsiteY2" fmla="*/ 720335 h 721375"/>
              <a:gd name="connsiteX3" fmla="*/ 0 w 2039193"/>
              <a:gd name="connsiteY3" fmla="*/ 712243 h 721375"/>
              <a:gd name="connsiteX0" fmla="*/ 0 w 2039193"/>
              <a:gd name="connsiteY0" fmla="*/ 712487 h 721619"/>
              <a:gd name="connsiteX1" fmla="*/ 453154 w 2039193"/>
              <a:gd name="connsiteY1" fmla="*/ 387 h 721619"/>
              <a:gd name="connsiteX2" fmla="*/ 2039193 w 2039193"/>
              <a:gd name="connsiteY2" fmla="*/ 720579 h 721619"/>
              <a:gd name="connsiteX3" fmla="*/ 0 w 2039193"/>
              <a:gd name="connsiteY3" fmla="*/ 712487 h 721619"/>
              <a:gd name="connsiteX0" fmla="*/ 0 w 2039193"/>
              <a:gd name="connsiteY0" fmla="*/ 930841 h 939973"/>
              <a:gd name="connsiteX1" fmla="*/ 1261355 w 2039193"/>
              <a:gd name="connsiteY1" fmla="*/ 256 h 939973"/>
              <a:gd name="connsiteX2" fmla="*/ 2039193 w 2039193"/>
              <a:gd name="connsiteY2" fmla="*/ 938933 h 939973"/>
              <a:gd name="connsiteX3" fmla="*/ 0 w 2039193"/>
              <a:gd name="connsiteY3" fmla="*/ 930841 h 939973"/>
              <a:gd name="connsiteX0" fmla="*/ 0 w 2039193"/>
              <a:gd name="connsiteY0" fmla="*/ 930915 h 940047"/>
              <a:gd name="connsiteX1" fmla="*/ 1261355 w 2039193"/>
              <a:gd name="connsiteY1" fmla="*/ 330 h 940047"/>
              <a:gd name="connsiteX2" fmla="*/ 2039193 w 2039193"/>
              <a:gd name="connsiteY2" fmla="*/ 939007 h 940047"/>
              <a:gd name="connsiteX3" fmla="*/ 0 w 2039193"/>
              <a:gd name="connsiteY3" fmla="*/ 930915 h 940047"/>
              <a:gd name="connsiteX0" fmla="*/ 0 w 2039193"/>
              <a:gd name="connsiteY0" fmla="*/ 930915 h 940047"/>
              <a:gd name="connsiteX1" fmla="*/ 1261355 w 2039193"/>
              <a:gd name="connsiteY1" fmla="*/ 330 h 940047"/>
              <a:gd name="connsiteX2" fmla="*/ 2039193 w 2039193"/>
              <a:gd name="connsiteY2" fmla="*/ 939007 h 940047"/>
              <a:gd name="connsiteX3" fmla="*/ 0 w 2039193"/>
              <a:gd name="connsiteY3" fmla="*/ 930915 h 940047"/>
              <a:gd name="connsiteX0" fmla="*/ 0 w 2888317"/>
              <a:gd name="connsiteY0" fmla="*/ 930915 h 947849"/>
              <a:gd name="connsiteX1" fmla="*/ 1261355 w 2888317"/>
              <a:gd name="connsiteY1" fmla="*/ 330 h 947849"/>
              <a:gd name="connsiteX2" fmla="*/ 2888317 w 2888317"/>
              <a:gd name="connsiteY2" fmla="*/ 947100 h 947849"/>
              <a:gd name="connsiteX3" fmla="*/ 0 w 2888317"/>
              <a:gd name="connsiteY3" fmla="*/ 930915 h 947849"/>
              <a:gd name="connsiteX0" fmla="*/ 0 w 3236151"/>
              <a:gd name="connsiteY0" fmla="*/ 930915 h 940047"/>
              <a:gd name="connsiteX1" fmla="*/ 1261355 w 3236151"/>
              <a:gd name="connsiteY1" fmla="*/ 330 h 940047"/>
              <a:gd name="connsiteX2" fmla="*/ 3236151 w 3236151"/>
              <a:gd name="connsiteY2" fmla="*/ 939007 h 940047"/>
              <a:gd name="connsiteX3" fmla="*/ 0 w 3236151"/>
              <a:gd name="connsiteY3" fmla="*/ 930915 h 940047"/>
              <a:gd name="connsiteX0" fmla="*/ 0 w 3236151"/>
              <a:gd name="connsiteY0" fmla="*/ 1019890 h 1029022"/>
              <a:gd name="connsiteX1" fmla="*/ 1240895 w 3236151"/>
              <a:gd name="connsiteY1" fmla="*/ 293 h 1029022"/>
              <a:gd name="connsiteX2" fmla="*/ 3236151 w 3236151"/>
              <a:gd name="connsiteY2" fmla="*/ 1027982 h 1029022"/>
              <a:gd name="connsiteX3" fmla="*/ 0 w 3236151"/>
              <a:gd name="connsiteY3" fmla="*/ 1019890 h 1029022"/>
              <a:gd name="connsiteX0" fmla="*/ 0 w 3521592"/>
              <a:gd name="connsiteY0" fmla="*/ 1020274 h 1029406"/>
              <a:gd name="connsiteX1" fmla="*/ 1240895 w 3521592"/>
              <a:gd name="connsiteY1" fmla="*/ 677 h 1029406"/>
              <a:gd name="connsiteX2" fmla="*/ 3133847 w 3521592"/>
              <a:gd name="connsiteY2" fmla="*/ 865353 h 1029406"/>
              <a:gd name="connsiteX3" fmla="*/ 3236151 w 3521592"/>
              <a:gd name="connsiteY3" fmla="*/ 1028366 h 1029406"/>
              <a:gd name="connsiteX4" fmla="*/ 0 w 3521592"/>
              <a:gd name="connsiteY4" fmla="*/ 1020274 h 1029406"/>
              <a:gd name="connsiteX0" fmla="*/ 0 w 3420146"/>
              <a:gd name="connsiteY0" fmla="*/ 1020516 h 1029648"/>
              <a:gd name="connsiteX1" fmla="*/ 1240895 w 3420146"/>
              <a:gd name="connsiteY1" fmla="*/ 919 h 1029648"/>
              <a:gd name="connsiteX2" fmla="*/ 2704169 w 3420146"/>
              <a:gd name="connsiteY2" fmla="*/ 671386 h 1029648"/>
              <a:gd name="connsiteX3" fmla="*/ 3236151 w 3420146"/>
              <a:gd name="connsiteY3" fmla="*/ 1028608 h 1029648"/>
              <a:gd name="connsiteX4" fmla="*/ 0 w 3420146"/>
              <a:gd name="connsiteY4" fmla="*/ 1020516 h 1029648"/>
              <a:gd name="connsiteX0" fmla="*/ 0 w 3442394"/>
              <a:gd name="connsiteY0" fmla="*/ 1020516 h 1029648"/>
              <a:gd name="connsiteX1" fmla="*/ 1240895 w 3442394"/>
              <a:gd name="connsiteY1" fmla="*/ 919 h 1029648"/>
              <a:gd name="connsiteX2" fmla="*/ 2704169 w 3442394"/>
              <a:gd name="connsiteY2" fmla="*/ 671386 h 1029648"/>
              <a:gd name="connsiteX3" fmla="*/ 3236151 w 3442394"/>
              <a:gd name="connsiteY3" fmla="*/ 1028608 h 1029648"/>
              <a:gd name="connsiteX4" fmla="*/ 0 w 3442394"/>
              <a:gd name="connsiteY4" fmla="*/ 1020516 h 1029648"/>
              <a:gd name="connsiteX0" fmla="*/ 0 w 3547444"/>
              <a:gd name="connsiteY0" fmla="*/ 1020516 h 1029648"/>
              <a:gd name="connsiteX1" fmla="*/ 1240895 w 3547444"/>
              <a:gd name="connsiteY1" fmla="*/ 919 h 1029648"/>
              <a:gd name="connsiteX2" fmla="*/ 2704169 w 3547444"/>
              <a:gd name="connsiteY2" fmla="*/ 671386 h 1029648"/>
              <a:gd name="connsiteX3" fmla="*/ 3358916 w 3547444"/>
              <a:gd name="connsiteY3" fmla="*/ 897963 h 1029648"/>
              <a:gd name="connsiteX4" fmla="*/ 3236151 w 3547444"/>
              <a:gd name="connsiteY4" fmla="*/ 1028608 h 1029648"/>
              <a:gd name="connsiteX5" fmla="*/ 0 w 3547444"/>
              <a:gd name="connsiteY5" fmla="*/ 1020516 h 1029648"/>
              <a:gd name="connsiteX0" fmla="*/ 0 w 3828176"/>
              <a:gd name="connsiteY0" fmla="*/ 1020516 h 1029648"/>
              <a:gd name="connsiteX1" fmla="*/ 1240895 w 3828176"/>
              <a:gd name="connsiteY1" fmla="*/ 919 h 1029648"/>
              <a:gd name="connsiteX2" fmla="*/ 2704169 w 3828176"/>
              <a:gd name="connsiteY2" fmla="*/ 671386 h 1029648"/>
              <a:gd name="connsiteX3" fmla="*/ 3798824 w 3828176"/>
              <a:gd name="connsiteY3" fmla="*/ 914147 h 1029648"/>
              <a:gd name="connsiteX4" fmla="*/ 3236151 w 3828176"/>
              <a:gd name="connsiteY4" fmla="*/ 1028608 h 1029648"/>
              <a:gd name="connsiteX5" fmla="*/ 0 w 3828176"/>
              <a:gd name="connsiteY5" fmla="*/ 1020516 h 1029648"/>
              <a:gd name="connsiteX0" fmla="*/ 0 w 4047236"/>
              <a:gd name="connsiteY0" fmla="*/ 1020516 h 1022229"/>
              <a:gd name="connsiteX1" fmla="*/ 1240895 w 4047236"/>
              <a:gd name="connsiteY1" fmla="*/ 919 h 1022229"/>
              <a:gd name="connsiteX2" fmla="*/ 2704169 w 4047236"/>
              <a:gd name="connsiteY2" fmla="*/ 671386 h 1022229"/>
              <a:gd name="connsiteX3" fmla="*/ 3798824 w 4047236"/>
              <a:gd name="connsiteY3" fmla="*/ 914147 h 1022229"/>
              <a:gd name="connsiteX4" fmla="*/ 3768133 w 4047236"/>
              <a:gd name="connsiteY4" fmla="*/ 1020516 h 1022229"/>
              <a:gd name="connsiteX5" fmla="*/ 0 w 4047236"/>
              <a:gd name="connsiteY5" fmla="*/ 1020516 h 1022229"/>
              <a:gd name="connsiteX0" fmla="*/ 0 w 3841052"/>
              <a:gd name="connsiteY0" fmla="*/ 1020516 h 1022229"/>
              <a:gd name="connsiteX1" fmla="*/ 1240895 w 3841052"/>
              <a:gd name="connsiteY1" fmla="*/ 919 h 1022229"/>
              <a:gd name="connsiteX2" fmla="*/ 2704169 w 3841052"/>
              <a:gd name="connsiteY2" fmla="*/ 671386 h 1022229"/>
              <a:gd name="connsiteX3" fmla="*/ 3798824 w 3841052"/>
              <a:gd name="connsiteY3" fmla="*/ 914147 h 1022229"/>
              <a:gd name="connsiteX4" fmla="*/ 3768133 w 3841052"/>
              <a:gd name="connsiteY4" fmla="*/ 1020516 h 1022229"/>
              <a:gd name="connsiteX5" fmla="*/ 0 w 3841052"/>
              <a:gd name="connsiteY5" fmla="*/ 1020516 h 1022229"/>
              <a:gd name="connsiteX0" fmla="*/ 0 w 3841090"/>
              <a:gd name="connsiteY0" fmla="*/ 1020516 h 1022229"/>
              <a:gd name="connsiteX1" fmla="*/ 1240895 w 3841090"/>
              <a:gd name="connsiteY1" fmla="*/ 919 h 1022229"/>
              <a:gd name="connsiteX2" fmla="*/ 2704169 w 3841090"/>
              <a:gd name="connsiteY2" fmla="*/ 671386 h 1022229"/>
              <a:gd name="connsiteX3" fmla="*/ 3798824 w 3841090"/>
              <a:gd name="connsiteY3" fmla="*/ 914147 h 1022229"/>
              <a:gd name="connsiteX4" fmla="*/ 3768133 w 3841090"/>
              <a:gd name="connsiteY4" fmla="*/ 1020516 h 1022229"/>
              <a:gd name="connsiteX5" fmla="*/ 0 w 3841090"/>
              <a:gd name="connsiteY5" fmla="*/ 1020516 h 1022229"/>
              <a:gd name="connsiteX0" fmla="*/ 0 w 3841090"/>
              <a:gd name="connsiteY0" fmla="*/ 1020516 h 1022229"/>
              <a:gd name="connsiteX1" fmla="*/ 1240895 w 3841090"/>
              <a:gd name="connsiteY1" fmla="*/ 919 h 1022229"/>
              <a:gd name="connsiteX2" fmla="*/ 2704169 w 3841090"/>
              <a:gd name="connsiteY2" fmla="*/ 671386 h 1022229"/>
              <a:gd name="connsiteX3" fmla="*/ 3798824 w 3841090"/>
              <a:gd name="connsiteY3" fmla="*/ 914147 h 1022229"/>
              <a:gd name="connsiteX4" fmla="*/ 3768133 w 3841090"/>
              <a:gd name="connsiteY4" fmla="*/ 1020516 h 1022229"/>
              <a:gd name="connsiteX5" fmla="*/ 0 w 3841090"/>
              <a:gd name="connsiteY5" fmla="*/ 1020516 h 1022229"/>
              <a:gd name="connsiteX0" fmla="*/ 0 w 4079504"/>
              <a:gd name="connsiteY0" fmla="*/ 1020516 h 1049095"/>
              <a:gd name="connsiteX1" fmla="*/ 1240895 w 4079504"/>
              <a:gd name="connsiteY1" fmla="*/ 919 h 1049095"/>
              <a:gd name="connsiteX2" fmla="*/ 2704169 w 4079504"/>
              <a:gd name="connsiteY2" fmla="*/ 671386 h 1049095"/>
              <a:gd name="connsiteX3" fmla="*/ 3798825 w 4079504"/>
              <a:gd name="connsiteY3" fmla="*/ 622834 h 1049095"/>
              <a:gd name="connsiteX4" fmla="*/ 3768133 w 4079504"/>
              <a:gd name="connsiteY4" fmla="*/ 1020516 h 1049095"/>
              <a:gd name="connsiteX5" fmla="*/ 0 w 4079504"/>
              <a:gd name="connsiteY5" fmla="*/ 1020516 h 1049095"/>
              <a:gd name="connsiteX0" fmla="*/ 0 w 4054553"/>
              <a:gd name="connsiteY0" fmla="*/ 1020516 h 1049095"/>
              <a:gd name="connsiteX1" fmla="*/ 1240895 w 4054553"/>
              <a:gd name="connsiteY1" fmla="*/ 919 h 1049095"/>
              <a:gd name="connsiteX2" fmla="*/ 2704169 w 4054553"/>
              <a:gd name="connsiteY2" fmla="*/ 671386 h 1049095"/>
              <a:gd name="connsiteX3" fmla="*/ 3798825 w 4054553"/>
              <a:gd name="connsiteY3" fmla="*/ 622834 h 1049095"/>
              <a:gd name="connsiteX4" fmla="*/ 3768133 w 4054553"/>
              <a:gd name="connsiteY4" fmla="*/ 1020516 h 1049095"/>
              <a:gd name="connsiteX5" fmla="*/ 0 w 4054553"/>
              <a:gd name="connsiteY5" fmla="*/ 1020516 h 1049095"/>
              <a:gd name="connsiteX0" fmla="*/ 0 w 3798919"/>
              <a:gd name="connsiteY0" fmla="*/ 1020516 h 1301794"/>
              <a:gd name="connsiteX1" fmla="*/ 1240895 w 3798919"/>
              <a:gd name="connsiteY1" fmla="*/ 919 h 1301794"/>
              <a:gd name="connsiteX2" fmla="*/ 2704169 w 3798919"/>
              <a:gd name="connsiteY2" fmla="*/ 671386 h 1301794"/>
              <a:gd name="connsiteX3" fmla="*/ 3798825 w 3798919"/>
              <a:gd name="connsiteY3" fmla="*/ 622834 h 1301794"/>
              <a:gd name="connsiteX4" fmla="*/ 3768133 w 3798919"/>
              <a:gd name="connsiteY4" fmla="*/ 1020516 h 1301794"/>
              <a:gd name="connsiteX5" fmla="*/ 0 w 3798919"/>
              <a:gd name="connsiteY5" fmla="*/ 1020516 h 1301794"/>
              <a:gd name="connsiteX0" fmla="*/ 0 w 3798919"/>
              <a:gd name="connsiteY0" fmla="*/ 1020516 h 1301794"/>
              <a:gd name="connsiteX1" fmla="*/ 1240895 w 3798919"/>
              <a:gd name="connsiteY1" fmla="*/ 919 h 1301794"/>
              <a:gd name="connsiteX2" fmla="*/ 2704169 w 3798919"/>
              <a:gd name="connsiteY2" fmla="*/ 671386 h 1301794"/>
              <a:gd name="connsiteX3" fmla="*/ 3798825 w 3798919"/>
              <a:gd name="connsiteY3" fmla="*/ 622834 h 1301794"/>
              <a:gd name="connsiteX4" fmla="*/ 3768133 w 3798919"/>
              <a:gd name="connsiteY4" fmla="*/ 1020516 h 1301794"/>
              <a:gd name="connsiteX5" fmla="*/ 0 w 3798919"/>
              <a:gd name="connsiteY5" fmla="*/ 1020516 h 1301794"/>
              <a:gd name="connsiteX0" fmla="*/ 0 w 3798919"/>
              <a:gd name="connsiteY0" fmla="*/ 1020516 h 1035691"/>
              <a:gd name="connsiteX1" fmla="*/ 1240895 w 3798919"/>
              <a:gd name="connsiteY1" fmla="*/ 919 h 1035691"/>
              <a:gd name="connsiteX2" fmla="*/ 2704169 w 3798919"/>
              <a:gd name="connsiteY2" fmla="*/ 671386 h 1035691"/>
              <a:gd name="connsiteX3" fmla="*/ 3798825 w 3798919"/>
              <a:gd name="connsiteY3" fmla="*/ 622834 h 1035691"/>
              <a:gd name="connsiteX4" fmla="*/ 3768133 w 3798919"/>
              <a:gd name="connsiteY4" fmla="*/ 1020516 h 1035691"/>
              <a:gd name="connsiteX5" fmla="*/ 0 w 3798919"/>
              <a:gd name="connsiteY5" fmla="*/ 1020516 h 1035691"/>
              <a:gd name="connsiteX0" fmla="*/ 0 w 3798919"/>
              <a:gd name="connsiteY0" fmla="*/ 1020516 h 1035691"/>
              <a:gd name="connsiteX1" fmla="*/ 1240895 w 3798919"/>
              <a:gd name="connsiteY1" fmla="*/ 919 h 1035691"/>
              <a:gd name="connsiteX2" fmla="*/ 2704169 w 3798919"/>
              <a:gd name="connsiteY2" fmla="*/ 671386 h 1035691"/>
              <a:gd name="connsiteX3" fmla="*/ 3798825 w 3798919"/>
              <a:gd name="connsiteY3" fmla="*/ 622834 h 1035691"/>
              <a:gd name="connsiteX4" fmla="*/ 3768133 w 3798919"/>
              <a:gd name="connsiteY4" fmla="*/ 1020516 h 1035691"/>
              <a:gd name="connsiteX5" fmla="*/ 0 w 3798919"/>
              <a:gd name="connsiteY5" fmla="*/ 1020516 h 1035691"/>
              <a:gd name="connsiteX0" fmla="*/ 0 w 3798919"/>
              <a:gd name="connsiteY0" fmla="*/ 1020516 h 1020516"/>
              <a:gd name="connsiteX1" fmla="*/ 1240895 w 3798919"/>
              <a:gd name="connsiteY1" fmla="*/ 919 h 1020516"/>
              <a:gd name="connsiteX2" fmla="*/ 2704169 w 3798919"/>
              <a:gd name="connsiteY2" fmla="*/ 671386 h 1020516"/>
              <a:gd name="connsiteX3" fmla="*/ 3798825 w 3798919"/>
              <a:gd name="connsiteY3" fmla="*/ 622834 h 1020516"/>
              <a:gd name="connsiteX4" fmla="*/ 3768133 w 3798919"/>
              <a:gd name="connsiteY4" fmla="*/ 1020516 h 1020516"/>
              <a:gd name="connsiteX5" fmla="*/ 0 w 3798919"/>
              <a:gd name="connsiteY5" fmla="*/ 1020516 h 1020516"/>
              <a:gd name="connsiteX0" fmla="*/ 0 w 3798919"/>
              <a:gd name="connsiteY0" fmla="*/ 1020516 h 1022711"/>
              <a:gd name="connsiteX1" fmla="*/ 1240895 w 3798919"/>
              <a:gd name="connsiteY1" fmla="*/ 919 h 1022711"/>
              <a:gd name="connsiteX2" fmla="*/ 2704169 w 3798919"/>
              <a:gd name="connsiteY2" fmla="*/ 671386 h 1022711"/>
              <a:gd name="connsiteX3" fmla="*/ 3798825 w 3798919"/>
              <a:gd name="connsiteY3" fmla="*/ 938423 h 1022711"/>
              <a:gd name="connsiteX4" fmla="*/ 3768133 w 3798919"/>
              <a:gd name="connsiteY4" fmla="*/ 1020516 h 1022711"/>
              <a:gd name="connsiteX5" fmla="*/ 0 w 3798919"/>
              <a:gd name="connsiteY5" fmla="*/ 1020516 h 1022711"/>
              <a:gd name="connsiteX0" fmla="*/ 0 w 3803042"/>
              <a:gd name="connsiteY0" fmla="*/ 1020516 h 1022886"/>
              <a:gd name="connsiteX1" fmla="*/ 1240895 w 3803042"/>
              <a:gd name="connsiteY1" fmla="*/ 919 h 1022886"/>
              <a:gd name="connsiteX2" fmla="*/ 2704169 w 3803042"/>
              <a:gd name="connsiteY2" fmla="*/ 671386 h 1022886"/>
              <a:gd name="connsiteX3" fmla="*/ 3798825 w 3803042"/>
              <a:gd name="connsiteY3" fmla="*/ 938423 h 1022886"/>
              <a:gd name="connsiteX4" fmla="*/ 3768133 w 3803042"/>
              <a:gd name="connsiteY4" fmla="*/ 1020516 h 1022886"/>
              <a:gd name="connsiteX5" fmla="*/ 0 w 3803042"/>
              <a:gd name="connsiteY5" fmla="*/ 1020516 h 10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3042" h="1022886">
                <a:moveTo>
                  <a:pt x="0" y="1020516"/>
                </a:moveTo>
                <a:cubicBezTo>
                  <a:pt x="64736" y="757524"/>
                  <a:pt x="276247" y="-16614"/>
                  <a:pt x="1240895" y="919"/>
                </a:cubicBezTo>
                <a:cubicBezTo>
                  <a:pt x="1763203" y="-24901"/>
                  <a:pt x="2371626" y="500105"/>
                  <a:pt x="2704169" y="671386"/>
                </a:cubicBezTo>
                <a:cubicBezTo>
                  <a:pt x="3057172" y="820893"/>
                  <a:pt x="3798360" y="929176"/>
                  <a:pt x="3798825" y="938423"/>
                </a:cubicBezTo>
                <a:cubicBezTo>
                  <a:pt x="3806317" y="1087410"/>
                  <a:pt x="3807907" y="986604"/>
                  <a:pt x="3768133" y="1020516"/>
                </a:cubicBezTo>
                <a:lnTo>
                  <a:pt x="0" y="102051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cxnSp>
        <p:nvCxnSpPr>
          <p:cNvPr id="378" name="Прямая со стрелкой 377"/>
          <p:cNvCxnSpPr/>
          <p:nvPr/>
        </p:nvCxnSpPr>
        <p:spPr>
          <a:xfrm>
            <a:off x="795279" y="6097349"/>
            <a:ext cx="7443984" cy="0"/>
          </a:xfrm>
          <a:prstGeom prst="straightConnector1">
            <a:avLst/>
          </a:prstGeom>
          <a:ln w="41275">
            <a:headEnd type="stealth"/>
            <a:tailEnd type="stealth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9" name="Прямая со стрелкой 378"/>
          <p:cNvCxnSpPr/>
          <p:nvPr/>
        </p:nvCxnSpPr>
        <p:spPr>
          <a:xfrm flipV="1">
            <a:off x="4707722" y="3354936"/>
            <a:ext cx="0" cy="2742413"/>
          </a:xfrm>
          <a:prstGeom prst="straightConnector1">
            <a:avLst/>
          </a:prstGeom>
          <a:ln w="41275">
            <a:headEnd type="none"/>
            <a:tailEnd type="stealth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0" name="TextBox 379"/>
          <p:cNvSpPr txBox="1"/>
          <p:nvPr/>
        </p:nvSpPr>
        <p:spPr>
          <a:xfrm>
            <a:off x="3973326" y="4684718"/>
            <a:ext cx="72327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SDW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1" name="TextBox 380"/>
          <p:cNvSpPr txBox="1"/>
          <p:nvPr/>
        </p:nvSpPr>
        <p:spPr>
          <a:xfrm>
            <a:off x="2696515" y="5467292"/>
            <a:ext cx="50526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2" name="TextBox 381"/>
          <p:cNvSpPr txBox="1"/>
          <p:nvPr/>
        </p:nvSpPr>
        <p:spPr>
          <a:xfrm>
            <a:off x="5894954" y="5580762"/>
            <a:ext cx="50526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7637056" y="5683116"/>
            <a:ext cx="50526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4" name="TextBox 383"/>
          <p:cNvSpPr txBox="1"/>
          <p:nvPr/>
        </p:nvSpPr>
        <p:spPr>
          <a:xfrm>
            <a:off x="4776788" y="5000326"/>
            <a:ext cx="72327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SDW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6746098" y="6100770"/>
            <a:ext cx="1585690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electron doping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702620" y="6100767"/>
            <a:ext cx="1242648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hole doping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87" name="Полилиния 386"/>
          <p:cNvSpPr/>
          <p:nvPr/>
        </p:nvSpPr>
        <p:spPr>
          <a:xfrm>
            <a:off x="3453134" y="5281120"/>
            <a:ext cx="627330" cy="802433"/>
          </a:xfrm>
          <a:custGeom>
            <a:avLst/>
            <a:gdLst>
              <a:gd name="connsiteX0" fmla="*/ 22693 w 712335"/>
              <a:gd name="connsiteY0" fmla="*/ 882032 h 987804"/>
              <a:gd name="connsiteX1" fmla="*/ 710516 w 712335"/>
              <a:gd name="connsiteY1" fmla="*/ 873940 h 987804"/>
              <a:gd name="connsiteX2" fmla="*/ 216902 w 712335"/>
              <a:gd name="connsiteY2" fmla="*/ 0 h 987804"/>
              <a:gd name="connsiteX3" fmla="*/ 22693 w 712335"/>
              <a:gd name="connsiteY3" fmla="*/ 882032 h 987804"/>
              <a:gd name="connsiteX0" fmla="*/ 26808 w 716355"/>
              <a:gd name="connsiteY0" fmla="*/ 867744 h 972603"/>
              <a:gd name="connsiteX1" fmla="*/ 714631 w 716355"/>
              <a:gd name="connsiteY1" fmla="*/ 859652 h 972603"/>
              <a:gd name="connsiteX2" fmla="*/ 197204 w 716355"/>
              <a:gd name="connsiteY2" fmla="*/ 0 h 972603"/>
              <a:gd name="connsiteX3" fmla="*/ 26808 w 716355"/>
              <a:gd name="connsiteY3" fmla="*/ 867744 h 972603"/>
              <a:gd name="connsiteX0" fmla="*/ 25317 w 700613"/>
              <a:gd name="connsiteY0" fmla="*/ 867745 h 972604"/>
              <a:gd name="connsiteX1" fmla="*/ 698853 w 700613"/>
              <a:gd name="connsiteY1" fmla="*/ 859653 h 972604"/>
              <a:gd name="connsiteX2" fmla="*/ 195713 w 700613"/>
              <a:gd name="connsiteY2" fmla="*/ 1 h 972604"/>
              <a:gd name="connsiteX3" fmla="*/ 25317 w 700613"/>
              <a:gd name="connsiteY3" fmla="*/ 867745 h 972604"/>
              <a:gd name="connsiteX0" fmla="*/ 25317 w 698853"/>
              <a:gd name="connsiteY0" fmla="*/ 867746 h 972605"/>
              <a:gd name="connsiteX1" fmla="*/ 698853 w 698853"/>
              <a:gd name="connsiteY1" fmla="*/ 859654 h 972605"/>
              <a:gd name="connsiteX2" fmla="*/ 195713 w 698853"/>
              <a:gd name="connsiteY2" fmla="*/ 2 h 972605"/>
              <a:gd name="connsiteX3" fmla="*/ 25317 w 698853"/>
              <a:gd name="connsiteY3" fmla="*/ 867746 h 972605"/>
              <a:gd name="connsiteX0" fmla="*/ 25317 w 698853"/>
              <a:gd name="connsiteY0" fmla="*/ 867746 h 926376"/>
              <a:gd name="connsiteX1" fmla="*/ 698853 w 698853"/>
              <a:gd name="connsiteY1" fmla="*/ 859654 h 926376"/>
              <a:gd name="connsiteX2" fmla="*/ 195713 w 698853"/>
              <a:gd name="connsiteY2" fmla="*/ 2 h 926376"/>
              <a:gd name="connsiteX3" fmla="*/ 25317 w 698853"/>
              <a:gd name="connsiteY3" fmla="*/ 867746 h 926376"/>
              <a:gd name="connsiteX0" fmla="*/ 24423 w 707484"/>
              <a:gd name="connsiteY0" fmla="*/ 839181 h 904948"/>
              <a:gd name="connsiteX1" fmla="*/ 707484 w 707484"/>
              <a:gd name="connsiteY1" fmla="*/ 859664 h 904948"/>
              <a:gd name="connsiteX2" fmla="*/ 204344 w 707484"/>
              <a:gd name="connsiteY2" fmla="*/ 12 h 904948"/>
              <a:gd name="connsiteX3" fmla="*/ 24423 w 707484"/>
              <a:gd name="connsiteY3" fmla="*/ 839181 h 904948"/>
              <a:gd name="connsiteX0" fmla="*/ 143799 w 826860"/>
              <a:gd name="connsiteY0" fmla="*/ 839180 h 859663"/>
              <a:gd name="connsiteX1" fmla="*/ 826860 w 826860"/>
              <a:gd name="connsiteY1" fmla="*/ 859663 h 859663"/>
              <a:gd name="connsiteX2" fmla="*/ 323720 w 826860"/>
              <a:gd name="connsiteY2" fmla="*/ 11 h 859663"/>
              <a:gd name="connsiteX3" fmla="*/ 143799 w 826860"/>
              <a:gd name="connsiteY3" fmla="*/ 839180 h 859663"/>
              <a:gd name="connsiteX0" fmla="*/ 143799 w 826860"/>
              <a:gd name="connsiteY0" fmla="*/ 839180 h 859663"/>
              <a:gd name="connsiteX1" fmla="*/ 826860 w 826860"/>
              <a:gd name="connsiteY1" fmla="*/ 859663 h 859663"/>
              <a:gd name="connsiteX2" fmla="*/ 323720 w 826860"/>
              <a:gd name="connsiteY2" fmla="*/ 11 h 859663"/>
              <a:gd name="connsiteX3" fmla="*/ 143799 w 826860"/>
              <a:gd name="connsiteY3" fmla="*/ 839180 h 859663"/>
              <a:gd name="connsiteX0" fmla="*/ 0 w 683061"/>
              <a:gd name="connsiteY0" fmla="*/ 839188 h 859671"/>
              <a:gd name="connsiteX1" fmla="*/ 683061 w 683061"/>
              <a:gd name="connsiteY1" fmla="*/ 859671 h 859671"/>
              <a:gd name="connsiteX2" fmla="*/ 179921 w 683061"/>
              <a:gd name="connsiteY2" fmla="*/ 19 h 859671"/>
              <a:gd name="connsiteX3" fmla="*/ 0 w 683061"/>
              <a:gd name="connsiteY3" fmla="*/ 839188 h 859671"/>
              <a:gd name="connsiteX0" fmla="*/ 0 w 687823"/>
              <a:gd name="connsiteY0" fmla="*/ 858220 h 864557"/>
              <a:gd name="connsiteX1" fmla="*/ 687823 w 687823"/>
              <a:gd name="connsiteY1" fmla="*/ 859653 h 864557"/>
              <a:gd name="connsiteX2" fmla="*/ 184683 w 687823"/>
              <a:gd name="connsiteY2" fmla="*/ 1 h 864557"/>
              <a:gd name="connsiteX3" fmla="*/ 0 w 687823"/>
              <a:gd name="connsiteY3" fmla="*/ 858220 h 864557"/>
              <a:gd name="connsiteX0" fmla="*/ 0 w 687823"/>
              <a:gd name="connsiteY0" fmla="*/ 858220 h 859653"/>
              <a:gd name="connsiteX1" fmla="*/ 687823 w 687823"/>
              <a:gd name="connsiteY1" fmla="*/ 859653 h 859653"/>
              <a:gd name="connsiteX2" fmla="*/ 184683 w 687823"/>
              <a:gd name="connsiteY2" fmla="*/ 1 h 859653"/>
              <a:gd name="connsiteX3" fmla="*/ 0 w 687823"/>
              <a:gd name="connsiteY3" fmla="*/ 858220 h 859653"/>
              <a:gd name="connsiteX0" fmla="*/ 0 w 687823"/>
              <a:gd name="connsiteY0" fmla="*/ 858220 h 859653"/>
              <a:gd name="connsiteX1" fmla="*/ 687823 w 687823"/>
              <a:gd name="connsiteY1" fmla="*/ 859653 h 859653"/>
              <a:gd name="connsiteX2" fmla="*/ 184683 w 687823"/>
              <a:gd name="connsiteY2" fmla="*/ 1 h 859653"/>
              <a:gd name="connsiteX3" fmla="*/ 0 w 687823"/>
              <a:gd name="connsiteY3" fmla="*/ 858220 h 859653"/>
              <a:gd name="connsiteX0" fmla="*/ 0 w 687823"/>
              <a:gd name="connsiteY0" fmla="*/ 858220 h 859653"/>
              <a:gd name="connsiteX1" fmla="*/ 687823 w 687823"/>
              <a:gd name="connsiteY1" fmla="*/ 859653 h 859653"/>
              <a:gd name="connsiteX2" fmla="*/ 184683 w 687823"/>
              <a:gd name="connsiteY2" fmla="*/ 1 h 859653"/>
              <a:gd name="connsiteX3" fmla="*/ 0 w 687823"/>
              <a:gd name="connsiteY3" fmla="*/ 858220 h 859653"/>
              <a:gd name="connsiteX0" fmla="*/ 0 w 687823"/>
              <a:gd name="connsiteY0" fmla="*/ 858220 h 859653"/>
              <a:gd name="connsiteX1" fmla="*/ 687823 w 687823"/>
              <a:gd name="connsiteY1" fmla="*/ 859653 h 859653"/>
              <a:gd name="connsiteX2" fmla="*/ 184683 w 687823"/>
              <a:gd name="connsiteY2" fmla="*/ 1 h 859653"/>
              <a:gd name="connsiteX3" fmla="*/ 0 w 687823"/>
              <a:gd name="connsiteY3" fmla="*/ 858220 h 859653"/>
              <a:gd name="connsiteX0" fmla="*/ 0 w 687823"/>
              <a:gd name="connsiteY0" fmla="*/ 858219 h 859652"/>
              <a:gd name="connsiteX1" fmla="*/ 687823 w 687823"/>
              <a:gd name="connsiteY1" fmla="*/ 859652 h 859652"/>
              <a:gd name="connsiteX2" fmla="*/ 184683 w 687823"/>
              <a:gd name="connsiteY2" fmla="*/ 0 h 859652"/>
              <a:gd name="connsiteX3" fmla="*/ 0 w 687823"/>
              <a:gd name="connsiteY3" fmla="*/ 858219 h 859652"/>
              <a:gd name="connsiteX0" fmla="*/ 0 w 687823"/>
              <a:gd name="connsiteY0" fmla="*/ 858219 h 859652"/>
              <a:gd name="connsiteX1" fmla="*/ 687823 w 687823"/>
              <a:gd name="connsiteY1" fmla="*/ 859652 h 859652"/>
              <a:gd name="connsiteX2" fmla="*/ 184683 w 687823"/>
              <a:gd name="connsiteY2" fmla="*/ 0 h 859652"/>
              <a:gd name="connsiteX3" fmla="*/ 0 w 687823"/>
              <a:gd name="connsiteY3" fmla="*/ 858219 h 859652"/>
              <a:gd name="connsiteX0" fmla="*/ 0 w 687823"/>
              <a:gd name="connsiteY0" fmla="*/ 858219 h 859652"/>
              <a:gd name="connsiteX1" fmla="*/ 687823 w 687823"/>
              <a:gd name="connsiteY1" fmla="*/ 859652 h 859652"/>
              <a:gd name="connsiteX2" fmla="*/ 184683 w 687823"/>
              <a:gd name="connsiteY2" fmla="*/ 0 h 859652"/>
              <a:gd name="connsiteX3" fmla="*/ 0 w 687823"/>
              <a:gd name="connsiteY3" fmla="*/ 858219 h 859652"/>
              <a:gd name="connsiteX0" fmla="*/ 0 w 687823"/>
              <a:gd name="connsiteY0" fmla="*/ 853456 h 854889"/>
              <a:gd name="connsiteX1" fmla="*/ 687823 w 687823"/>
              <a:gd name="connsiteY1" fmla="*/ 854889 h 854889"/>
              <a:gd name="connsiteX2" fmla="*/ 184683 w 687823"/>
              <a:gd name="connsiteY2" fmla="*/ 0 h 854889"/>
              <a:gd name="connsiteX3" fmla="*/ 0 w 687823"/>
              <a:gd name="connsiteY3" fmla="*/ 853456 h 854889"/>
              <a:gd name="connsiteX0" fmla="*/ 0 w 673536"/>
              <a:gd name="connsiteY0" fmla="*/ 853456 h 853456"/>
              <a:gd name="connsiteX1" fmla="*/ 673536 w 673536"/>
              <a:gd name="connsiteY1" fmla="*/ 840601 h 853456"/>
              <a:gd name="connsiteX2" fmla="*/ 184683 w 673536"/>
              <a:gd name="connsiteY2" fmla="*/ 0 h 853456"/>
              <a:gd name="connsiteX3" fmla="*/ 0 w 673536"/>
              <a:gd name="connsiteY3" fmla="*/ 853456 h 853456"/>
              <a:gd name="connsiteX0" fmla="*/ 0 w 664011"/>
              <a:gd name="connsiteY0" fmla="*/ 843931 h 843931"/>
              <a:gd name="connsiteX1" fmla="*/ 664011 w 664011"/>
              <a:gd name="connsiteY1" fmla="*/ 840601 h 843931"/>
              <a:gd name="connsiteX2" fmla="*/ 175158 w 664011"/>
              <a:gd name="connsiteY2" fmla="*/ 0 h 843931"/>
              <a:gd name="connsiteX3" fmla="*/ 0 w 664011"/>
              <a:gd name="connsiteY3" fmla="*/ 843931 h 843931"/>
              <a:gd name="connsiteX0" fmla="*/ 0 w 664011"/>
              <a:gd name="connsiteY0" fmla="*/ 843931 h 843931"/>
              <a:gd name="connsiteX1" fmla="*/ 664011 w 664011"/>
              <a:gd name="connsiteY1" fmla="*/ 840601 h 843931"/>
              <a:gd name="connsiteX2" fmla="*/ 175158 w 664011"/>
              <a:gd name="connsiteY2" fmla="*/ 0 h 843931"/>
              <a:gd name="connsiteX3" fmla="*/ 0 w 664011"/>
              <a:gd name="connsiteY3" fmla="*/ 843931 h 843931"/>
              <a:gd name="connsiteX0" fmla="*/ 0 w 664011"/>
              <a:gd name="connsiteY0" fmla="*/ 843931 h 843931"/>
              <a:gd name="connsiteX1" fmla="*/ 664011 w 664011"/>
              <a:gd name="connsiteY1" fmla="*/ 840601 h 843931"/>
              <a:gd name="connsiteX2" fmla="*/ 189445 w 664011"/>
              <a:gd name="connsiteY2" fmla="*/ 0 h 843931"/>
              <a:gd name="connsiteX3" fmla="*/ 0 w 664011"/>
              <a:gd name="connsiteY3" fmla="*/ 843931 h 843931"/>
              <a:gd name="connsiteX0" fmla="*/ 0 w 664011"/>
              <a:gd name="connsiteY0" fmla="*/ 843931 h 843931"/>
              <a:gd name="connsiteX1" fmla="*/ 664011 w 664011"/>
              <a:gd name="connsiteY1" fmla="*/ 840601 h 843931"/>
              <a:gd name="connsiteX2" fmla="*/ 189445 w 664011"/>
              <a:gd name="connsiteY2" fmla="*/ 0 h 843931"/>
              <a:gd name="connsiteX3" fmla="*/ 0 w 664011"/>
              <a:gd name="connsiteY3" fmla="*/ 843931 h 843931"/>
              <a:gd name="connsiteX0" fmla="*/ 0 w 664011"/>
              <a:gd name="connsiteY0" fmla="*/ 843931 h 843931"/>
              <a:gd name="connsiteX1" fmla="*/ 664011 w 664011"/>
              <a:gd name="connsiteY1" fmla="*/ 840601 h 843931"/>
              <a:gd name="connsiteX2" fmla="*/ 189445 w 664011"/>
              <a:gd name="connsiteY2" fmla="*/ 0 h 843931"/>
              <a:gd name="connsiteX3" fmla="*/ 0 w 664011"/>
              <a:gd name="connsiteY3" fmla="*/ 843931 h 843931"/>
              <a:gd name="connsiteX0" fmla="*/ 0 w 664011"/>
              <a:gd name="connsiteY0" fmla="*/ 843931 h 843931"/>
              <a:gd name="connsiteX1" fmla="*/ 664011 w 664011"/>
              <a:gd name="connsiteY1" fmla="*/ 840601 h 843931"/>
              <a:gd name="connsiteX2" fmla="*/ 189445 w 664011"/>
              <a:gd name="connsiteY2" fmla="*/ 0 h 843931"/>
              <a:gd name="connsiteX3" fmla="*/ 0 w 664011"/>
              <a:gd name="connsiteY3" fmla="*/ 843931 h 843931"/>
              <a:gd name="connsiteX0" fmla="*/ 0 w 664011"/>
              <a:gd name="connsiteY0" fmla="*/ 834406 h 834406"/>
              <a:gd name="connsiteX1" fmla="*/ 664011 w 664011"/>
              <a:gd name="connsiteY1" fmla="*/ 831076 h 834406"/>
              <a:gd name="connsiteX2" fmla="*/ 184683 w 664011"/>
              <a:gd name="connsiteY2" fmla="*/ 0 h 834406"/>
              <a:gd name="connsiteX3" fmla="*/ 0 w 664011"/>
              <a:gd name="connsiteY3" fmla="*/ 834406 h 834406"/>
              <a:gd name="connsiteX0" fmla="*/ 0 w 664011"/>
              <a:gd name="connsiteY0" fmla="*/ 834406 h 834406"/>
              <a:gd name="connsiteX1" fmla="*/ 664011 w 664011"/>
              <a:gd name="connsiteY1" fmla="*/ 831076 h 834406"/>
              <a:gd name="connsiteX2" fmla="*/ 184683 w 664011"/>
              <a:gd name="connsiteY2" fmla="*/ 0 h 834406"/>
              <a:gd name="connsiteX3" fmla="*/ 0 w 664011"/>
              <a:gd name="connsiteY3" fmla="*/ 834406 h 834406"/>
              <a:gd name="connsiteX0" fmla="*/ 0 w 649723"/>
              <a:gd name="connsiteY0" fmla="*/ 829644 h 831076"/>
              <a:gd name="connsiteX1" fmla="*/ 649723 w 649723"/>
              <a:gd name="connsiteY1" fmla="*/ 831076 h 831076"/>
              <a:gd name="connsiteX2" fmla="*/ 170395 w 649723"/>
              <a:gd name="connsiteY2" fmla="*/ 0 h 831076"/>
              <a:gd name="connsiteX3" fmla="*/ 0 w 649723"/>
              <a:gd name="connsiteY3" fmla="*/ 829644 h 831076"/>
              <a:gd name="connsiteX0" fmla="*/ 0 w 649723"/>
              <a:gd name="connsiteY0" fmla="*/ 829644 h 831076"/>
              <a:gd name="connsiteX1" fmla="*/ 649723 w 649723"/>
              <a:gd name="connsiteY1" fmla="*/ 831076 h 831076"/>
              <a:gd name="connsiteX2" fmla="*/ 170395 w 649723"/>
              <a:gd name="connsiteY2" fmla="*/ 0 h 831076"/>
              <a:gd name="connsiteX3" fmla="*/ 0 w 649723"/>
              <a:gd name="connsiteY3" fmla="*/ 829644 h 831076"/>
              <a:gd name="connsiteX0" fmla="*/ 0 w 649723"/>
              <a:gd name="connsiteY0" fmla="*/ 820119 h 831076"/>
              <a:gd name="connsiteX1" fmla="*/ 649723 w 649723"/>
              <a:gd name="connsiteY1" fmla="*/ 831076 h 831076"/>
              <a:gd name="connsiteX2" fmla="*/ 170395 w 649723"/>
              <a:gd name="connsiteY2" fmla="*/ 0 h 831076"/>
              <a:gd name="connsiteX3" fmla="*/ 0 w 649723"/>
              <a:gd name="connsiteY3" fmla="*/ 820119 h 831076"/>
              <a:gd name="connsiteX0" fmla="*/ 0 w 649723"/>
              <a:gd name="connsiteY0" fmla="*/ 820119 h 831076"/>
              <a:gd name="connsiteX1" fmla="*/ 649723 w 649723"/>
              <a:gd name="connsiteY1" fmla="*/ 831076 h 831076"/>
              <a:gd name="connsiteX2" fmla="*/ 170395 w 649723"/>
              <a:gd name="connsiteY2" fmla="*/ 0 h 831076"/>
              <a:gd name="connsiteX3" fmla="*/ 0 w 649723"/>
              <a:gd name="connsiteY3" fmla="*/ 820119 h 831076"/>
              <a:gd name="connsiteX0" fmla="*/ 0 w 649723"/>
              <a:gd name="connsiteY0" fmla="*/ 820119 h 831076"/>
              <a:gd name="connsiteX1" fmla="*/ 649723 w 649723"/>
              <a:gd name="connsiteY1" fmla="*/ 831076 h 831076"/>
              <a:gd name="connsiteX2" fmla="*/ 170395 w 649723"/>
              <a:gd name="connsiteY2" fmla="*/ 0 h 831076"/>
              <a:gd name="connsiteX3" fmla="*/ 0 w 649723"/>
              <a:gd name="connsiteY3" fmla="*/ 820119 h 831076"/>
              <a:gd name="connsiteX0" fmla="*/ 0 w 649723"/>
              <a:gd name="connsiteY0" fmla="*/ 820119 h 831076"/>
              <a:gd name="connsiteX1" fmla="*/ 649723 w 649723"/>
              <a:gd name="connsiteY1" fmla="*/ 831076 h 831076"/>
              <a:gd name="connsiteX2" fmla="*/ 170395 w 649723"/>
              <a:gd name="connsiteY2" fmla="*/ 0 h 831076"/>
              <a:gd name="connsiteX3" fmla="*/ 0 w 649723"/>
              <a:gd name="connsiteY3" fmla="*/ 820119 h 83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723" h="831076">
                <a:moveTo>
                  <a:pt x="0" y="820119"/>
                </a:moveTo>
                <a:lnTo>
                  <a:pt x="649723" y="831076"/>
                </a:lnTo>
                <a:cubicBezTo>
                  <a:pt x="582079" y="431658"/>
                  <a:pt x="364815" y="110738"/>
                  <a:pt x="170395" y="0"/>
                </a:cubicBezTo>
                <a:cubicBezTo>
                  <a:pt x="112908" y="190261"/>
                  <a:pt x="11393" y="591120"/>
                  <a:pt x="0" y="820119"/>
                </a:cubicBezTo>
                <a:close/>
              </a:path>
            </a:pathLst>
          </a:custGeom>
          <a:pattFill prst="solidDmnd">
            <a:fgClr>
              <a:srgbClr val="7FD7A7"/>
            </a:fgClr>
            <a:bgClr>
              <a:srgbClr val="ADCDEA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grpSp>
        <p:nvGrpSpPr>
          <p:cNvPr id="389" name="Group 28"/>
          <p:cNvGrpSpPr>
            <a:grpSpLocks/>
          </p:cNvGrpSpPr>
          <p:nvPr/>
        </p:nvGrpSpPr>
        <p:grpSpPr bwMode="auto">
          <a:xfrm>
            <a:off x="5360300" y="2473764"/>
            <a:ext cx="209753" cy="350195"/>
            <a:chOff x="1344" y="576"/>
            <a:chExt cx="288" cy="480"/>
          </a:xfrm>
        </p:grpSpPr>
        <p:sp>
          <p:nvSpPr>
            <p:cNvPr id="402" name="Oval 29"/>
            <p:cNvSpPr>
              <a:spLocks noChangeArrowheads="1"/>
            </p:cNvSpPr>
            <p:nvPr/>
          </p:nvSpPr>
          <p:spPr bwMode="auto">
            <a:xfrm>
              <a:off x="1344" y="576"/>
              <a:ext cx="288" cy="48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Oval 30"/>
            <p:cNvSpPr>
              <a:spLocks noChangeArrowheads="1"/>
            </p:cNvSpPr>
            <p:nvPr/>
          </p:nvSpPr>
          <p:spPr bwMode="auto">
            <a:xfrm>
              <a:off x="1388" y="648"/>
              <a:ext cx="201" cy="3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90" name="Group 31"/>
          <p:cNvGrpSpPr>
            <a:grpSpLocks/>
          </p:cNvGrpSpPr>
          <p:nvPr/>
        </p:nvGrpSpPr>
        <p:grpSpPr bwMode="auto">
          <a:xfrm rot="5400000">
            <a:off x="5824492" y="2972611"/>
            <a:ext cx="209753" cy="350195"/>
            <a:chOff x="1344" y="576"/>
            <a:chExt cx="288" cy="480"/>
          </a:xfrm>
        </p:grpSpPr>
        <p:sp>
          <p:nvSpPr>
            <p:cNvPr id="400" name="Oval 32"/>
            <p:cNvSpPr>
              <a:spLocks noChangeArrowheads="1"/>
            </p:cNvSpPr>
            <p:nvPr/>
          </p:nvSpPr>
          <p:spPr bwMode="auto">
            <a:xfrm>
              <a:off x="1344" y="576"/>
              <a:ext cx="288" cy="48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Oval 33"/>
            <p:cNvSpPr>
              <a:spLocks noChangeArrowheads="1"/>
            </p:cNvSpPr>
            <p:nvPr/>
          </p:nvSpPr>
          <p:spPr bwMode="auto">
            <a:xfrm>
              <a:off x="1388" y="648"/>
              <a:ext cx="201" cy="3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91" name="Group 34"/>
          <p:cNvGrpSpPr>
            <a:grpSpLocks/>
          </p:cNvGrpSpPr>
          <p:nvPr/>
        </p:nvGrpSpPr>
        <p:grpSpPr bwMode="auto">
          <a:xfrm rot="10800000">
            <a:off x="5360300" y="3436801"/>
            <a:ext cx="209753" cy="350195"/>
            <a:chOff x="1344" y="576"/>
            <a:chExt cx="288" cy="480"/>
          </a:xfrm>
        </p:grpSpPr>
        <p:sp>
          <p:nvSpPr>
            <p:cNvPr id="398" name="Oval 35"/>
            <p:cNvSpPr>
              <a:spLocks noChangeArrowheads="1"/>
            </p:cNvSpPr>
            <p:nvPr/>
          </p:nvSpPr>
          <p:spPr bwMode="auto">
            <a:xfrm>
              <a:off x="1344" y="576"/>
              <a:ext cx="288" cy="48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Oval 36"/>
            <p:cNvSpPr>
              <a:spLocks noChangeArrowheads="1"/>
            </p:cNvSpPr>
            <p:nvPr/>
          </p:nvSpPr>
          <p:spPr bwMode="auto">
            <a:xfrm>
              <a:off x="1388" y="648"/>
              <a:ext cx="201" cy="3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92" name="Group 37"/>
          <p:cNvGrpSpPr>
            <a:grpSpLocks/>
          </p:cNvGrpSpPr>
          <p:nvPr/>
        </p:nvGrpSpPr>
        <p:grpSpPr bwMode="auto">
          <a:xfrm rot="16200000">
            <a:off x="4861454" y="2972611"/>
            <a:ext cx="209753" cy="350195"/>
            <a:chOff x="1344" y="576"/>
            <a:chExt cx="288" cy="480"/>
          </a:xfrm>
        </p:grpSpPr>
        <p:sp>
          <p:nvSpPr>
            <p:cNvPr id="396" name="Oval 38"/>
            <p:cNvSpPr>
              <a:spLocks noChangeArrowheads="1"/>
            </p:cNvSpPr>
            <p:nvPr/>
          </p:nvSpPr>
          <p:spPr bwMode="auto">
            <a:xfrm>
              <a:off x="1344" y="576"/>
              <a:ext cx="288" cy="48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" name="Oval 39"/>
            <p:cNvSpPr>
              <a:spLocks noChangeArrowheads="1"/>
            </p:cNvSpPr>
            <p:nvPr/>
          </p:nvSpPr>
          <p:spPr bwMode="auto">
            <a:xfrm>
              <a:off x="1388" y="648"/>
              <a:ext cx="201" cy="3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93" name="Oval 41"/>
          <p:cNvSpPr>
            <a:spLocks noChangeArrowheads="1"/>
          </p:cNvSpPr>
          <p:nvPr/>
        </p:nvSpPr>
        <p:spPr bwMode="auto">
          <a:xfrm>
            <a:off x="5282268" y="2981141"/>
            <a:ext cx="333032" cy="333032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394" name="Oval 42"/>
          <p:cNvSpPr>
            <a:spLocks noChangeArrowheads="1"/>
          </p:cNvSpPr>
          <p:nvPr/>
        </p:nvSpPr>
        <p:spPr bwMode="auto">
          <a:xfrm>
            <a:off x="5337774" y="3036647"/>
            <a:ext cx="222021" cy="222021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395" name="Прямоугольник 394"/>
          <p:cNvSpPr/>
          <p:nvPr/>
        </p:nvSpPr>
        <p:spPr>
          <a:xfrm>
            <a:off x="4958005" y="2656878"/>
            <a:ext cx="981560" cy="981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05" name="Oval 41"/>
          <p:cNvSpPr>
            <a:spLocks noChangeArrowheads="1"/>
          </p:cNvSpPr>
          <p:nvPr/>
        </p:nvSpPr>
        <p:spPr bwMode="auto">
          <a:xfrm>
            <a:off x="6645254" y="4213381"/>
            <a:ext cx="245549" cy="245549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06" name="Oval 42"/>
          <p:cNvSpPr>
            <a:spLocks noChangeArrowheads="1"/>
          </p:cNvSpPr>
          <p:nvPr/>
        </p:nvSpPr>
        <p:spPr bwMode="auto">
          <a:xfrm>
            <a:off x="6686179" y="4254306"/>
            <a:ext cx="163699" cy="163699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grpSp>
        <p:nvGrpSpPr>
          <p:cNvPr id="407" name="Группа 406"/>
          <p:cNvGrpSpPr/>
          <p:nvPr/>
        </p:nvGrpSpPr>
        <p:grpSpPr>
          <a:xfrm>
            <a:off x="6030401" y="4166602"/>
            <a:ext cx="1469505" cy="358539"/>
            <a:chOff x="2275063" y="5329238"/>
            <a:chExt cx="1761156" cy="429698"/>
          </a:xfrm>
        </p:grpSpPr>
        <p:sp>
          <p:nvSpPr>
            <p:cNvPr id="416" name="Oval 32"/>
            <p:cNvSpPr>
              <a:spLocks noChangeArrowheads="1"/>
            </p:cNvSpPr>
            <p:nvPr/>
          </p:nvSpPr>
          <p:spPr bwMode="auto">
            <a:xfrm rot="5400000">
              <a:off x="3621881" y="5261373"/>
              <a:ext cx="269081" cy="559594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" name="Oval 32"/>
            <p:cNvSpPr>
              <a:spLocks noChangeArrowheads="1"/>
            </p:cNvSpPr>
            <p:nvPr/>
          </p:nvSpPr>
          <p:spPr bwMode="auto">
            <a:xfrm rot="10800000">
              <a:off x="3543584" y="5329238"/>
              <a:ext cx="425675" cy="42386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Oval 33"/>
            <p:cNvSpPr>
              <a:spLocks noChangeArrowheads="1"/>
            </p:cNvSpPr>
            <p:nvPr/>
          </p:nvSpPr>
          <p:spPr bwMode="auto">
            <a:xfrm rot="5400000">
              <a:off x="3629008" y="5327809"/>
              <a:ext cx="254827" cy="426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Oval 32"/>
            <p:cNvSpPr>
              <a:spLocks noChangeArrowheads="1"/>
            </p:cNvSpPr>
            <p:nvPr/>
          </p:nvSpPr>
          <p:spPr bwMode="auto">
            <a:xfrm rot="5400000">
              <a:off x="2420319" y="5267208"/>
              <a:ext cx="269081" cy="559594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Oval 32"/>
            <p:cNvSpPr>
              <a:spLocks noChangeArrowheads="1"/>
            </p:cNvSpPr>
            <p:nvPr/>
          </p:nvSpPr>
          <p:spPr bwMode="auto">
            <a:xfrm rot="10800000">
              <a:off x="2342022" y="5335074"/>
              <a:ext cx="425675" cy="42386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Oval 33"/>
            <p:cNvSpPr>
              <a:spLocks noChangeArrowheads="1"/>
            </p:cNvSpPr>
            <p:nvPr/>
          </p:nvSpPr>
          <p:spPr bwMode="auto">
            <a:xfrm rot="5400000">
              <a:off x="2427446" y="5333645"/>
              <a:ext cx="254827" cy="426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08" name="Группа 407"/>
          <p:cNvGrpSpPr/>
          <p:nvPr/>
        </p:nvGrpSpPr>
        <p:grpSpPr>
          <a:xfrm rot="16200000">
            <a:off x="5996836" y="4154977"/>
            <a:ext cx="1501615" cy="373988"/>
            <a:chOff x="1800224" y="5325272"/>
            <a:chExt cx="1738446" cy="432972"/>
          </a:xfrm>
        </p:grpSpPr>
        <p:sp>
          <p:nvSpPr>
            <p:cNvPr id="410" name="Oval 32"/>
            <p:cNvSpPr>
              <a:spLocks noChangeArrowheads="1"/>
            </p:cNvSpPr>
            <p:nvPr/>
          </p:nvSpPr>
          <p:spPr bwMode="auto">
            <a:xfrm rot="5400000">
              <a:off x="3124332" y="5257406"/>
              <a:ext cx="269081" cy="559594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" name="Oval 32"/>
            <p:cNvSpPr>
              <a:spLocks noChangeArrowheads="1"/>
            </p:cNvSpPr>
            <p:nvPr/>
          </p:nvSpPr>
          <p:spPr bwMode="auto">
            <a:xfrm rot="10800000">
              <a:off x="3046034" y="5325272"/>
              <a:ext cx="425675" cy="42386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" name="Oval 33"/>
            <p:cNvSpPr>
              <a:spLocks noChangeArrowheads="1"/>
            </p:cNvSpPr>
            <p:nvPr/>
          </p:nvSpPr>
          <p:spPr bwMode="auto">
            <a:xfrm rot="5400000">
              <a:off x="3131459" y="5323841"/>
              <a:ext cx="254827" cy="426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" name="Oval 32"/>
            <p:cNvSpPr>
              <a:spLocks noChangeArrowheads="1"/>
            </p:cNvSpPr>
            <p:nvPr/>
          </p:nvSpPr>
          <p:spPr bwMode="auto">
            <a:xfrm rot="5400000">
              <a:off x="1945480" y="5266516"/>
              <a:ext cx="269081" cy="559594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" name="Oval 32"/>
            <p:cNvSpPr>
              <a:spLocks noChangeArrowheads="1"/>
            </p:cNvSpPr>
            <p:nvPr/>
          </p:nvSpPr>
          <p:spPr bwMode="auto">
            <a:xfrm rot="10800000">
              <a:off x="1867183" y="5334382"/>
              <a:ext cx="425675" cy="42386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" name="Oval 33"/>
            <p:cNvSpPr>
              <a:spLocks noChangeArrowheads="1"/>
            </p:cNvSpPr>
            <p:nvPr/>
          </p:nvSpPr>
          <p:spPr bwMode="auto">
            <a:xfrm rot="5400000">
              <a:off x="1952608" y="5332953"/>
              <a:ext cx="254827" cy="426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9" name="Прямоугольник 408"/>
          <p:cNvSpPr/>
          <p:nvPr/>
        </p:nvSpPr>
        <p:spPr>
          <a:xfrm>
            <a:off x="6277249" y="3845376"/>
            <a:ext cx="981560" cy="981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23" name="Oval 29"/>
          <p:cNvSpPr>
            <a:spLocks noChangeArrowheads="1"/>
          </p:cNvSpPr>
          <p:nvPr/>
        </p:nvSpPr>
        <p:spPr bwMode="auto">
          <a:xfrm>
            <a:off x="7996995" y="2664933"/>
            <a:ext cx="350536" cy="585239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24" name="Oval 30"/>
          <p:cNvSpPr>
            <a:spLocks noChangeArrowheads="1"/>
          </p:cNvSpPr>
          <p:nvPr/>
        </p:nvSpPr>
        <p:spPr bwMode="auto">
          <a:xfrm>
            <a:off x="8050549" y="2752719"/>
            <a:ext cx="244645" cy="40966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26" name="Oval 32"/>
          <p:cNvSpPr>
            <a:spLocks noChangeArrowheads="1"/>
          </p:cNvSpPr>
          <p:nvPr/>
        </p:nvSpPr>
        <p:spPr bwMode="auto">
          <a:xfrm rot="5400000">
            <a:off x="8488712" y="3159131"/>
            <a:ext cx="350536" cy="585240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27" name="Oval 33"/>
          <p:cNvSpPr>
            <a:spLocks noChangeArrowheads="1"/>
          </p:cNvSpPr>
          <p:nvPr/>
        </p:nvSpPr>
        <p:spPr bwMode="auto">
          <a:xfrm rot="5400000">
            <a:off x="8541658" y="3247526"/>
            <a:ext cx="244645" cy="40966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29" name="Oval 35"/>
          <p:cNvSpPr>
            <a:spLocks noChangeArrowheads="1"/>
          </p:cNvSpPr>
          <p:nvPr/>
        </p:nvSpPr>
        <p:spPr bwMode="auto">
          <a:xfrm rot="10800000">
            <a:off x="7997931" y="3648315"/>
            <a:ext cx="350536" cy="585239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30" name="Oval 36"/>
          <p:cNvSpPr>
            <a:spLocks noChangeArrowheads="1"/>
          </p:cNvSpPr>
          <p:nvPr/>
        </p:nvSpPr>
        <p:spPr bwMode="auto">
          <a:xfrm rot="10800000">
            <a:off x="8051485" y="3736101"/>
            <a:ext cx="244645" cy="40966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32" name="Oval 38"/>
          <p:cNvSpPr>
            <a:spLocks noChangeArrowheads="1"/>
          </p:cNvSpPr>
          <p:nvPr/>
        </p:nvSpPr>
        <p:spPr bwMode="auto">
          <a:xfrm rot="16200000">
            <a:off x="7507152" y="3159133"/>
            <a:ext cx="350535" cy="585238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33" name="Oval 39"/>
          <p:cNvSpPr>
            <a:spLocks noChangeArrowheads="1"/>
          </p:cNvSpPr>
          <p:nvPr/>
        </p:nvSpPr>
        <p:spPr bwMode="auto">
          <a:xfrm rot="16200000">
            <a:off x="7567413" y="3246310"/>
            <a:ext cx="244644" cy="40966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7682420" y="2960973"/>
            <a:ext cx="981560" cy="9815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36" name="Oval 41"/>
          <p:cNvSpPr>
            <a:spLocks noChangeArrowheads="1"/>
          </p:cNvSpPr>
          <p:nvPr/>
        </p:nvSpPr>
        <p:spPr bwMode="auto">
          <a:xfrm>
            <a:off x="4283420" y="2360701"/>
            <a:ext cx="196986" cy="196986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37" name="Oval 42"/>
          <p:cNvSpPr>
            <a:spLocks noChangeArrowheads="1"/>
          </p:cNvSpPr>
          <p:nvPr/>
        </p:nvSpPr>
        <p:spPr bwMode="auto">
          <a:xfrm>
            <a:off x="4316251" y="2393532"/>
            <a:ext cx="131323" cy="13132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grpSp>
        <p:nvGrpSpPr>
          <p:cNvPr id="438" name="Group 28"/>
          <p:cNvGrpSpPr>
            <a:grpSpLocks/>
          </p:cNvGrpSpPr>
          <p:nvPr/>
        </p:nvGrpSpPr>
        <p:grpSpPr bwMode="auto">
          <a:xfrm>
            <a:off x="3802650" y="2294013"/>
            <a:ext cx="201742" cy="337062"/>
            <a:chOff x="1344" y="594"/>
            <a:chExt cx="277" cy="462"/>
          </a:xfrm>
        </p:grpSpPr>
        <p:sp>
          <p:nvSpPr>
            <p:cNvPr id="457" name="Oval 29"/>
            <p:cNvSpPr>
              <a:spLocks noChangeArrowheads="1"/>
            </p:cNvSpPr>
            <p:nvPr/>
          </p:nvSpPr>
          <p:spPr bwMode="auto">
            <a:xfrm>
              <a:off x="1344" y="594"/>
              <a:ext cx="277" cy="46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Oval 30"/>
            <p:cNvSpPr>
              <a:spLocks noChangeArrowheads="1"/>
            </p:cNvSpPr>
            <p:nvPr/>
          </p:nvSpPr>
          <p:spPr bwMode="auto">
            <a:xfrm>
              <a:off x="1388" y="660"/>
              <a:ext cx="194" cy="32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39" name="Group 31"/>
          <p:cNvGrpSpPr>
            <a:grpSpLocks/>
          </p:cNvGrpSpPr>
          <p:nvPr/>
        </p:nvGrpSpPr>
        <p:grpSpPr bwMode="auto">
          <a:xfrm rot="5400000">
            <a:off x="4284707" y="2790301"/>
            <a:ext cx="201742" cy="337063"/>
            <a:chOff x="1355" y="566"/>
            <a:chExt cx="277" cy="462"/>
          </a:xfrm>
        </p:grpSpPr>
        <p:sp>
          <p:nvSpPr>
            <p:cNvPr id="455" name="Oval 32"/>
            <p:cNvSpPr>
              <a:spLocks noChangeArrowheads="1"/>
            </p:cNvSpPr>
            <p:nvPr/>
          </p:nvSpPr>
          <p:spPr bwMode="auto">
            <a:xfrm>
              <a:off x="1355" y="566"/>
              <a:ext cx="277" cy="46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Oval 33"/>
            <p:cNvSpPr>
              <a:spLocks noChangeArrowheads="1"/>
            </p:cNvSpPr>
            <p:nvPr/>
          </p:nvSpPr>
          <p:spPr bwMode="auto">
            <a:xfrm>
              <a:off x="1395" y="632"/>
              <a:ext cx="194" cy="32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40" name="Group 34"/>
          <p:cNvGrpSpPr>
            <a:grpSpLocks/>
          </p:cNvGrpSpPr>
          <p:nvPr/>
        </p:nvGrpSpPr>
        <p:grpSpPr bwMode="auto">
          <a:xfrm rot="10800000">
            <a:off x="3799004" y="3282586"/>
            <a:ext cx="201742" cy="337062"/>
            <a:chOff x="1360" y="541"/>
            <a:chExt cx="277" cy="462"/>
          </a:xfrm>
        </p:grpSpPr>
        <p:sp>
          <p:nvSpPr>
            <p:cNvPr id="453" name="Oval 35"/>
            <p:cNvSpPr>
              <a:spLocks noChangeArrowheads="1"/>
            </p:cNvSpPr>
            <p:nvPr/>
          </p:nvSpPr>
          <p:spPr bwMode="auto">
            <a:xfrm>
              <a:off x="1360" y="541"/>
              <a:ext cx="277" cy="46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Oval 36"/>
            <p:cNvSpPr>
              <a:spLocks noChangeArrowheads="1"/>
            </p:cNvSpPr>
            <p:nvPr/>
          </p:nvSpPr>
          <p:spPr bwMode="auto">
            <a:xfrm>
              <a:off x="1400" y="613"/>
              <a:ext cx="194" cy="32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41" name="Group 37"/>
          <p:cNvGrpSpPr>
            <a:grpSpLocks/>
          </p:cNvGrpSpPr>
          <p:nvPr/>
        </p:nvGrpSpPr>
        <p:grpSpPr bwMode="auto">
          <a:xfrm rot="16200000">
            <a:off x="3299783" y="2790297"/>
            <a:ext cx="201742" cy="337063"/>
            <a:chOff x="1344" y="574"/>
            <a:chExt cx="277" cy="462"/>
          </a:xfrm>
        </p:grpSpPr>
        <p:sp>
          <p:nvSpPr>
            <p:cNvPr id="451" name="Oval 38"/>
            <p:cNvSpPr>
              <a:spLocks noChangeArrowheads="1"/>
            </p:cNvSpPr>
            <p:nvPr/>
          </p:nvSpPr>
          <p:spPr bwMode="auto">
            <a:xfrm>
              <a:off x="1344" y="574"/>
              <a:ext cx="277" cy="46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Oval 39"/>
            <p:cNvSpPr>
              <a:spLocks noChangeArrowheads="1"/>
            </p:cNvSpPr>
            <p:nvPr/>
          </p:nvSpPr>
          <p:spPr bwMode="auto">
            <a:xfrm>
              <a:off x="1388" y="646"/>
              <a:ext cx="194" cy="32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42" name="Oval 41"/>
          <p:cNvSpPr>
            <a:spLocks noChangeArrowheads="1"/>
          </p:cNvSpPr>
          <p:nvPr/>
        </p:nvSpPr>
        <p:spPr bwMode="auto">
          <a:xfrm>
            <a:off x="3682401" y="2746043"/>
            <a:ext cx="417464" cy="41746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43" name="Oval 42"/>
          <p:cNvSpPr>
            <a:spLocks noChangeArrowheads="1"/>
          </p:cNvSpPr>
          <p:nvPr/>
        </p:nvSpPr>
        <p:spPr bwMode="auto">
          <a:xfrm>
            <a:off x="3751979" y="2815620"/>
            <a:ext cx="278309" cy="278309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44" name="Oval 41"/>
          <p:cNvSpPr>
            <a:spLocks noChangeArrowheads="1"/>
          </p:cNvSpPr>
          <p:nvPr/>
        </p:nvSpPr>
        <p:spPr bwMode="auto">
          <a:xfrm>
            <a:off x="4280655" y="3332682"/>
            <a:ext cx="196986" cy="196986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45" name="Oval 42"/>
          <p:cNvSpPr>
            <a:spLocks noChangeArrowheads="1"/>
          </p:cNvSpPr>
          <p:nvPr/>
        </p:nvSpPr>
        <p:spPr bwMode="auto">
          <a:xfrm>
            <a:off x="4313486" y="3365513"/>
            <a:ext cx="131323" cy="13132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46" name="Oval 41"/>
          <p:cNvSpPr>
            <a:spLocks noChangeArrowheads="1"/>
          </p:cNvSpPr>
          <p:nvPr/>
        </p:nvSpPr>
        <p:spPr bwMode="auto">
          <a:xfrm>
            <a:off x="3302727" y="3340483"/>
            <a:ext cx="196986" cy="196986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47" name="Oval 42"/>
          <p:cNvSpPr>
            <a:spLocks noChangeArrowheads="1"/>
          </p:cNvSpPr>
          <p:nvPr/>
        </p:nvSpPr>
        <p:spPr bwMode="auto">
          <a:xfrm>
            <a:off x="3335558" y="3373314"/>
            <a:ext cx="131323" cy="13132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48" name="Oval 41"/>
          <p:cNvSpPr>
            <a:spLocks noChangeArrowheads="1"/>
          </p:cNvSpPr>
          <p:nvPr/>
        </p:nvSpPr>
        <p:spPr bwMode="auto">
          <a:xfrm>
            <a:off x="3302532" y="2363973"/>
            <a:ext cx="196986" cy="196986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49" name="Oval 42"/>
          <p:cNvSpPr>
            <a:spLocks noChangeArrowheads="1"/>
          </p:cNvSpPr>
          <p:nvPr/>
        </p:nvSpPr>
        <p:spPr bwMode="auto">
          <a:xfrm>
            <a:off x="3335363" y="2396804"/>
            <a:ext cx="131323" cy="13132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50" name="Прямоугольник 449"/>
          <p:cNvSpPr/>
          <p:nvPr/>
        </p:nvSpPr>
        <p:spPr>
          <a:xfrm>
            <a:off x="3400353" y="2463994"/>
            <a:ext cx="981560" cy="981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60" name="Oval 41"/>
          <p:cNvSpPr>
            <a:spLocks noChangeArrowheads="1"/>
          </p:cNvSpPr>
          <p:nvPr/>
        </p:nvSpPr>
        <p:spPr bwMode="auto">
          <a:xfrm>
            <a:off x="2784957" y="3277947"/>
            <a:ext cx="282854" cy="28285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61" name="Oval 42"/>
          <p:cNvSpPr>
            <a:spLocks noChangeArrowheads="1"/>
          </p:cNvSpPr>
          <p:nvPr/>
        </p:nvSpPr>
        <p:spPr bwMode="auto">
          <a:xfrm>
            <a:off x="2832100" y="3325090"/>
            <a:ext cx="188569" cy="188569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grpSp>
        <p:nvGrpSpPr>
          <p:cNvPr id="462" name="Group 28"/>
          <p:cNvGrpSpPr>
            <a:grpSpLocks/>
          </p:cNvGrpSpPr>
          <p:nvPr/>
        </p:nvGrpSpPr>
        <p:grpSpPr bwMode="auto">
          <a:xfrm>
            <a:off x="2350042" y="3274347"/>
            <a:ext cx="153674" cy="256810"/>
            <a:chOff x="1344" y="662"/>
            <a:chExt cx="211" cy="352"/>
          </a:xfrm>
        </p:grpSpPr>
        <p:sp>
          <p:nvSpPr>
            <p:cNvPr id="481" name="Oval 29"/>
            <p:cNvSpPr>
              <a:spLocks noChangeArrowheads="1"/>
            </p:cNvSpPr>
            <p:nvPr/>
          </p:nvSpPr>
          <p:spPr bwMode="auto">
            <a:xfrm>
              <a:off x="1344" y="662"/>
              <a:ext cx="211" cy="35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Oval 30"/>
            <p:cNvSpPr>
              <a:spLocks noChangeArrowheads="1"/>
            </p:cNvSpPr>
            <p:nvPr/>
          </p:nvSpPr>
          <p:spPr bwMode="auto">
            <a:xfrm>
              <a:off x="1375" y="715"/>
              <a:ext cx="148" cy="24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63" name="Group 31"/>
          <p:cNvGrpSpPr>
            <a:grpSpLocks/>
          </p:cNvGrpSpPr>
          <p:nvPr/>
        </p:nvGrpSpPr>
        <p:grpSpPr bwMode="auto">
          <a:xfrm rot="5400000">
            <a:off x="2852485" y="3742214"/>
            <a:ext cx="153674" cy="256809"/>
            <a:chOff x="1362" y="626"/>
            <a:chExt cx="211" cy="352"/>
          </a:xfrm>
        </p:grpSpPr>
        <p:sp>
          <p:nvSpPr>
            <p:cNvPr id="479" name="Oval 32"/>
            <p:cNvSpPr>
              <a:spLocks noChangeArrowheads="1"/>
            </p:cNvSpPr>
            <p:nvPr/>
          </p:nvSpPr>
          <p:spPr bwMode="auto">
            <a:xfrm>
              <a:off x="1362" y="626"/>
              <a:ext cx="211" cy="35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Oval 33"/>
            <p:cNvSpPr>
              <a:spLocks noChangeArrowheads="1"/>
            </p:cNvSpPr>
            <p:nvPr/>
          </p:nvSpPr>
          <p:spPr bwMode="auto">
            <a:xfrm>
              <a:off x="1394" y="679"/>
              <a:ext cx="148" cy="24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64" name="Group 34"/>
          <p:cNvGrpSpPr>
            <a:grpSpLocks/>
          </p:cNvGrpSpPr>
          <p:nvPr/>
        </p:nvGrpSpPr>
        <p:grpSpPr bwMode="auto">
          <a:xfrm rot="10800000">
            <a:off x="2350035" y="4251973"/>
            <a:ext cx="153674" cy="256810"/>
            <a:chOff x="1421" y="598"/>
            <a:chExt cx="211" cy="352"/>
          </a:xfrm>
        </p:grpSpPr>
        <p:sp>
          <p:nvSpPr>
            <p:cNvPr id="477" name="Oval 35"/>
            <p:cNvSpPr>
              <a:spLocks noChangeArrowheads="1"/>
            </p:cNvSpPr>
            <p:nvPr/>
          </p:nvSpPr>
          <p:spPr bwMode="auto">
            <a:xfrm>
              <a:off x="1421" y="598"/>
              <a:ext cx="211" cy="35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Oval 36"/>
            <p:cNvSpPr>
              <a:spLocks noChangeArrowheads="1"/>
            </p:cNvSpPr>
            <p:nvPr/>
          </p:nvSpPr>
          <p:spPr bwMode="auto">
            <a:xfrm>
              <a:off x="1452" y="651"/>
              <a:ext cx="148" cy="24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65" name="Group 37"/>
          <p:cNvGrpSpPr>
            <a:grpSpLocks/>
          </p:cNvGrpSpPr>
          <p:nvPr/>
        </p:nvGrpSpPr>
        <p:grpSpPr bwMode="auto">
          <a:xfrm rot="16200000">
            <a:off x="1869748" y="3745127"/>
            <a:ext cx="153673" cy="256809"/>
            <a:chOff x="1399" y="627"/>
            <a:chExt cx="211" cy="352"/>
          </a:xfrm>
        </p:grpSpPr>
        <p:sp>
          <p:nvSpPr>
            <p:cNvPr id="475" name="Oval 38"/>
            <p:cNvSpPr>
              <a:spLocks noChangeArrowheads="1"/>
            </p:cNvSpPr>
            <p:nvPr/>
          </p:nvSpPr>
          <p:spPr bwMode="auto">
            <a:xfrm>
              <a:off x="1399" y="627"/>
              <a:ext cx="211" cy="352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Oval 39"/>
            <p:cNvSpPr>
              <a:spLocks noChangeArrowheads="1"/>
            </p:cNvSpPr>
            <p:nvPr/>
          </p:nvSpPr>
          <p:spPr bwMode="auto">
            <a:xfrm>
              <a:off x="1430" y="679"/>
              <a:ext cx="148" cy="24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 sz="20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66" name="Oval 41"/>
          <p:cNvSpPr>
            <a:spLocks noChangeArrowheads="1"/>
          </p:cNvSpPr>
          <p:nvPr/>
        </p:nvSpPr>
        <p:spPr bwMode="auto">
          <a:xfrm>
            <a:off x="2171717" y="3618691"/>
            <a:ext cx="533612" cy="533612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67" name="Oval 42"/>
          <p:cNvSpPr>
            <a:spLocks noChangeArrowheads="1"/>
          </p:cNvSpPr>
          <p:nvPr/>
        </p:nvSpPr>
        <p:spPr bwMode="auto">
          <a:xfrm>
            <a:off x="2260652" y="3707625"/>
            <a:ext cx="355742" cy="35574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68" name="Oval 41"/>
          <p:cNvSpPr>
            <a:spLocks noChangeArrowheads="1"/>
          </p:cNvSpPr>
          <p:nvPr/>
        </p:nvSpPr>
        <p:spPr bwMode="auto">
          <a:xfrm>
            <a:off x="2780398" y="4234850"/>
            <a:ext cx="282854" cy="28285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69" name="Oval 42"/>
          <p:cNvSpPr>
            <a:spLocks noChangeArrowheads="1"/>
          </p:cNvSpPr>
          <p:nvPr/>
        </p:nvSpPr>
        <p:spPr bwMode="auto">
          <a:xfrm>
            <a:off x="2827540" y="4281992"/>
            <a:ext cx="188569" cy="188569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70" name="Oval 41"/>
          <p:cNvSpPr>
            <a:spLocks noChangeArrowheads="1"/>
          </p:cNvSpPr>
          <p:nvPr/>
        </p:nvSpPr>
        <p:spPr bwMode="auto">
          <a:xfrm>
            <a:off x="1815005" y="4234850"/>
            <a:ext cx="282854" cy="28285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71" name="Oval 42"/>
          <p:cNvSpPr>
            <a:spLocks noChangeArrowheads="1"/>
          </p:cNvSpPr>
          <p:nvPr/>
        </p:nvSpPr>
        <p:spPr bwMode="auto">
          <a:xfrm>
            <a:off x="1862147" y="4281992"/>
            <a:ext cx="188569" cy="188569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72" name="Oval 41"/>
          <p:cNvSpPr>
            <a:spLocks noChangeArrowheads="1"/>
          </p:cNvSpPr>
          <p:nvPr/>
        </p:nvSpPr>
        <p:spPr bwMode="auto">
          <a:xfrm>
            <a:off x="1816362" y="3276086"/>
            <a:ext cx="282854" cy="28285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73" name="Oval 42"/>
          <p:cNvSpPr>
            <a:spLocks noChangeArrowheads="1"/>
          </p:cNvSpPr>
          <p:nvPr/>
        </p:nvSpPr>
        <p:spPr bwMode="auto">
          <a:xfrm>
            <a:off x="1863504" y="3323228"/>
            <a:ext cx="188569" cy="188569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1947743" y="3394716"/>
            <a:ext cx="981561" cy="981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84" name="Oval 41"/>
          <p:cNvSpPr>
            <a:spLocks noChangeArrowheads="1"/>
          </p:cNvSpPr>
          <p:nvPr/>
        </p:nvSpPr>
        <p:spPr bwMode="auto">
          <a:xfrm rot="18900000">
            <a:off x="748777" y="4544400"/>
            <a:ext cx="622419" cy="311092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85" name="Oval 41"/>
          <p:cNvSpPr>
            <a:spLocks noChangeArrowheads="1"/>
          </p:cNvSpPr>
          <p:nvPr/>
        </p:nvSpPr>
        <p:spPr bwMode="auto">
          <a:xfrm rot="2700000">
            <a:off x="748777" y="4544400"/>
            <a:ext cx="622419" cy="311092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86" name="Oval 41"/>
          <p:cNvSpPr>
            <a:spLocks noChangeArrowheads="1"/>
          </p:cNvSpPr>
          <p:nvPr/>
        </p:nvSpPr>
        <p:spPr bwMode="auto">
          <a:xfrm rot="5400000">
            <a:off x="752247" y="4469451"/>
            <a:ext cx="615480" cy="460992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87" name="Oval 41"/>
          <p:cNvSpPr>
            <a:spLocks noChangeArrowheads="1"/>
          </p:cNvSpPr>
          <p:nvPr/>
        </p:nvSpPr>
        <p:spPr bwMode="auto">
          <a:xfrm>
            <a:off x="1376148" y="4051887"/>
            <a:ext cx="352194" cy="35219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88" name="Oval 42"/>
          <p:cNvSpPr>
            <a:spLocks noChangeArrowheads="1"/>
          </p:cNvSpPr>
          <p:nvPr/>
        </p:nvSpPr>
        <p:spPr bwMode="auto">
          <a:xfrm>
            <a:off x="1434847" y="4110585"/>
            <a:ext cx="234796" cy="23479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89" name="Oval 41"/>
          <p:cNvSpPr>
            <a:spLocks noChangeArrowheads="1"/>
          </p:cNvSpPr>
          <p:nvPr/>
        </p:nvSpPr>
        <p:spPr bwMode="auto">
          <a:xfrm>
            <a:off x="752247" y="4469451"/>
            <a:ext cx="615481" cy="460992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0" name="Oval 42"/>
          <p:cNvSpPr>
            <a:spLocks noChangeArrowheads="1"/>
          </p:cNvSpPr>
          <p:nvPr/>
        </p:nvSpPr>
        <p:spPr bwMode="auto">
          <a:xfrm>
            <a:off x="803844" y="4443803"/>
            <a:ext cx="512286" cy="51228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1" name="Oval 41"/>
          <p:cNvSpPr>
            <a:spLocks noChangeArrowheads="1"/>
          </p:cNvSpPr>
          <p:nvPr/>
        </p:nvSpPr>
        <p:spPr bwMode="auto">
          <a:xfrm>
            <a:off x="1369895" y="5000650"/>
            <a:ext cx="352194" cy="35219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2" name="Oval 42"/>
          <p:cNvSpPr>
            <a:spLocks noChangeArrowheads="1"/>
          </p:cNvSpPr>
          <p:nvPr/>
        </p:nvSpPr>
        <p:spPr bwMode="auto">
          <a:xfrm>
            <a:off x="1428593" y="5059348"/>
            <a:ext cx="234796" cy="23479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3" name="Oval 41"/>
          <p:cNvSpPr>
            <a:spLocks noChangeArrowheads="1"/>
          </p:cNvSpPr>
          <p:nvPr/>
        </p:nvSpPr>
        <p:spPr bwMode="auto">
          <a:xfrm>
            <a:off x="402240" y="4995813"/>
            <a:ext cx="352194" cy="35219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4" name="Oval 42"/>
          <p:cNvSpPr>
            <a:spLocks noChangeArrowheads="1"/>
          </p:cNvSpPr>
          <p:nvPr/>
        </p:nvSpPr>
        <p:spPr bwMode="auto">
          <a:xfrm>
            <a:off x="460939" y="5054512"/>
            <a:ext cx="234796" cy="23479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5" name="Oval 41"/>
          <p:cNvSpPr>
            <a:spLocks noChangeArrowheads="1"/>
          </p:cNvSpPr>
          <p:nvPr/>
        </p:nvSpPr>
        <p:spPr bwMode="auto">
          <a:xfrm>
            <a:off x="404962" y="4047869"/>
            <a:ext cx="352194" cy="352193"/>
          </a:xfrm>
          <a:prstGeom prst="ellipse">
            <a:avLst/>
          </a:prstGeom>
          <a:solidFill>
            <a:srgbClr val="E77D1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6" name="Oval 42"/>
          <p:cNvSpPr>
            <a:spLocks noChangeArrowheads="1"/>
          </p:cNvSpPr>
          <p:nvPr/>
        </p:nvSpPr>
        <p:spPr bwMode="auto">
          <a:xfrm>
            <a:off x="463661" y="4106568"/>
            <a:ext cx="234796" cy="23479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7" name="Прямоугольник 496"/>
          <p:cNvSpPr/>
          <p:nvPr/>
        </p:nvSpPr>
        <p:spPr>
          <a:xfrm>
            <a:off x="569207" y="4209166"/>
            <a:ext cx="981560" cy="981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98" name="Oval 41"/>
          <p:cNvSpPr>
            <a:spLocks noChangeArrowheads="1"/>
          </p:cNvSpPr>
          <p:nvPr/>
        </p:nvSpPr>
        <p:spPr bwMode="auto">
          <a:xfrm>
            <a:off x="912552" y="4552511"/>
            <a:ext cx="294872" cy="294872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sp>
        <p:nvSpPr>
          <p:cNvPr id="499" name="Oval 42"/>
          <p:cNvSpPr>
            <a:spLocks noChangeArrowheads="1"/>
          </p:cNvSpPr>
          <p:nvPr/>
        </p:nvSpPr>
        <p:spPr bwMode="auto">
          <a:xfrm>
            <a:off x="961696" y="4601656"/>
            <a:ext cx="196581" cy="196581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sz="2000" kern="0">
              <a:solidFill>
                <a:sysClr val="windowText" lastClr="000000"/>
              </a:solidFill>
            </a:endParaRPr>
          </a:p>
        </p:txBody>
      </p:sp>
      <p:cxnSp>
        <p:nvCxnSpPr>
          <p:cNvPr id="500" name="Прямая со стрелкой 499"/>
          <p:cNvCxnSpPr/>
          <p:nvPr/>
        </p:nvCxnSpPr>
        <p:spPr>
          <a:xfrm>
            <a:off x="3733997" y="3021485"/>
            <a:ext cx="579490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01" name="Прямая со стрелкой 500"/>
          <p:cNvCxnSpPr/>
          <p:nvPr/>
        </p:nvCxnSpPr>
        <p:spPr>
          <a:xfrm flipV="1">
            <a:off x="3811957" y="2491775"/>
            <a:ext cx="0" cy="35998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02" name="Прямая со стрелкой 501"/>
          <p:cNvCxnSpPr/>
          <p:nvPr/>
        </p:nvCxnSpPr>
        <p:spPr>
          <a:xfrm>
            <a:off x="5320116" y="3241612"/>
            <a:ext cx="524767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03" name="Прямая со стрелкой 502"/>
          <p:cNvCxnSpPr/>
          <p:nvPr/>
        </p:nvCxnSpPr>
        <p:spPr>
          <a:xfrm flipV="1">
            <a:off x="5360299" y="2681497"/>
            <a:ext cx="0" cy="44144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04" name="Прямая со стрелкой 503"/>
          <p:cNvCxnSpPr/>
          <p:nvPr/>
        </p:nvCxnSpPr>
        <p:spPr>
          <a:xfrm flipH="1">
            <a:off x="1015054" y="4650074"/>
            <a:ext cx="324824" cy="32277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05" name="Прямая со стрелкой 504"/>
          <p:cNvCxnSpPr/>
          <p:nvPr/>
        </p:nvCxnSpPr>
        <p:spPr>
          <a:xfrm>
            <a:off x="8311959" y="3002957"/>
            <a:ext cx="316449" cy="318931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06" name="TextBox 505"/>
          <p:cNvSpPr txBox="1"/>
          <p:nvPr/>
        </p:nvSpPr>
        <p:spPr>
          <a:xfrm>
            <a:off x="3697674" y="1795039"/>
            <a:ext cx="479884" cy="400110"/>
          </a:xfrm>
          <a:prstGeom prst="rect">
            <a:avLst/>
          </a:prstGeom>
          <a:solidFill>
            <a:srgbClr val="FF99CC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kern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endParaRPr lang="ru-RU" sz="2000" kern="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7" name="TextBox 506"/>
          <p:cNvSpPr txBox="1"/>
          <p:nvPr/>
        </p:nvSpPr>
        <p:spPr>
          <a:xfrm>
            <a:off x="2216633" y="2699160"/>
            <a:ext cx="479884" cy="400110"/>
          </a:xfrm>
          <a:prstGeom prst="rect">
            <a:avLst/>
          </a:prstGeom>
          <a:solidFill>
            <a:srgbClr val="FF99CC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kern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endParaRPr lang="ru-RU" sz="2000" kern="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9" name="TextBox 508"/>
          <p:cNvSpPr txBox="1"/>
          <p:nvPr/>
        </p:nvSpPr>
        <p:spPr>
          <a:xfrm>
            <a:off x="4969742" y="1842276"/>
            <a:ext cx="479883" cy="400110"/>
          </a:xfrm>
          <a:prstGeom prst="rect">
            <a:avLst/>
          </a:prstGeom>
          <a:solidFill>
            <a:srgbClr val="FF99CC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kern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endParaRPr lang="ru-RU" sz="2000" kern="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0" name="TextBox 509"/>
          <p:cNvSpPr txBox="1"/>
          <p:nvPr/>
        </p:nvSpPr>
        <p:spPr>
          <a:xfrm>
            <a:off x="5449626" y="1934609"/>
            <a:ext cx="304645" cy="307777"/>
          </a:xfrm>
          <a:prstGeom prst="rect">
            <a:avLst/>
          </a:prstGeom>
          <a:solidFill>
            <a:srgbClr val="FFFF99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" name="TextBox 511"/>
          <p:cNvSpPr txBox="1"/>
          <p:nvPr/>
        </p:nvSpPr>
        <p:spPr>
          <a:xfrm>
            <a:off x="573340" y="3221084"/>
            <a:ext cx="487370" cy="400110"/>
          </a:xfrm>
          <a:prstGeom prst="rect">
            <a:avLst/>
          </a:prstGeom>
          <a:solidFill>
            <a:srgbClr val="FF99CC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kern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endParaRPr lang="ru-RU" sz="2000" kern="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" name="TextBox 512"/>
          <p:cNvSpPr txBox="1"/>
          <p:nvPr/>
        </p:nvSpPr>
        <p:spPr>
          <a:xfrm>
            <a:off x="1053222" y="3313417"/>
            <a:ext cx="336812" cy="307777"/>
          </a:xfrm>
          <a:prstGeom prst="rect">
            <a:avLst/>
          </a:prstGeom>
          <a:solidFill>
            <a:srgbClr val="FFFF99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7894568" y="1874709"/>
            <a:ext cx="454644" cy="400110"/>
          </a:xfrm>
          <a:prstGeom prst="rect">
            <a:avLst/>
          </a:prstGeom>
          <a:solidFill>
            <a:srgbClr val="FFFF99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0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6256556" y="3033214"/>
            <a:ext cx="479884" cy="400110"/>
          </a:xfrm>
          <a:prstGeom prst="rect">
            <a:avLst/>
          </a:prstGeom>
          <a:solidFill>
            <a:srgbClr val="FF99CC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kern="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endParaRPr lang="ru-RU" sz="2000" kern="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" name="TextBox 516"/>
          <p:cNvSpPr txBox="1"/>
          <p:nvPr/>
        </p:nvSpPr>
        <p:spPr>
          <a:xfrm>
            <a:off x="6736442" y="3125547"/>
            <a:ext cx="336909" cy="307777"/>
          </a:xfrm>
          <a:prstGeom prst="rect">
            <a:avLst/>
          </a:prstGeom>
          <a:solidFill>
            <a:srgbClr val="FFFF99"/>
          </a:solidFill>
          <a:ln w="190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8" name="Прямая со стрелкой 517"/>
          <p:cNvCxnSpPr>
            <a:endCxn id="411" idx="7"/>
          </p:cNvCxnSpPr>
          <p:nvPr/>
        </p:nvCxnSpPr>
        <p:spPr>
          <a:xfrm>
            <a:off x="6605557" y="3701482"/>
            <a:ext cx="267592" cy="261358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19" name="Прямая со стрелкой 518"/>
          <p:cNvCxnSpPr/>
          <p:nvPr/>
        </p:nvCxnSpPr>
        <p:spPr>
          <a:xfrm flipV="1">
            <a:off x="2804365" y="3463137"/>
            <a:ext cx="4499" cy="394587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20" name="Прямая со стрелкой 519"/>
          <p:cNvCxnSpPr/>
          <p:nvPr/>
        </p:nvCxnSpPr>
        <p:spPr>
          <a:xfrm>
            <a:off x="1973928" y="3953208"/>
            <a:ext cx="681071" cy="0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21" name="TextBox 520"/>
          <p:cNvSpPr txBox="1"/>
          <p:nvPr/>
        </p:nvSpPr>
        <p:spPr>
          <a:xfrm>
            <a:off x="120900" y="5424988"/>
            <a:ext cx="94929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KFe</a:t>
            </a:r>
            <a:r>
              <a:rPr lang="en-US" sz="1600" baseline="-25000" dirty="0">
                <a:solidFill>
                  <a:prstClr val="black"/>
                </a:solidFill>
              </a:rPr>
              <a:t>2</a:t>
            </a:r>
            <a:r>
              <a:rPr lang="en-US" sz="1600" dirty="0">
                <a:solidFill>
                  <a:prstClr val="black"/>
                </a:solidFill>
              </a:rPr>
              <a:t>As</a:t>
            </a:r>
            <a:r>
              <a:rPr lang="en-US" sz="1600" baseline="-25000" dirty="0">
                <a:solidFill>
                  <a:prstClr val="black"/>
                </a:solidFill>
              </a:rPr>
              <a:t>2</a:t>
            </a:r>
            <a:endParaRPr lang="ru-RU" sz="1600" baseline="-25000" dirty="0">
              <a:solidFill>
                <a:prstClr val="black"/>
              </a:solidFill>
            </a:endParaRPr>
          </a:p>
        </p:txBody>
      </p:sp>
      <p:sp>
        <p:nvSpPr>
          <p:cNvPr id="522" name="TextBox 521"/>
          <p:cNvSpPr txBox="1"/>
          <p:nvPr/>
        </p:nvSpPr>
        <p:spPr>
          <a:xfrm>
            <a:off x="7879838" y="4508493"/>
            <a:ext cx="1143262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K</a:t>
            </a:r>
            <a:r>
              <a:rPr lang="en-US" sz="1600" baseline="-25000" dirty="0">
                <a:solidFill>
                  <a:prstClr val="black"/>
                </a:solidFill>
              </a:rPr>
              <a:t>x</a:t>
            </a:r>
            <a:r>
              <a:rPr lang="en-US" sz="1600" dirty="0">
                <a:solidFill>
                  <a:prstClr val="black"/>
                </a:solidFill>
              </a:rPr>
              <a:t>Fe</a:t>
            </a:r>
            <a:r>
              <a:rPr lang="en-US" sz="1600" baseline="-25000" dirty="0">
                <a:solidFill>
                  <a:prstClr val="black"/>
                </a:solidFill>
              </a:rPr>
              <a:t>2-y</a:t>
            </a:r>
            <a:r>
              <a:rPr lang="en-US" sz="1600" dirty="0">
                <a:solidFill>
                  <a:prstClr val="black"/>
                </a:solidFill>
              </a:rPr>
              <a:t>Se</a:t>
            </a:r>
            <a:r>
              <a:rPr lang="en-US" sz="1600" baseline="-25000" dirty="0">
                <a:solidFill>
                  <a:prstClr val="black"/>
                </a:solidFill>
              </a:rPr>
              <a:t>2</a:t>
            </a:r>
            <a:endParaRPr lang="ru-RU" sz="1600" baseline="-25000" dirty="0">
              <a:solidFill>
                <a:prstClr val="black"/>
              </a:solidFill>
            </a:endParaRPr>
          </a:p>
        </p:txBody>
      </p:sp>
      <p:cxnSp>
        <p:nvCxnSpPr>
          <p:cNvPr id="523" name="Прямая со стрелкой 522"/>
          <p:cNvCxnSpPr/>
          <p:nvPr/>
        </p:nvCxnSpPr>
        <p:spPr>
          <a:xfrm>
            <a:off x="5499521" y="3870984"/>
            <a:ext cx="307278" cy="147702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4" name="Прямая со стрелкой 523"/>
          <p:cNvCxnSpPr/>
          <p:nvPr/>
        </p:nvCxnSpPr>
        <p:spPr>
          <a:xfrm flipH="1">
            <a:off x="3284652" y="3660431"/>
            <a:ext cx="614412" cy="1366294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5" name="Прямая со стрелкой 524"/>
          <p:cNvCxnSpPr/>
          <p:nvPr/>
        </p:nvCxnSpPr>
        <p:spPr>
          <a:xfrm flipH="1">
            <a:off x="1863504" y="4577797"/>
            <a:ext cx="554163" cy="110453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6" name="Прямая со стрелкой 525"/>
          <p:cNvCxnSpPr/>
          <p:nvPr/>
        </p:nvCxnSpPr>
        <p:spPr>
          <a:xfrm flipH="1">
            <a:off x="1027954" y="5248952"/>
            <a:ext cx="1" cy="72338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7" name="Прямая со стрелкой 526"/>
          <p:cNvCxnSpPr/>
          <p:nvPr/>
        </p:nvCxnSpPr>
        <p:spPr>
          <a:xfrm>
            <a:off x="7870920" y="4106567"/>
            <a:ext cx="6676" cy="106534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8" name="Прямая со стрелкой 527"/>
          <p:cNvCxnSpPr/>
          <p:nvPr/>
        </p:nvCxnSpPr>
        <p:spPr>
          <a:xfrm>
            <a:off x="6775863" y="5159963"/>
            <a:ext cx="152248" cy="6037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9" name="TextBox 528"/>
              <p:cNvSpPr txBox="1"/>
              <p:nvPr/>
            </p:nvSpPr>
            <p:spPr>
              <a:xfrm>
                <a:off x="4159539" y="6123177"/>
                <a:ext cx="1271502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</a:rPr>
                  <a:t> (Fe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2+</a:t>
                </a:r>
                <a:r>
                  <a:rPr lang="en-US" sz="1600" dirty="0">
                    <a:solidFill>
                      <a:prstClr val="black"/>
                    </a:solidFill>
                  </a:rPr>
                  <a:t>)</a:t>
                </a:r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29" name="TextBox 5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539" y="6123177"/>
                <a:ext cx="1271502" cy="338554"/>
              </a:xfrm>
              <a:prstGeom prst="rect">
                <a:avLst/>
              </a:prstGeom>
              <a:blipFill rotWithShape="0">
                <a:blip r:embed="rId11"/>
                <a:stretch>
                  <a:fillRect t="-5357" r="-478" b="-21429"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0" name="TextBox 529"/>
              <p:cNvSpPr txBox="1"/>
              <p:nvPr/>
            </p:nvSpPr>
            <p:spPr>
              <a:xfrm>
                <a:off x="5445802" y="2818654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0" name="TextBox 5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802" y="2818654"/>
                <a:ext cx="369011" cy="30777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1" name="TextBox 530"/>
              <p:cNvSpPr txBox="1"/>
              <p:nvPr/>
            </p:nvSpPr>
            <p:spPr>
              <a:xfrm>
                <a:off x="5882519" y="2849613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1" name="TextBox 5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519" y="2849613"/>
                <a:ext cx="369011" cy="30777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2" name="TextBox 531"/>
              <p:cNvSpPr txBox="1"/>
              <p:nvPr/>
            </p:nvSpPr>
            <p:spPr>
              <a:xfrm>
                <a:off x="8612934" y="3046402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2" name="TextBox 5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2934" y="3046402"/>
                <a:ext cx="369011" cy="30777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3" name="TextBox 532"/>
              <p:cNvSpPr txBox="1"/>
              <p:nvPr/>
            </p:nvSpPr>
            <p:spPr>
              <a:xfrm>
                <a:off x="8265493" y="2671776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3" name="TextBox 5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93" y="2671776"/>
                <a:ext cx="369011" cy="30777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4" name="TextBox 533"/>
              <p:cNvSpPr txBox="1"/>
              <p:nvPr/>
            </p:nvSpPr>
            <p:spPr>
              <a:xfrm>
                <a:off x="6760557" y="4074200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4" name="TextBox 5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57" y="4074200"/>
                <a:ext cx="369011" cy="30777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/>
              <p:cNvSpPr txBox="1"/>
              <p:nvPr/>
            </p:nvSpPr>
            <p:spPr>
              <a:xfrm>
                <a:off x="6633277" y="4396054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5" name="TextBox 5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277" y="4396054"/>
                <a:ext cx="369011" cy="30777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6" name="TextBox 535"/>
              <p:cNvSpPr txBox="1"/>
              <p:nvPr/>
            </p:nvSpPr>
            <p:spPr>
              <a:xfrm>
                <a:off x="6821249" y="4599704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6" name="TextBox 5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249" y="4599704"/>
                <a:ext cx="369011" cy="30777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TextBox 536"/>
              <p:cNvSpPr txBox="1"/>
              <p:nvPr/>
            </p:nvSpPr>
            <p:spPr>
              <a:xfrm>
                <a:off x="3926852" y="2614209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7" name="TextBox 5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852" y="2614209"/>
                <a:ext cx="369011" cy="307777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8" name="TextBox 537"/>
              <p:cNvSpPr txBox="1"/>
              <p:nvPr/>
            </p:nvSpPr>
            <p:spPr>
              <a:xfrm>
                <a:off x="4304919" y="2662274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8" name="TextBox 5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919" y="2662274"/>
                <a:ext cx="369011" cy="30777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9" name="TextBox 538"/>
              <p:cNvSpPr txBox="1"/>
              <p:nvPr/>
            </p:nvSpPr>
            <p:spPr>
              <a:xfrm>
                <a:off x="4105874" y="2417461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39" name="TextBox 5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74" y="2417461"/>
                <a:ext cx="369011" cy="3077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0" name="TextBox 539"/>
              <p:cNvSpPr txBox="1"/>
              <p:nvPr/>
            </p:nvSpPr>
            <p:spPr>
              <a:xfrm>
                <a:off x="2278793" y="3637256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0" name="TextBox 5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793" y="3637256"/>
                <a:ext cx="369011" cy="3077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1" name="TextBox 540"/>
              <p:cNvSpPr txBox="1"/>
              <p:nvPr/>
            </p:nvSpPr>
            <p:spPr>
              <a:xfrm>
                <a:off x="1962937" y="3402235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1" name="TextBox 5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937" y="3402235"/>
                <a:ext cx="369011" cy="30777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2" name="TextBox 541"/>
              <p:cNvSpPr txBox="1"/>
              <p:nvPr/>
            </p:nvSpPr>
            <p:spPr>
              <a:xfrm>
                <a:off x="2436474" y="3296101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2" name="TextBox 5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474" y="3296101"/>
                <a:ext cx="369011" cy="30777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3" name="TextBox 542"/>
              <p:cNvSpPr txBox="1"/>
              <p:nvPr/>
            </p:nvSpPr>
            <p:spPr>
              <a:xfrm>
                <a:off x="1169985" y="4281428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3" name="TextBox 5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85" y="4281428"/>
                <a:ext cx="369011" cy="307777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4" name="TextBox 543"/>
              <p:cNvSpPr txBox="1"/>
              <p:nvPr/>
            </p:nvSpPr>
            <p:spPr>
              <a:xfrm>
                <a:off x="907619" y="4532354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4" name="TextBox 5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19" y="4532354"/>
                <a:ext cx="369011" cy="307777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5" name="TextBox 544"/>
              <p:cNvSpPr txBox="1"/>
              <p:nvPr/>
            </p:nvSpPr>
            <p:spPr>
              <a:xfrm>
                <a:off x="660197" y="4160996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5" name="TextBox 5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97" y="4160996"/>
                <a:ext cx="369011" cy="307777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6" name="TextBox 545"/>
              <p:cNvSpPr txBox="1"/>
              <p:nvPr/>
            </p:nvSpPr>
            <p:spPr>
              <a:xfrm>
                <a:off x="521822" y="4527872"/>
                <a:ext cx="369011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6" name="TextBox 5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22" y="4527872"/>
                <a:ext cx="369011" cy="3077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 useBgFill="1">
        <p:nvSpPr>
          <p:cNvPr id="547" name="Text Box 22"/>
          <p:cNvSpPr txBox="1">
            <a:spLocks noChangeArrowheads="1"/>
          </p:cNvSpPr>
          <p:nvPr/>
        </p:nvSpPr>
        <p:spPr bwMode="auto">
          <a:xfrm>
            <a:off x="363013" y="3619854"/>
            <a:ext cx="1354858" cy="307777"/>
          </a:xfrm>
          <a:prstGeom prst="rect">
            <a:avLst/>
          </a:prstGeom>
          <a:ln w="1905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kern="0" dirty="0">
                <a:solidFill>
                  <a:prstClr val="black"/>
                </a:solidFill>
              </a:rPr>
              <a:t>nodal </a:t>
            </a:r>
            <a:r>
              <a:rPr lang="en-US" sz="1400" b="1" kern="0" dirty="0" smtClean="0">
                <a:solidFill>
                  <a:prstClr val="black"/>
                </a:solidFill>
              </a:rPr>
              <a:t>s</a:t>
            </a:r>
            <a:r>
              <a:rPr lang="en-US" sz="1400" b="1" kern="0" baseline="-25000" dirty="0" smtClean="0">
                <a:solidFill>
                  <a:prstClr val="black"/>
                </a:solidFill>
              </a:rPr>
              <a:t>±</a:t>
            </a:r>
            <a:r>
              <a:rPr lang="en-US" sz="1400" b="1" kern="0" dirty="0" smtClean="0">
                <a:solidFill>
                  <a:prstClr val="black"/>
                </a:solidFill>
              </a:rPr>
              <a:t> wins</a:t>
            </a:r>
            <a:endParaRPr lang="en-US" sz="1400" b="1" kern="0" dirty="0">
              <a:solidFill>
                <a:prstClr val="black"/>
              </a:solidFill>
            </a:endParaRPr>
          </a:p>
        </p:txBody>
      </p:sp>
      <p:sp useBgFill="1">
        <p:nvSpPr>
          <p:cNvPr id="548" name="Text Box 22"/>
          <p:cNvSpPr txBox="1">
            <a:spLocks noChangeArrowheads="1"/>
          </p:cNvSpPr>
          <p:nvPr/>
        </p:nvSpPr>
        <p:spPr bwMode="auto">
          <a:xfrm>
            <a:off x="7596790" y="2277235"/>
            <a:ext cx="1117614" cy="307777"/>
          </a:xfrm>
          <a:prstGeom prst="rect">
            <a:avLst/>
          </a:prstGeom>
          <a:ln w="1905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kern="0" dirty="0" err="1" smtClean="0">
                <a:solidFill>
                  <a:prstClr val="black"/>
                </a:solidFill>
              </a:rPr>
              <a:t>nodeless</a:t>
            </a:r>
            <a:r>
              <a:rPr lang="en-US" sz="1400" b="1" kern="0" dirty="0" smtClean="0">
                <a:solidFill>
                  <a:prstClr val="black"/>
                </a:solidFill>
              </a:rPr>
              <a:t> d</a:t>
            </a:r>
            <a:endParaRPr lang="en-US" sz="1400" b="1" kern="0" dirty="0">
              <a:solidFill>
                <a:prstClr val="black"/>
              </a:solidFill>
            </a:endParaRPr>
          </a:p>
        </p:txBody>
      </p:sp>
      <p:sp>
        <p:nvSpPr>
          <p:cNvPr id="183" name="Text Box 24"/>
          <p:cNvSpPr txBox="1">
            <a:spLocks noChangeArrowheads="1"/>
          </p:cNvSpPr>
          <p:nvPr/>
        </p:nvSpPr>
        <p:spPr bwMode="auto">
          <a:xfrm>
            <a:off x="134125" y="711925"/>
            <a:ext cx="8944865" cy="307777"/>
          </a:xfrm>
          <a:prstGeom prst="rect">
            <a:avLst/>
          </a:prstGeom>
          <a:gradFill rotWithShape="1">
            <a:gsLst>
              <a:gs pos="0">
                <a:srgbClr val="005BD3">
                  <a:shade val="51000"/>
                  <a:satMod val="130000"/>
                </a:srgbClr>
              </a:gs>
              <a:gs pos="80000">
                <a:srgbClr val="005BD3">
                  <a:shade val="93000"/>
                  <a:satMod val="130000"/>
                </a:srgbClr>
              </a:gs>
              <a:gs pos="100000">
                <a:srgbClr val="005BD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05BD3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prstClr val="white"/>
                </a:solidFill>
                <a:latin typeface="Tahoma"/>
              </a:rPr>
              <a:t>Наиболее общий вид гамильтониана с</a:t>
            </a:r>
            <a:r>
              <a:rPr lang="en-US" sz="1400" kern="0" dirty="0">
                <a:solidFill>
                  <a:prstClr val="white"/>
                </a:solidFill>
                <a:latin typeface="Tahoma"/>
              </a:rPr>
              <a:t> </a:t>
            </a:r>
            <a:r>
              <a:rPr lang="ru-RU" sz="1400" kern="0" dirty="0" err="1">
                <a:solidFill>
                  <a:srgbClr val="FFFF00"/>
                </a:solidFill>
                <a:latin typeface="Tahoma"/>
              </a:rPr>
              <a:t>одноузельными</a:t>
            </a:r>
            <a:r>
              <a:rPr lang="ru-RU" sz="1400" kern="0" dirty="0">
                <a:solidFill>
                  <a:srgbClr val="FFFF00"/>
                </a:solidFill>
                <a:latin typeface="Tahoma"/>
              </a:rPr>
              <a:t> </a:t>
            </a:r>
            <a:r>
              <a:rPr lang="ru-RU" sz="1400" kern="0" dirty="0">
                <a:solidFill>
                  <a:prstClr val="white"/>
                </a:solidFill>
                <a:latin typeface="Tahoma"/>
              </a:rPr>
              <a:t>взаимодействиями</a:t>
            </a:r>
            <a:r>
              <a:rPr lang="en-US" sz="1400" kern="0" dirty="0">
                <a:solidFill>
                  <a:prstClr val="white"/>
                </a:solidFill>
                <a:latin typeface="Tahoma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/>
              <p:cNvSpPr txBox="1"/>
              <p:nvPr/>
            </p:nvSpPr>
            <p:spPr>
              <a:xfrm>
                <a:off x="139428" y="1019702"/>
                <a:ext cx="8939562" cy="716863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𝑖𝑚</m:t>
                              </m:r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𝑖𝑚</m:t>
                              </m:r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↓</m:t>
                              </m:r>
                            </m:sub>
                          </m:sSub>
                        </m:e>
                      </m:nary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𝐽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&lt;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𝑖𝑛</m:t>
                                  </m:r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𝑖𝑚</m:t>
                                  </m:r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b>
                                <m:sup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𝑖𝑛</m:t>
                                  </m:r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𝑖𝑚</m:t>
                                  </m:r>
                                  <m:r>
                                    <a:rPr lang="en-US" sz="1600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𝑈</m:t>
                      </m:r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′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&lt;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𝑖𝑚</m:t>
                              </m:r>
                            </m:sub>
                          </m:sSub>
                        </m:e>
                      </m:nary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 +</m:t>
                      </m:r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𝐽</m:t>
                      </m:r>
                      <m:r>
                        <a:rPr lang="en-US" sz="1600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′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≠</m:t>
                          </m:r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𝑖𝑛</m:t>
                              </m:r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↑</m:t>
                              </m:r>
                            </m:sub>
                            <m:sup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𝑖𝑛</m:t>
                              </m:r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↓</m:t>
                              </m:r>
                            </m:sub>
                            <m:sup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sz="1600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𝑖𝑚</m:t>
                              </m:r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𝑖𝑚</m:t>
                              </m:r>
                              <m:r>
                                <a:rPr lang="en-US" sz="16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ru-RU" sz="16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4" name="TextBox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28" y="1019702"/>
                <a:ext cx="8939562" cy="716863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7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508000" y="2860675"/>
            <a:ext cx="8343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DBF5F9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Спин-резонансный пик в неупругом рассеянии нейтронов</a:t>
            </a:r>
            <a:endParaRPr lang="en-US" sz="2400" dirty="0">
              <a:solidFill>
                <a:srgbClr val="3333CC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0780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1117" y="265908"/>
            <a:ext cx="634180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Резонансный пик в неупругом рассеянии нейтронов</a:t>
            </a:r>
          </a:p>
        </p:txBody>
      </p:sp>
      <p:sp>
        <p:nvSpPr>
          <p:cNvPr id="36" name="Прямоугольник 2"/>
          <p:cNvSpPr>
            <a:spLocks noChangeArrowheads="1"/>
          </p:cNvSpPr>
          <p:nvPr/>
        </p:nvSpPr>
        <p:spPr bwMode="auto">
          <a:xfrm>
            <a:off x="4700730" y="5235978"/>
            <a:ext cx="42934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BaFe</a:t>
            </a:r>
            <a:r>
              <a:rPr lang="en-US" sz="1400" baseline="-25000" dirty="0">
                <a:solidFill>
                  <a:prstClr val="black"/>
                </a:solidFill>
              </a:rPr>
              <a:t>1.85</a:t>
            </a:r>
            <a:r>
              <a:rPr lang="en-US" sz="1400" dirty="0">
                <a:solidFill>
                  <a:prstClr val="black"/>
                </a:solidFill>
              </a:rPr>
              <a:t>Co</a:t>
            </a:r>
            <a:r>
              <a:rPr lang="en-US" sz="1400" baseline="-25000" dirty="0">
                <a:solidFill>
                  <a:prstClr val="black"/>
                </a:solidFill>
              </a:rPr>
              <a:t>0.15</a:t>
            </a:r>
            <a:r>
              <a:rPr lang="en-US" sz="1400" dirty="0">
                <a:solidFill>
                  <a:prstClr val="black"/>
                </a:solidFill>
              </a:rPr>
              <a:t>As</a:t>
            </a:r>
            <a:r>
              <a:rPr lang="en-US" sz="1400" baseline="-25000" dirty="0">
                <a:solidFill>
                  <a:prstClr val="black"/>
                </a:solidFill>
              </a:rPr>
              <a:t>2</a:t>
            </a:r>
            <a:endParaRPr lang="ru-RU" sz="1400" baseline="-250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D.S.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Inosov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 et al., Nature Physics 6, 178 (2010)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22" y="1562329"/>
            <a:ext cx="4986119" cy="3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71330" y="4427689"/>
            <a:ext cx="986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</a:t>
            </a:r>
            <a:r>
              <a:rPr lang="en-US" baseline="-25000" dirty="0" smtClean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=25 K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6617" y="1268236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</a:rPr>
              <a:t>2</a:t>
            </a:r>
            <a:r>
              <a:rPr lang="el-GR" sz="1400" b="1" dirty="0" smtClean="0">
                <a:solidFill>
                  <a:srgbClr val="00B0F0"/>
                </a:solidFill>
              </a:rPr>
              <a:t>Δ</a:t>
            </a:r>
            <a:r>
              <a:rPr lang="en-US" sz="1400" b="1" baseline="-25000" dirty="0" err="1" smtClean="0">
                <a:solidFill>
                  <a:srgbClr val="00B0F0"/>
                </a:solidFill>
              </a:rPr>
              <a:t>L</a:t>
            </a:r>
            <a:r>
              <a:rPr lang="en-US" sz="1400" b="1" dirty="0" err="1" smtClean="0">
                <a:solidFill>
                  <a:srgbClr val="00B0F0"/>
                </a:solidFill>
              </a:rPr>
              <a:t>~13</a:t>
            </a:r>
            <a:r>
              <a:rPr lang="en-US" sz="1400" b="1" dirty="0" smtClean="0">
                <a:solidFill>
                  <a:srgbClr val="00B0F0"/>
                </a:solidFill>
              </a:rPr>
              <a:t> </a:t>
            </a:r>
            <a:r>
              <a:rPr lang="en-US" sz="1400" b="1" dirty="0" err="1" smtClean="0">
                <a:solidFill>
                  <a:srgbClr val="00B0F0"/>
                </a:solidFill>
              </a:rPr>
              <a:t>meV</a:t>
            </a:r>
            <a:endParaRPr lang="ru-RU" sz="1400" b="1" dirty="0">
              <a:solidFill>
                <a:srgbClr val="00B0F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6358442" y="1562330"/>
            <a:ext cx="0" cy="3278327"/>
          </a:xfrm>
          <a:prstGeom prst="line">
            <a:avLst/>
          </a:prstGeom>
          <a:ln w="28575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09263" y="701802"/>
            <a:ext cx="1601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rgbClr val="008000"/>
                </a:solidFill>
              </a:rPr>
              <a:t>Δ</a:t>
            </a:r>
            <a:r>
              <a:rPr lang="en-US" sz="1600" b="1" baseline="-25000" dirty="0" smtClean="0">
                <a:solidFill>
                  <a:srgbClr val="008000"/>
                </a:solidFill>
              </a:rPr>
              <a:t>S</a:t>
            </a:r>
            <a:r>
              <a:rPr lang="ru-RU" sz="1600" b="1" dirty="0" smtClean="0">
                <a:solidFill>
                  <a:srgbClr val="008000"/>
                </a:solidFill>
              </a:rPr>
              <a:t>+</a:t>
            </a:r>
            <a:r>
              <a:rPr lang="el-GR" sz="1600" b="1" dirty="0" smtClean="0">
                <a:solidFill>
                  <a:srgbClr val="008000"/>
                </a:solidFill>
              </a:rPr>
              <a:t>Δ</a:t>
            </a:r>
            <a:r>
              <a:rPr lang="en-US" sz="1600" b="1" baseline="-25000" dirty="0" err="1" smtClean="0">
                <a:solidFill>
                  <a:srgbClr val="008000"/>
                </a:solidFill>
              </a:rPr>
              <a:t>L</a:t>
            </a:r>
            <a:r>
              <a:rPr lang="en-US" sz="1600" b="1" dirty="0" err="1" smtClean="0">
                <a:solidFill>
                  <a:srgbClr val="008000"/>
                </a:solidFill>
              </a:rPr>
              <a:t>~11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>
                <a:solidFill>
                  <a:srgbClr val="008000"/>
                </a:solidFill>
              </a:rPr>
              <a:t>meV</a:t>
            </a:r>
            <a:endParaRPr lang="ru-RU" sz="1600" b="1" baseline="-25000" dirty="0">
              <a:solidFill>
                <a:srgbClr val="00800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073942" y="1040356"/>
            <a:ext cx="47144" cy="3791754"/>
          </a:xfrm>
          <a:prstGeom prst="line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30246" y="981063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000CC"/>
                </a:solidFill>
              </a:rPr>
              <a:t>ω</a:t>
            </a:r>
            <a:r>
              <a:rPr lang="en-US" b="1" baseline="-25000" dirty="0" smtClean="0">
                <a:solidFill>
                  <a:srgbClr val="0000CC"/>
                </a:solidFill>
              </a:rPr>
              <a:t>R</a:t>
            </a:r>
            <a:endParaRPr lang="ru-RU" b="1" baseline="-25000" dirty="0">
              <a:solidFill>
                <a:srgbClr val="0000CC"/>
              </a:solidFill>
            </a:endParaRPr>
          </a:p>
        </p:txBody>
      </p:sp>
      <p:cxnSp>
        <p:nvCxnSpPr>
          <p:cNvPr id="23" name="Прямая соединительная линия 22"/>
          <p:cNvCxnSpPr>
            <a:endCxn id="22" idx="2"/>
          </p:cNvCxnSpPr>
          <p:nvPr/>
        </p:nvCxnSpPr>
        <p:spPr>
          <a:xfrm flipV="1">
            <a:off x="5875666" y="1350395"/>
            <a:ext cx="0" cy="3493769"/>
          </a:xfrm>
          <a:prstGeom prst="line">
            <a:avLst/>
          </a:prstGeom>
          <a:ln w="28575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"/>
          <p:cNvSpPr>
            <a:spLocks noChangeArrowheads="1"/>
          </p:cNvSpPr>
          <p:nvPr/>
        </p:nvSpPr>
        <p:spPr bwMode="auto">
          <a:xfrm>
            <a:off x="300862" y="6515693"/>
            <a:ext cx="8542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M.M. Korshunov,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Yu.N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Togushova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PRB 94, 094517 (2016</a:t>
            </a:r>
            <a:r>
              <a:rPr lang="en-US" sz="1400" kern="0" dirty="0">
                <a:solidFill>
                  <a:sysClr val="windowText" lastClr="000000"/>
                </a:solidFill>
              </a:rPr>
              <a:t>) ; JMMM 440, 133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9840" y="5819570"/>
                <a:ext cx="8844321" cy="58477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CCECFF"/>
                    </a:solidFill>
                    <a:latin typeface="Century Gothic"/>
                  </a:rPr>
                  <a:t>Обнаруженный </a:t>
                </a:r>
                <a:r>
                  <a:rPr lang="ru-RU" sz="1600" b="1" dirty="0" smtClean="0">
                    <a:solidFill>
                      <a:srgbClr val="CCECFF"/>
                    </a:solidFill>
                    <a:latin typeface="Century Gothic"/>
                  </a:rPr>
                  <a:t>пик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kern="0">
                            <a:solidFill>
                              <a:srgbClr val="CCECFF"/>
                            </a:solidFill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sz="1600" b="1" i="1" kern="0">
                            <a:solidFill>
                              <a:srgbClr val="CCECFF"/>
                            </a:solidFill>
                            <a:latin typeface="Cambria Math"/>
                          </a:rPr>
                          <m:t>𝑹</m:t>
                        </m:r>
                      </m:sub>
                    </m:sSub>
                    <m:r>
                      <a:rPr lang="en-US" sz="1600" b="1" i="1" ker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600" b="1" i="1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sz="1600" b="1" i="1">
                        <a:solidFill>
                          <a:srgbClr val="CCEC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1" i="1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ru-RU" sz="1600" b="1" dirty="0" smtClean="0">
                    <a:solidFill>
                      <a:srgbClr val="CCECFF"/>
                    </a:solidFill>
                    <a:latin typeface="Century Gothic"/>
                  </a:rPr>
                  <a:t> свидетельствует о </a:t>
                </a:r>
                <a:r>
                  <a:rPr lang="en-US" sz="1600" b="1" dirty="0">
                    <a:solidFill>
                      <a:srgbClr val="CCECFF"/>
                    </a:solidFill>
                    <a:latin typeface="Century Gothic"/>
                  </a:rPr>
                  <a:t>s</a:t>
                </a:r>
                <a:r>
                  <a:rPr lang="ru-RU" sz="1600" b="1" baseline="-25000" dirty="0">
                    <a:solidFill>
                      <a:srgbClr val="CCECFF"/>
                    </a:solidFill>
                    <a:latin typeface="Century Gothic"/>
                  </a:rPr>
                  <a:t>±</a:t>
                </a:r>
                <a:r>
                  <a:rPr lang="ru-RU" sz="1600" b="1" dirty="0">
                    <a:solidFill>
                      <a:srgbClr val="CCECFF"/>
                    </a:solidFill>
                    <a:latin typeface="Century Gothic"/>
                  </a:rPr>
                  <a:t> симметрии </a:t>
                </a:r>
                <a:r>
                  <a:rPr lang="ru-RU" sz="1600" b="1" dirty="0" smtClean="0">
                    <a:solidFill>
                      <a:srgbClr val="CCECFF"/>
                    </a:solidFill>
                    <a:latin typeface="Century Gothic"/>
                  </a:rPr>
                  <a:t>щели и, косвенно, подтверждает спин-</a:t>
                </a:r>
                <a:r>
                  <a:rPr lang="ru-RU" sz="1600" b="1" dirty="0" err="1" smtClean="0">
                    <a:solidFill>
                      <a:srgbClr val="CCECFF"/>
                    </a:solidFill>
                    <a:latin typeface="Century Gothic"/>
                  </a:rPr>
                  <a:t>флуктуационный</a:t>
                </a:r>
                <a:r>
                  <a:rPr lang="ru-RU" sz="1600" b="1" dirty="0" smtClean="0">
                    <a:solidFill>
                      <a:srgbClr val="CCECFF"/>
                    </a:solidFill>
                    <a:latin typeface="Century Gothic"/>
                  </a:rPr>
                  <a:t> механизм сверхпроводимости</a:t>
                </a:r>
                <a:endParaRPr lang="ru-RU" sz="1600" b="1" dirty="0">
                  <a:solidFill>
                    <a:srgbClr val="CCECFF"/>
                  </a:solidFill>
                  <a:latin typeface="Century Gothic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40" y="5819570"/>
                <a:ext cx="8844321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" y="996183"/>
            <a:ext cx="4156398" cy="2909478"/>
          </a:xfrm>
          <a:prstGeom prst="rect">
            <a:avLst/>
          </a:prstGeom>
        </p:spPr>
      </p:pic>
      <p:sp>
        <p:nvSpPr>
          <p:cNvPr id="21" name="Прямоугольник 3"/>
          <p:cNvSpPr>
            <a:spLocks noChangeArrowheads="1"/>
          </p:cNvSpPr>
          <p:nvPr/>
        </p:nvSpPr>
        <p:spPr bwMode="auto">
          <a:xfrm>
            <a:off x="89560" y="4069927"/>
            <a:ext cx="4188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</a:rPr>
              <a:t>M.M. Korshunov and I.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Eremin</a:t>
            </a:r>
            <a:r>
              <a:rPr lang="en-US" sz="1200" kern="0" dirty="0">
                <a:solidFill>
                  <a:sysClr val="windowText" lastClr="000000"/>
                </a:solidFill>
              </a:rPr>
              <a:t>, PRB 78, 140509(R) (2008)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</a:rPr>
              <a:t>T.A. Maier and D.J.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Scalapino</a:t>
            </a:r>
            <a:r>
              <a:rPr lang="en-US" sz="1200" kern="0" dirty="0">
                <a:solidFill>
                  <a:sysClr val="windowText" lastClr="000000"/>
                </a:solidFill>
              </a:rPr>
              <a:t>, PRB 78, 020514(R) (2008)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>
                <a:off x="451784" y="3705934"/>
                <a:ext cx="361208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rgbClr val="0000CC"/>
                    </a:solidFill>
                    <a:cs typeface="Arial" charset="0"/>
                  </a:rPr>
                  <a:t>RPA </a:t>
                </a:r>
                <a:r>
                  <a:rPr lang="en-US" sz="1600" b="1" kern="0" dirty="0" smtClean="0">
                    <a:solidFill>
                      <a:prstClr val="black"/>
                    </a:solidFill>
                    <a:latin typeface="Arial"/>
                    <a:cs typeface="Arial" charset="0"/>
                    <a:sym typeface="Symbol" pitchFamily="18" charset="2"/>
                  </a:rPr>
                  <a:t></a:t>
                </a:r>
                <a:r>
                  <a:rPr lang="en-US" sz="1600" b="1" kern="0" dirty="0" smtClean="0">
                    <a:solidFill>
                      <a:srgbClr val="0000CC"/>
                    </a:solidFill>
                    <a:latin typeface="Arial"/>
                    <a:cs typeface="Arial" charset="0"/>
                    <a:sym typeface="Symbol" pitchFamily="18" charset="2"/>
                  </a:rPr>
                  <a:t> </a:t>
                </a:r>
                <a:r>
                  <a:rPr lang="ru-RU" sz="1600" b="1" kern="0" dirty="0">
                    <a:solidFill>
                      <a:srgbClr val="FF0000"/>
                    </a:solidFill>
                    <a:latin typeface="Arial"/>
                    <a:cs typeface="Arial" charset="0"/>
                    <a:sym typeface="Symbol" pitchFamily="18" charset="2"/>
                  </a:rPr>
                  <a:t>Расходимость при</a:t>
                </a:r>
                <a:r>
                  <a:rPr lang="en-US" sz="1600" b="1" kern="0" dirty="0" smtClean="0">
                    <a:solidFill>
                      <a:srgbClr val="FF0000"/>
                    </a:solidFill>
                    <a:latin typeface="Arial"/>
                    <a:cs typeface="Arial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charset="0"/>
                        <a:sym typeface="Symbol" pitchFamily="18" charset="2"/>
                      </a:rPr>
                      <m:t>𝝎</m:t>
                    </m:r>
                    <m:r>
                      <a:rPr lang="en-US" sz="1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charset="0"/>
                        <a:sym typeface="Symbol" pitchFamily="18" charset="2"/>
                      </a:rPr>
                      <m:t>&lt;</m:t>
                    </m:r>
                    <m:r>
                      <a:rPr lang="en-US" sz="1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charset="0"/>
                        <a:sym typeface="Symbol" pitchFamily="18" charset="2"/>
                      </a:rPr>
                      <m:t>𝟐</m:t>
                    </m:r>
                    <m:r>
                      <a:rPr lang="en-US" sz="1600" b="1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charset="0"/>
                        <a:sym typeface="Symbol" pitchFamily="18" charset="2"/>
                      </a:rPr>
                      <m:t>𝚫</m:t>
                    </m:r>
                  </m:oMath>
                </a14:m>
                <a:endParaRPr lang="en-US" sz="1600" b="1" i="1" kern="0" dirty="0">
                  <a:solidFill>
                    <a:srgbClr val="FF0000"/>
                  </a:solidFill>
                  <a:latin typeface="Arial"/>
                  <a:cs typeface="Arial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2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784" y="3705934"/>
                <a:ext cx="3612087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843" t="-7273" b="-2363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рямоугольник 3"/>
          <p:cNvSpPr>
            <a:spLocks noChangeArrowheads="1"/>
          </p:cNvSpPr>
          <p:nvPr/>
        </p:nvSpPr>
        <p:spPr bwMode="auto">
          <a:xfrm>
            <a:off x="155701" y="4647192"/>
            <a:ext cx="4090257" cy="95410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kern="0" dirty="0" smtClean="0">
                <a:solidFill>
                  <a:srgbClr val="0070C0"/>
                </a:solidFill>
              </a:rPr>
              <a:t>Пик найден экспериментально</a:t>
            </a:r>
            <a:r>
              <a:rPr lang="en-US" sz="1400" b="1" kern="0" dirty="0">
                <a:solidFill>
                  <a:srgbClr val="0070C0"/>
                </a:solidFill>
              </a:rPr>
              <a:t>:</a:t>
            </a:r>
            <a:br>
              <a:rPr lang="en-US" sz="1400" b="1" kern="0" dirty="0">
                <a:solidFill>
                  <a:srgbClr val="0070C0"/>
                </a:solidFill>
              </a:rPr>
            </a:br>
            <a:r>
              <a:rPr lang="en-US" sz="1400" kern="0" dirty="0" smtClean="0">
                <a:solidFill>
                  <a:srgbClr val="0070C0"/>
                </a:solidFill>
              </a:rPr>
              <a:t>A.D</a:t>
            </a:r>
            <a:r>
              <a:rPr lang="en-US" sz="1400" kern="0" dirty="0">
                <a:solidFill>
                  <a:srgbClr val="0070C0"/>
                </a:solidFill>
              </a:rPr>
              <a:t>. Christianson et al., Nature 456, 930 (</a:t>
            </a:r>
            <a:r>
              <a:rPr lang="en-US" sz="1400" kern="0" dirty="0" smtClean="0">
                <a:solidFill>
                  <a:srgbClr val="0070C0"/>
                </a:solidFill>
              </a:rPr>
              <a:t>2008)</a:t>
            </a:r>
            <a:endParaRPr lang="ru-RU" sz="1400" kern="0" dirty="0" smtClean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70C0"/>
                </a:solidFill>
              </a:rPr>
              <a:t>M.D</a:t>
            </a:r>
            <a:r>
              <a:rPr lang="en-US" sz="1400" kern="0" dirty="0">
                <a:solidFill>
                  <a:srgbClr val="0070C0"/>
                </a:solidFill>
              </a:rPr>
              <a:t>. </a:t>
            </a:r>
            <a:r>
              <a:rPr lang="en-US" sz="1400" kern="0" dirty="0" err="1">
                <a:solidFill>
                  <a:srgbClr val="0070C0"/>
                </a:solidFill>
              </a:rPr>
              <a:t>Lumsden</a:t>
            </a:r>
            <a:r>
              <a:rPr lang="en-US" sz="1400" kern="0" dirty="0">
                <a:solidFill>
                  <a:srgbClr val="0070C0"/>
                </a:solidFill>
              </a:rPr>
              <a:t> et al., PRL 102, 107005 (2009</a:t>
            </a:r>
            <a:r>
              <a:rPr lang="en-US" sz="1400" kern="0" dirty="0" smtClean="0">
                <a:solidFill>
                  <a:srgbClr val="0070C0"/>
                </a:solidFill>
              </a:rPr>
              <a:t>)</a:t>
            </a:r>
            <a:endParaRPr lang="ru-RU" sz="1400" kern="0" dirty="0" smtClean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 smtClean="0">
                <a:solidFill>
                  <a:srgbClr val="0070C0"/>
                </a:solidFill>
                <a:latin typeface="Arial"/>
              </a:rPr>
              <a:t>… </a:t>
            </a:r>
            <a:r>
              <a:rPr lang="ru-RU" sz="1400" i="1" kern="0" dirty="0">
                <a:solidFill>
                  <a:srgbClr val="0070C0"/>
                </a:solidFill>
                <a:latin typeface="Arial"/>
              </a:rPr>
              <a:t>и во всех остальных соединениях железа</a:t>
            </a:r>
            <a:endParaRPr lang="en-US" sz="1400" i="1" kern="0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" grpId="0"/>
      <p:bldP spid="18" grpId="0"/>
      <p:bldP spid="24" grpId="0"/>
      <p:bldP spid="22" grpId="0"/>
      <p:bldP spid="31" grpId="0"/>
      <p:bldP spid="17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28"/>
            <a:ext cx="5267459" cy="3687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95" y="593582"/>
            <a:ext cx="4623517" cy="3236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8929" y="276568"/>
            <a:ext cx="594614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Резонансный пик в случае анизотропных щелей</a:t>
            </a: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6127" y="1108920"/>
                <a:ext cx="3926459" cy="688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prstClr val="black"/>
                    </a:solidFill>
                  </a:rPr>
                  <a:t>Анизотропия щели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</m:d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f>
                      <m:fPr>
                        <m:type m:val="lin"/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ru-RU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27" y="1108920"/>
                <a:ext cx="3926459" cy="688394"/>
              </a:xfrm>
              <a:prstGeom prst="rect">
                <a:avLst/>
              </a:prstGeom>
              <a:blipFill rotWithShape="0">
                <a:blip r:embed="rId5"/>
                <a:stretch>
                  <a:fillRect l="-1398" t="-19469" r="-10404" b="-920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Прямая соединительная линия 36"/>
          <p:cNvCxnSpPr/>
          <p:nvPr/>
        </p:nvCxnSpPr>
        <p:spPr>
          <a:xfrm flipV="1">
            <a:off x="4790352" y="2211813"/>
            <a:ext cx="0" cy="870792"/>
          </a:xfrm>
          <a:prstGeom prst="line">
            <a:avLst/>
          </a:prstGeom>
          <a:ln w="57150">
            <a:solidFill>
              <a:srgbClr val="C00000"/>
            </a:solidFill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1764406" y="4233283"/>
            <a:ext cx="304099" cy="907055"/>
          </a:xfrm>
          <a:prstGeom prst="line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564993" y="1908547"/>
                <a:ext cx="12802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sz="16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993" y="1908547"/>
                <a:ext cx="1280222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223598" y="4478495"/>
            <a:ext cx="3671994" cy="1077218"/>
          </a:xfrm>
          <a:prstGeom prst="rect">
            <a:avLst/>
          </a:prstGeom>
          <a:solidFill>
            <a:srgbClr val="00349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CCECFF"/>
                </a:solidFill>
                <a:latin typeface="Century Gothic"/>
              </a:rPr>
              <a:t>Резонансный пик сдвигается на низкие частоты и теряет интенсивность с увеличением анизотропии щели. </a:t>
            </a:r>
            <a:endParaRPr lang="en-US" sz="1600" b="1" kern="0" dirty="0" smtClean="0">
              <a:solidFill>
                <a:srgbClr val="CCECFF"/>
              </a:solidFill>
              <a:latin typeface="Century Gothic"/>
            </a:endParaRPr>
          </a:p>
        </p:txBody>
      </p:sp>
      <p:sp>
        <p:nvSpPr>
          <p:cNvPr id="42" name="Прямоугольник 3"/>
          <p:cNvSpPr>
            <a:spLocks noChangeArrowheads="1"/>
          </p:cNvSpPr>
          <p:nvPr/>
        </p:nvSpPr>
        <p:spPr bwMode="auto">
          <a:xfrm>
            <a:off x="5210684" y="6204164"/>
            <a:ext cx="3641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M.M. Korshunov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PRB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98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104510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508000" y="2860675"/>
            <a:ext cx="8343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kern="0" dirty="0">
                <a:solidFill>
                  <a:srgbClr val="DBF5F9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Влияние примесей на сверхпроводящее состояние</a:t>
            </a:r>
            <a:endParaRPr lang="en-US" sz="2400" dirty="0">
              <a:solidFill>
                <a:srgbClr val="3333CC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27917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-57"/>
          <a:stretch/>
        </p:blipFill>
        <p:spPr>
          <a:xfrm>
            <a:off x="5217952" y="3275768"/>
            <a:ext cx="3145872" cy="3097272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333989" y="3094660"/>
            <a:ext cx="18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050" kern="0" smtClean="0">
              <a:solidFill>
                <a:srgbClr val="FFFFFF"/>
              </a:solidFill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321650" y="3879384"/>
            <a:ext cx="1013419" cy="276999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 smtClean="0">
                <a:solidFill>
                  <a:srgbClr val="FFFFFF"/>
                </a:solidFill>
              </a:rPr>
              <a:t>Межзонные</a:t>
            </a:r>
            <a:endParaRPr lang="en-US" sz="1200" kern="0" dirty="0" smtClean="0">
              <a:solidFill>
                <a:srgbClr val="FFFFFF"/>
              </a:solidFill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228676" y="5313243"/>
            <a:ext cx="1199367" cy="276999"/>
          </a:xfrm>
          <a:prstGeom prst="rect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 err="1" smtClean="0">
                <a:solidFill>
                  <a:srgbClr val="FFFFFF"/>
                </a:solidFill>
              </a:rPr>
              <a:t>Внутризонные</a:t>
            </a:r>
            <a:endParaRPr lang="en-US" sz="1200" kern="0" dirty="0" smtClean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646066" y="4164067"/>
                <a:ext cx="3645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66" y="4164067"/>
                <a:ext cx="364587" cy="3385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648053" y="5612874"/>
                <a:ext cx="36061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53" y="5612874"/>
                <a:ext cx="360612" cy="33855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Прямоугольник 75"/>
          <p:cNvSpPr/>
          <p:nvPr/>
        </p:nvSpPr>
        <p:spPr>
          <a:xfrm>
            <a:off x="4935697" y="1708784"/>
            <a:ext cx="3595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A.A</a:t>
            </a:r>
            <a:r>
              <a:rPr lang="en-US" sz="1400" dirty="0">
                <a:solidFill>
                  <a:prstClr val="black"/>
                </a:solidFill>
              </a:rPr>
              <a:t>. </a:t>
            </a:r>
            <a:r>
              <a:rPr lang="en-US" sz="1400" dirty="0" err="1">
                <a:solidFill>
                  <a:prstClr val="black"/>
                </a:solidFill>
              </a:rPr>
              <a:t>Golubov</a:t>
            </a:r>
            <a:r>
              <a:rPr lang="en-US" sz="1400" dirty="0">
                <a:solidFill>
                  <a:prstClr val="black"/>
                </a:solidFill>
              </a:rPr>
              <a:t> and I.I. </a:t>
            </a:r>
            <a:r>
              <a:rPr lang="en-US" sz="1400" dirty="0" err="1">
                <a:solidFill>
                  <a:prstClr val="black"/>
                </a:solidFill>
              </a:rPr>
              <a:t>Mazin</a:t>
            </a:r>
            <a:r>
              <a:rPr lang="en-US" sz="1400" dirty="0">
                <a:solidFill>
                  <a:prstClr val="black"/>
                </a:solidFill>
              </a:rPr>
              <a:t>, PRB 55, 15146 (1997), </a:t>
            </a:r>
            <a:r>
              <a:rPr lang="en-US" sz="1400" dirty="0" err="1">
                <a:solidFill>
                  <a:prstClr val="black"/>
                </a:solidFill>
              </a:rPr>
              <a:t>Physica</a:t>
            </a:r>
            <a:r>
              <a:rPr lang="en-US" sz="1400" dirty="0">
                <a:solidFill>
                  <a:prstClr val="black"/>
                </a:solidFill>
              </a:rPr>
              <a:t> C 243, 153 (1995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51665"/>
          <a:stretch/>
        </p:blipFill>
        <p:spPr>
          <a:xfrm>
            <a:off x="1409350" y="3275768"/>
            <a:ext cx="3305263" cy="3097272"/>
          </a:xfrm>
          <a:prstGeom prst="rect">
            <a:avLst/>
          </a:prstGeom>
        </p:spPr>
      </p:pic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5403032" y="2771668"/>
            <a:ext cx="2396749" cy="52322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</a:rPr>
              <a:t>+ </a:t>
            </a:r>
            <a:r>
              <a:rPr lang="ru-RU" kern="0" dirty="0">
                <a:solidFill>
                  <a:prstClr val="black"/>
                </a:solidFill>
              </a:rPr>
              <a:t>и</a:t>
            </a:r>
            <a:r>
              <a:rPr lang="en-US" kern="0" dirty="0">
                <a:solidFill>
                  <a:prstClr val="black"/>
                </a:solidFill>
              </a:rPr>
              <a:t> – </a:t>
            </a:r>
            <a:r>
              <a:rPr lang="ru-RU" kern="0" dirty="0">
                <a:solidFill>
                  <a:prstClr val="black"/>
                </a:solidFill>
              </a:rPr>
              <a:t>перемешиваются</a:t>
            </a:r>
            <a:r>
              <a:rPr lang="en-US" kern="0" dirty="0">
                <a:solidFill>
                  <a:prstClr val="black"/>
                </a:solidFill>
              </a:rPr>
              <a:t>, </a:t>
            </a:r>
            <a:r>
              <a:rPr lang="ru-RU" kern="0" dirty="0">
                <a:solidFill>
                  <a:prstClr val="black"/>
                </a:solidFill>
              </a:rPr>
              <a:t>пары разрушаются</a:t>
            </a: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5486922" y="6230196"/>
            <a:ext cx="2228969" cy="52322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prstClr val="black"/>
                </a:solidFill>
              </a:rPr>
              <a:t>нет смешивания</a:t>
            </a:r>
            <a:r>
              <a:rPr lang="en-US" kern="0" dirty="0">
                <a:solidFill>
                  <a:prstClr val="black"/>
                </a:solidFill>
              </a:rPr>
              <a:t> +/-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prstClr val="black"/>
                </a:solidFill>
              </a:rPr>
              <a:t>пары не разрушаются</a:t>
            </a:r>
            <a:endParaRPr lang="en-US" kern="0" dirty="0">
              <a:solidFill>
                <a:prstClr val="black"/>
              </a:solidFill>
            </a:endParaRPr>
          </a:p>
        </p:txBody>
      </p:sp>
      <p:pic>
        <p:nvPicPr>
          <p:cNvPr id="6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24" y="743453"/>
            <a:ext cx="3177250" cy="245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Прямоугольник 67"/>
              <p:cNvSpPr/>
              <p:nvPr/>
            </p:nvSpPr>
            <p:spPr>
              <a:xfrm rot="16200000">
                <a:off x="-360477" y="1417005"/>
                <a:ext cx="1977854" cy="83099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600" dirty="0" err="1" smtClean="0">
                    <a:solidFill>
                      <a:prstClr val="black"/>
                    </a:solidFill>
                  </a:rPr>
                  <a:t>Однозонный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 сверхпроводник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/>
                      </a:rPr>
                      <m:t>𝑠</m:t>
                    </m:r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-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типа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8" name="Прямоугольник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60477" y="1417005"/>
                <a:ext cx="1977854" cy="83099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932505" y="276568"/>
            <a:ext cx="527900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Немагнитные примеси в </a:t>
            </a:r>
            <a:r>
              <a:rPr lang="en-US" dirty="0" smtClean="0">
                <a:solidFill>
                  <a:prstClr val="black"/>
                </a:solidFill>
              </a:rPr>
              <a:t>s</a:t>
            </a:r>
            <a:r>
              <a:rPr lang="en-US" baseline="-25000" dirty="0" smtClean="0">
                <a:solidFill>
                  <a:prstClr val="black"/>
                </a:solidFill>
              </a:rPr>
              <a:t>++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и </a:t>
            </a:r>
            <a:r>
              <a:rPr lang="en-US" dirty="0" smtClean="0">
                <a:solidFill>
                  <a:prstClr val="black"/>
                </a:solidFill>
              </a:rPr>
              <a:t>s</a:t>
            </a:r>
            <a:r>
              <a:rPr lang="en-US" baseline="-25000" dirty="0" smtClean="0">
                <a:solidFill>
                  <a:prstClr val="black"/>
                </a:solidFill>
              </a:rPr>
              <a:t>±</a:t>
            </a:r>
            <a:r>
              <a:rPr lang="ru-RU" dirty="0" smtClean="0">
                <a:solidFill>
                  <a:prstClr val="black"/>
                </a:solidFill>
              </a:rPr>
              <a:t> состояниях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26"/>
              <p:cNvSpPr txBox="1">
                <a:spLocks noChangeArrowheads="1"/>
              </p:cNvSpPr>
              <p:nvPr/>
            </p:nvSpPr>
            <p:spPr bwMode="auto">
              <a:xfrm>
                <a:off x="6486050" y="4427058"/>
                <a:ext cx="495199" cy="4069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±</m:t>
                          </m:r>
                        </m:sub>
                      </m:sSub>
                    </m:oMath>
                  </m:oMathPara>
                </a14:m>
                <a:endParaRPr lang="en-US" sz="2000" kern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6050" y="4427058"/>
                <a:ext cx="495199" cy="406906"/>
              </a:xfrm>
              <a:prstGeom prst="rect">
                <a:avLst/>
              </a:prstGeom>
              <a:blipFill rotWithShape="0">
                <a:blip r:embed="rId8"/>
                <a:stretch>
                  <a:fillRect b="-7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25"/>
              <p:cNvSpPr txBox="1">
                <a:spLocks noChangeArrowheads="1"/>
              </p:cNvSpPr>
              <p:nvPr/>
            </p:nvSpPr>
            <p:spPr bwMode="auto">
              <a:xfrm>
                <a:off x="2835676" y="4440971"/>
                <a:ext cx="628249" cy="392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++</m:t>
                          </m:r>
                        </m:sub>
                      </m:sSub>
                    </m:oMath>
                  </m:oMathPara>
                </a14:m>
                <a:endParaRPr lang="en-US" sz="2000" kern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5676" y="4440971"/>
                <a:ext cx="628249" cy="392993"/>
              </a:xfrm>
              <a:prstGeom prst="rect">
                <a:avLst/>
              </a:prstGeom>
              <a:blipFill rotWithShape="0">
                <a:blip r:embed="rId9"/>
                <a:stretch>
                  <a:fillRect b="-31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6944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8" grpId="0"/>
      <p:bldP spid="49" grpId="0"/>
      <p:bldP spid="76" grpId="0"/>
      <p:bldP spid="40" grpId="0" animBg="1"/>
      <p:bldP spid="41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/>
          <a:stretch/>
        </p:blipFill>
        <p:spPr>
          <a:xfrm>
            <a:off x="3155324" y="670580"/>
            <a:ext cx="3128545" cy="5637351"/>
          </a:xfrm>
          <a:prstGeom prst="rect">
            <a:avLst/>
          </a:prstGeom>
        </p:spPr>
      </p:pic>
      <p:cxnSp>
        <p:nvCxnSpPr>
          <p:cNvPr id="3" name="Прямая со стрелкой 2"/>
          <p:cNvCxnSpPr>
            <a:stCxn id="4" idx="1"/>
          </p:cNvCxnSpPr>
          <p:nvPr/>
        </p:nvCxnSpPr>
        <p:spPr>
          <a:xfrm flipH="1">
            <a:off x="3785193" y="4084292"/>
            <a:ext cx="2501796" cy="57802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86989" y="3915015"/>
            <a:ext cx="2830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Меньшая щель меняет знак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0259" y="4362963"/>
            <a:ext cx="2255746" cy="400110"/>
          </a:xfrm>
          <a:prstGeom prst="rect">
            <a:avLst/>
          </a:prstGeom>
          <a:solidFill>
            <a:srgbClr val="CCECFF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Переход </a:t>
            </a:r>
            <a:r>
              <a:rPr lang="en-US" sz="2000" b="1" dirty="0" smtClean="0">
                <a:solidFill>
                  <a:srgbClr val="C00000"/>
                </a:solidFill>
              </a:rPr>
              <a:t>s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±</a:t>
            </a:r>
            <a:r>
              <a:rPr lang="en-US" sz="2000" b="1" dirty="0" smtClean="0">
                <a:solidFill>
                  <a:srgbClr val="C00000"/>
                </a:solidFill>
              </a:rPr>
              <a:t>→s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++</a:t>
            </a:r>
            <a:r>
              <a:rPr lang="en-US" sz="2000" b="1" dirty="0" smtClean="0">
                <a:solidFill>
                  <a:srgbClr val="C00000"/>
                </a:solidFill>
              </a:rPr>
              <a:t>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4669" y="4906145"/>
            <a:ext cx="2686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</a:rPr>
              <a:t>Это единственный </a:t>
            </a:r>
            <a:r>
              <a:rPr lang="ru-RU" sz="1600" b="1" dirty="0" smtClean="0">
                <a:solidFill>
                  <a:prstClr val="black"/>
                </a:solidFill>
              </a:rPr>
              <a:t>способ «</a:t>
            </a:r>
            <a:r>
              <a:rPr lang="ru-RU" sz="1600" b="1" dirty="0">
                <a:solidFill>
                  <a:prstClr val="black"/>
                </a:solidFill>
              </a:rPr>
              <a:t>пережить» </a:t>
            </a:r>
            <a:r>
              <a:rPr lang="ru-RU" sz="1600" b="1" dirty="0" smtClean="0">
                <a:solidFill>
                  <a:prstClr val="black"/>
                </a:solidFill>
              </a:rPr>
              <a:t>беспорядок для </a:t>
            </a:r>
            <a:r>
              <a:rPr lang="en-US" sz="1600" b="1" dirty="0">
                <a:solidFill>
                  <a:prstClr val="black"/>
                </a:solidFill>
              </a:rPr>
              <a:t>s</a:t>
            </a:r>
            <a:r>
              <a:rPr lang="en-US" sz="1600" b="1" baseline="-25000" dirty="0">
                <a:solidFill>
                  <a:prstClr val="black"/>
                </a:solidFill>
              </a:rPr>
              <a:t>±</a:t>
            </a:r>
            <a:r>
              <a:rPr lang="ru-RU" sz="1600" b="1" dirty="0">
                <a:solidFill>
                  <a:prstClr val="black"/>
                </a:solidFill>
              </a:rPr>
              <a:t>-сверхпроводника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744" y="276568"/>
            <a:ext cx="759053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Падение </a:t>
            </a:r>
            <a:r>
              <a:rPr lang="en-US" dirty="0" smtClean="0">
                <a:solidFill>
                  <a:prstClr val="black"/>
                </a:solidFill>
              </a:rPr>
              <a:t>T</a:t>
            </a:r>
            <a:r>
              <a:rPr lang="en-US" baseline="-25000" dirty="0" smtClean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зависит от знака усреднённой константы связи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⟨𝝀</a:t>
            </a:r>
            <a:r>
              <a:rPr lang="en-US" dirty="0" smtClean="0">
                <a:solidFill>
                  <a:prstClr val="black"/>
                </a:solidFill>
              </a:rPr>
              <a:t>⟩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1386" y="6482428"/>
            <a:ext cx="8361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D.V</a:t>
            </a:r>
            <a:r>
              <a:rPr lang="en-US" sz="1400" dirty="0">
                <a:solidFill>
                  <a:prstClr val="black"/>
                </a:solidFill>
              </a:rPr>
              <a:t>. </a:t>
            </a:r>
            <a:r>
              <a:rPr lang="en-US" sz="1400" dirty="0" err="1">
                <a:solidFill>
                  <a:prstClr val="black"/>
                </a:solidFill>
              </a:rPr>
              <a:t>Efremov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kern="0" dirty="0">
                <a:solidFill>
                  <a:sysClr val="windowText" lastClr="000000"/>
                </a:solidFill>
              </a:rPr>
              <a:t>M.M. Korshunov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O.V. </a:t>
            </a:r>
            <a:r>
              <a:rPr lang="en-US" sz="1400" dirty="0" err="1">
                <a:solidFill>
                  <a:prstClr val="black"/>
                </a:solidFill>
              </a:rPr>
              <a:t>Dolgov</a:t>
            </a:r>
            <a:r>
              <a:rPr lang="en-US" sz="1400" dirty="0">
                <a:solidFill>
                  <a:prstClr val="black"/>
                </a:solidFill>
              </a:rPr>
              <a:t>, A.A. </a:t>
            </a:r>
            <a:r>
              <a:rPr lang="en-US" sz="1400" dirty="0" err="1">
                <a:solidFill>
                  <a:prstClr val="black"/>
                </a:solidFill>
              </a:rPr>
              <a:t>Golubov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smtClean="0">
                <a:solidFill>
                  <a:prstClr val="black"/>
                </a:solidFill>
              </a:rPr>
              <a:t>P.J</a:t>
            </a:r>
            <a:r>
              <a:rPr lang="en-US" sz="1400" dirty="0">
                <a:solidFill>
                  <a:prstClr val="black"/>
                </a:solidFill>
              </a:rPr>
              <a:t>. Hirschfeld, PRB 84, 180512(R) (2011)</a:t>
            </a:r>
            <a:endParaRPr lang="ru-RU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546834" y="2413677"/>
                <a:ext cx="2222596" cy="523220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𝜎</m:t>
                    </m:r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sz="1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ru-RU" sz="14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борновский</a:t>
                </a:r>
                <a:r>
                  <a:rPr lang="ru-RU" sz="1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предел</a:t>
                </a:r>
                <a:endParaRPr lang="en-US" sz="1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𝜎</m:t>
                    </m:r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→1</m:t>
                    </m:r>
                  </m:oMath>
                </a14:m>
                <a:r>
                  <a:rPr lang="en-US" sz="1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ru-RU" sz="14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унитарный предел</a:t>
                </a:r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834" y="2413677"/>
                <a:ext cx="222259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3"/>
              <p:cNvSpPr txBox="1">
                <a:spLocks noChangeArrowheads="1"/>
              </p:cNvSpPr>
              <p:nvPr/>
            </p:nvSpPr>
            <p:spPr bwMode="auto">
              <a:xfrm>
                <a:off x="6788094" y="1732715"/>
                <a:ext cx="1740077" cy="56092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𝜎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70C0"/>
                  </a:solidFill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1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8094" y="1732715"/>
                <a:ext cx="1740077" cy="56092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6303197" y="751307"/>
                <a:ext cx="2709871" cy="917302"/>
              </a:xfrm>
              <a:prstGeom prst="rect">
                <a:avLst/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ru-RU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Усреднённая константа </a:t>
                </a:r>
                <a:r>
                  <a:rPr lang="ru-RU" sz="1400" dirty="0">
                    <a:solidFill>
                      <a:srgbClr val="0070C0"/>
                    </a:solidFill>
                    <a:latin typeface="Arial" pitchFamily="34" charset="0"/>
                  </a:rPr>
                  <a:t>связи</a:t>
                </a:r>
                <a:endParaRPr lang="en-US" sz="1400" dirty="0" smtClean="0">
                  <a:solidFill>
                    <a:srgbClr val="0070C0"/>
                  </a:solidFill>
                  <a:latin typeface="Arial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𝜆</m:t>
                        </m:r>
                      </m:e>
                    </m:d>
                    <m:r>
                      <a:rPr lang="en-US" sz="14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𝑎𝑎</m:t>
                            </m:r>
                          </m:sub>
                        </m:s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𝑎𝑏</m:t>
                            </m:r>
                          </m:sub>
                        </m:sSub>
                      </m:e>
                    </m:d>
                    <m:r>
                      <a:rPr lang="en-US" sz="1400" i="1">
                        <a:solidFill>
                          <a:prstClr val="black"/>
                        </a:solidFill>
                        <a:latin typeface="Cambria Math"/>
                      </a:rPr>
                      <m:t>+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𝑏𝑎</m:t>
                            </m:r>
                          </m:sub>
                        </m:s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𝑏𝑏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 </a:t>
                </a:r>
                <a:endParaRPr lang="en-US" sz="1400" dirty="0">
                  <a:solidFill>
                    <a:srgbClr val="0070C0"/>
                  </a:solidFill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1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3197" y="751307"/>
                <a:ext cx="2709871" cy="91730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3"/>
              <p:cNvSpPr txBox="1">
                <a:spLocks noChangeArrowheads="1"/>
              </p:cNvSpPr>
              <p:nvPr/>
            </p:nvSpPr>
            <p:spPr bwMode="auto">
              <a:xfrm>
                <a:off x="6377363" y="3059435"/>
                <a:ext cx="2561538" cy="546625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ru-RU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Интенсивность рассеяния</a:t>
                </a:r>
                <a:endParaRPr lang="en-US" sz="1400" dirty="0" smtClean="0">
                  <a:solidFill>
                    <a:srgbClr val="0070C0"/>
                  </a:solidFill>
                  <a:latin typeface="Arial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imp</m:t>
                          </m:r>
                        </m:sub>
                      </m:sSub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𝜋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70C0"/>
                  </a:solidFill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13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7363" y="3059435"/>
                <a:ext cx="2561538" cy="546625"/>
              </a:xfrm>
              <a:prstGeom prst="rect">
                <a:avLst/>
              </a:prstGeom>
              <a:blipFill rotWithShape="0">
                <a:blip r:embed="rId7"/>
                <a:stretch>
                  <a:fillRect t="-2222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8"/>
          <a:stretch/>
        </p:blipFill>
        <p:spPr>
          <a:xfrm>
            <a:off x="10189" y="670581"/>
            <a:ext cx="3119378" cy="563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90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882018" y="276568"/>
            <a:ext cx="5379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Почему возникают переходы</a:t>
            </a:r>
            <a:r>
              <a:rPr lang="en-US" dirty="0" smtClean="0">
                <a:solidFill>
                  <a:prstClr val="black"/>
                </a:solidFill>
              </a:rPr>
              <a:t> s</a:t>
            </a:r>
            <a:r>
              <a:rPr lang="en-US" baseline="-25000" dirty="0" smtClean="0">
                <a:solidFill>
                  <a:prstClr val="black"/>
                </a:solidFill>
              </a:rPr>
              <a:t>++</a:t>
            </a:r>
            <a:r>
              <a:rPr lang="en-US" dirty="0" smtClean="0">
                <a:solidFill>
                  <a:prstClr val="black"/>
                </a:solidFill>
              </a:rPr>
              <a:t>→s</a:t>
            </a:r>
            <a:r>
              <a:rPr lang="en-US" baseline="-25000" dirty="0" smtClean="0">
                <a:solidFill>
                  <a:prstClr val="black"/>
                </a:solidFill>
              </a:rPr>
              <a:t>±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и</a:t>
            </a:r>
            <a:r>
              <a:rPr lang="en-US" dirty="0" smtClean="0">
                <a:solidFill>
                  <a:prstClr val="black"/>
                </a:solidFill>
              </a:rPr>
              <a:t> s</a:t>
            </a:r>
            <a:r>
              <a:rPr lang="en-US" baseline="-25000" dirty="0" smtClean="0">
                <a:solidFill>
                  <a:prstClr val="black"/>
                </a:solidFill>
              </a:rPr>
              <a:t>±</a:t>
            </a:r>
            <a:r>
              <a:rPr lang="en-US" dirty="0" smtClean="0">
                <a:solidFill>
                  <a:prstClr val="black"/>
                </a:solidFill>
              </a:rPr>
              <a:t>→s</a:t>
            </a:r>
            <a:r>
              <a:rPr lang="en-US" baseline="-25000" dirty="0" smtClean="0">
                <a:solidFill>
                  <a:prstClr val="black"/>
                </a:solidFill>
              </a:rPr>
              <a:t>++</a:t>
            </a:r>
            <a:r>
              <a:rPr lang="en-US" dirty="0" smtClean="0">
                <a:solidFill>
                  <a:prstClr val="black"/>
                </a:solidFill>
              </a:rPr>
              <a:t>?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29199" y="661943"/>
                <a:ext cx="2940805" cy="818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solidFill>
                      <a:srgbClr val="C00000"/>
                    </a:solidFill>
                  </a:rPr>
                  <a:t>Матрица констант связи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</m:oMath>
                </a14:m>
                <a:r>
                  <a:rPr lang="ru-RU" sz="1600" dirty="0" smtClean="0">
                    <a:solidFill>
                      <a:srgbClr val="C0000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ru-RU" sz="16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  <m:r>
                        <a:rPr lang="en-US" sz="16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dirty="0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  <m:t>𝑡𝑡𝑟</m:t>
                                </m:r>
                              </m:e>
                              <m:e>
                                <m:r>
                                  <a:rPr lang="en-US" sz="1600" b="0" i="1" dirty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𝑅𝑒𝑝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0" i="1" dirty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𝑅𝑒𝑝</m:t>
                                </m:r>
                              </m:e>
                              <m:e>
                                <m:r>
                                  <a:rPr lang="en-US" sz="1600" b="0" i="1" dirty="0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  <m:t>𝐴𝑡𝑡𝑟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99" y="661943"/>
                <a:ext cx="2940805" cy="818942"/>
              </a:xfrm>
              <a:prstGeom prst="rect">
                <a:avLst/>
              </a:prstGeom>
              <a:blipFill rotWithShape="0">
                <a:blip r:embed="rId3"/>
                <a:stretch>
                  <a:fillRect l="-1035" t="-2239" b="-44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29199" y="1549251"/>
                <a:ext cx="73047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𝑅𝑒𝑝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</a:rPr>
                  <a:t> </a:t>
                </a:r>
                <a:r>
                  <a:rPr lang="ru-RU" sz="1600" dirty="0" smtClean="0">
                    <a:solidFill>
                      <a:srgbClr val="0000CC"/>
                    </a:solidFill>
                  </a:rPr>
                  <a:t>- межзонное</a:t>
                </a:r>
                <a:r>
                  <a:rPr lang="en-US" sz="1600" dirty="0" smtClean="0">
                    <a:solidFill>
                      <a:srgbClr val="0000CC"/>
                    </a:solidFill>
                  </a:rPr>
                  <a:t> </a:t>
                </a:r>
                <a:r>
                  <a:rPr lang="ru-RU" sz="1600" dirty="0" smtClean="0">
                    <a:solidFill>
                      <a:srgbClr val="0000CC"/>
                    </a:solidFill>
                  </a:rPr>
                  <a:t>отталкивание (спин-</a:t>
                </a:r>
                <a:r>
                  <a:rPr lang="ru-RU" sz="1600" dirty="0" err="1" smtClean="0">
                    <a:solidFill>
                      <a:srgbClr val="0000CC"/>
                    </a:solidFill>
                  </a:rPr>
                  <a:t>флуктуационное</a:t>
                </a:r>
                <a:r>
                  <a:rPr lang="ru-RU" sz="1600" dirty="0" smtClean="0">
                    <a:solidFill>
                      <a:srgbClr val="0000CC"/>
                    </a:solidFill>
                  </a:rPr>
                  <a:t> взаимодействие)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𝐴𝑡𝑡𝑟</m:t>
                    </m:r>
                  </m:oMath>
                </a14:m>
                <a:r>
                  <a:rPr lang="ru-RU" sz="1600" dirty="0" smtClean="0">
                    <a:solidFill>
                      <a:srgbClr val="006600"/>
                    </a:solidFill>
                  </a:rPr>
                  <a:t> - </a:t>
                </a:r>
                <a:r>
                  <a:rPr lang="ru-RU" sz="1600" dirty="0" err="1" smtClean="0">
                    <a:solidFill>
                      <a:srgbClr val="006600"/>
                    </a:solidFill>
                  </a:rPr>
                  <a:t>внутризонное</a:t>
                </a:r>
                <a:r>
                  <a:rPr lang="ru-RU" sz="1600" dirty="0" smtClean="0">
                    <a:solidFill>
                      <a:srgbClr val="006600"/>
                    </a:solidFill>
                  </a:rPr>
                  <a:t> притяжение (напр., эл.-ф. взаимодействие)</a:t>
                </a:r>
                <a:endParaRPr lang="ru-RU" sz="16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99" y="1549251"/>
                <a:ext cx="7304744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06795" y="890531"/>
                <a:ext cx="1524263" cy="590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ru-RU" sz="1600" dirty="0" smtClean="0"/>
                  <a:t>: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𝑅𝑒𝑝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𝐴𝑡𝑡𝑟</m:t>
                    </m:r>
                  </m:oMath>
                </a14:m>
                <a:endParaRPr lang="en-US" sz="1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ru-RU" sz="1600" dirty="0"/>
                  <a:t>:</a:t>
                </a:r>
                <a:r>
                  <a:rPr lang="ru-RU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𝑅𝑒𝑝</m:t>
                    </m:r>
                    <m:r>
                      <a:rPr lang="en-US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795" y="890531"/>
                <a:ext cx="1524263" cy="590354"/>
              </a:xfrm>
              <a:prstGeom prst="rect">
                <a:avLst/>
              </a:prstGeom>
              <a:blipFill rotWithShape="0">
                <a:blip r:embed="rId5"/>
                <a:stretch>
                  <a:fillRect t="-3093" b="-123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19472" y="2205518"/>
                <a:ext cx="5739328" cy="836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dirty="0" smtClean="0">
                    <a:solidFill>
                      <a:srgbClr val="00CC00"/>
                    </a:solidFill>
                  </a:rPr>
                  <a:t>Немагнитные примеси</a:t>
                </a:r>
                <a:r>
                  <a:rPr lang="ru-RU" sz="1600" dirty="0" smtClean="0"/>
                  <a:t> подавляют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ru-RU" sz="1600" dirty="0" smtClean="0"/>
                  <a:t>, связанную с </a:t>
                </a:r>
                <a14:m>
                  <m:oMath xmlns:m="http://schemas.openxmlformats.org/officeDocument/2006/math">
                    <m:r>
                      <a:rPr lang="ru-RU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𝑅𝑒𝑝</m:t>
                    </m:r>
                  </m:oMath>
                </a14:m>
                <a:endParaRPr lang="ru-RU" sz="1600" dirty="0" smtClean="0"/>
              </a:p>
              <a:p>
                <a:pPr algn="ctr"/>
                <a:r>
                  <a:rPr lang="ru-RU" sz="1600" dirty="0" smtClean="0"/>
                  <a:t>Если нет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𝐴𝑡𝑡𝑟</m:t>
                    </m:r>
                  </m:oMath>
                </a14:m>
                <a:r>
                  <a:rPr lang="ru-RU" sz="1600" dirty="0" smtClean="0"/>
                  <a:t>, то сверхпроводимость разрушится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sz="1600" dirty="0" smtClean="0"/>
              </a:p>
              <a:p>
                <a:pPr algn="ctr"/>
                <a:r>
                  <a:rPr lang="ru-RU" sz="1600" dirty="0" smtClean="0"/>
                  <a:t>Если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𝐴𝑡𝑡𝑟</m:t>
                    </m:r>
                    <m:r>
                      <a:rPr lang="en-US" sz="16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ru-RU" sz="16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600" dirty="0"/>
                  <a:t>, то </a:t>
                </a:r>
                <a:r>
                  <a:rPr lang="ru-RU" sz="1600" dirty="0" smtClean="0"/>
                  <a:t>оно будет давать конечную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ru-RU" sz="1600" dirty="0" smtClean="0"/>
                  <a:t>!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472" y="2205518"/>
                <a:ext cx="5739328" cy="836576"/>
              </a:xfrm>
              <a:prstGeom prst="rect">
                <a:avLst/>
              </a:prstGeom>
              <a:blipFill rotWithShape="0">
                <a:blip r:embed="rId6"/>
                <a:stretch>
                  <a:fillRect l="-106" t="-2190" b="-87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658750" y="3122634"/>
                <a:ext cx="586077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dirty="0" smtClean="0">
                    <a:solidFill>
                      <a:srgbClr val="FF0000"/>
                    </a:solidFill>
                  </a:rPr>
                  <a:t>Магнитные примеси</a:t>
                </a:r>
                <a:r>
                  <a:rPr lang="ru-RU" sz="1600" dirty="0" smtClean="0"/>
                  <a:t> подавляют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ru-RU" sz="1600" b="0" i="1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ru-RU" sz="1600" dirty="0" smtClean="0"/>
                  <a:t>, связанную с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𝐴𝑡𝑡𝑟</m:t>
                    </m:r>
                  </m:oMath>
                </a14:m>
                <a:endParaRPr lang="ru-RU" sz="1600" dirty="0" smtClean="0"/>
              </a:p>
              <a:p>
                <a:pPr algn="ctr"/>
                <a:r>
                  <a:rPr lang="ru-RU" sz="1600" dirty="0" smtClean="0"/>
                  <a:t>Если нет </a:t>
                </a:r>
                <a14:m>
                  <m:oMath xmlns:m="http://schemas.openxmlformats.org/officeDocument/2006/math">
                    <m:r>
                      <a:rPr lang="ru-RU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𝑅𝑒𝑝</m:t>
                    </m:r>
                  </m:oMath>
                </a14:m>
                <a:r>
                  <a:rPr lang="ru-RU" sz="1600" dirty="0" smtClean="0"/>
                  <a:t>, то сверхпроводимость разрушится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sz="1600" dirty="0" smtClean="0"/>
              </a:p>
              <a:p>
                <a:pPr algn="ctr"/>
                <a:r>
                  <a:rPr lang="ru-RU" sz="1600" dirty="0" smtClean="0"/>
                  <a:t>Если </a:t>
                </a:r>
                <a14:m>
                  <m:oMath xmlns:m="http://schemas.openxmlformats.org/officeDocument/2006/math">
                    <m:r>
                      <a:rPr lang="ru-RU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𝑅𝑒𝑝</m:t>
                    </m:r>
                    <m:r>
                      <a:rPr lang="en-US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ru-RU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600" dirty="0"/>
                  <a:t>, то </a:t>
                </a:r>
                <a:r>
                  <a:rPr lang="ru-RU" sz="1600" dirty="0" smtClean="0"/>
                  <a:t>оно будет давать конечную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ru-RU" sz="1600" dirty="0" smtClean="0"/>
                  <a:t>!</a:t>
                </a:r>
                <a:endParaRPr lang="en-US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750" y="3122634"/>
                <a:ext cx="5860772" cy="830997"/>
              </a:xfrm>
              <a:prstGeom prst="rect">
                <a:avLst/>
              </a:prstGeom>
              <a:blipFill rotWithShape="0">
                <a:blip r:embed="rId7"/>
                <a:stretch>
                  <a:fillRect t="-2190" b="-80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8" y="4064101"/>
            <a:ext cx="4339463" cy="23184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60" y="4085980"/>
            <a:ext cx="4369475" cy="23345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5224" y="6541384"/>
            <a:ext cx="5733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/>
              <a:t>М.М</a:t>
            </a:r>
            <a:r>
              <a:rPr lang="ru-RU" sz="1400" dirty="0" smtClean="0"/>
              <a:t>. Коршунов, </a:t>
            </a:r>
            <a:r>
              <a:rPr lang="ru-RU" sz="1400" dirty="0" err="1" smtClean="0"/>
              <a:t>Ю.Н</a:t>
            </a:r>
            <a:r>
              <a:rPr lang="ru-RU" sz="1400" dirty="0" smtClean="0"/>
              <a:t>. Тогушова, </a:t>
            </a:r>
            <a:r>
              <a:rPr lang="ru-RU" sz="1400" dirty="0" err="1" smtClean="0"/>
              <a:t>О.В</a:t>
            </a:r>
            <a:r>
              <a:rPr lang="ru-RU" sz="1400" dirty="0" smtClean="0"/>
              <a:t>. Долгов, УФН 186, 1315 (2016)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12503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70851" y="265908"/>
            <a:ext cx="780229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Возможные экспериментальные подтверждения перехода </a:t>
            </a:r>
            <a:r>
              <a:rPr lang="en-US" dirty="0">
                <a:solidFill>
                  <a:prstClr val="black"/>
                </a:solidFill>
              </a:rPr>
              <a:t>s</a:t>
            </a:r>
            <a:r>
              <a:rPr lang="en-US" baseline="-25000" dirty="0">
                <a:solidFill>
                  <a:prstClr val="black"/>
                </a:solidFill>
              </a:rPr>
              <a:t>±</a:t>
            </a:r>
            <a:r>
              <a:rPr lang="en-US" dirty="0">
                <a:solidFill>
                  <a:prstClr val="black"/>
                </a:solidFill>
              </a:rPr>
              <a:t>→s</a:t>
            </a:r>
            <a:r>
              <a:rPr lang="en-US" baseline="-25000" dirty="0">
                <a:solidFill>
                  <a:prstClr val="black"/>
                </a:solidFill>
              </a:rPr>
              <a:t>++</a:t>
            </a:r>
            <a:endParaRPr lang="ru-RU" baseline="-25000" dirty="0">
              <a:solidFill>
                <a:prstClr val="black"/>
              </a:solidFill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56" y="1251874"/>
            <a:ext cx="6443888" cy="470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4624" y="631920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</a:rPr>
              <a:t>M.B</a:t>
            </a:r>
            <a:r>
              <a:rPr lang="en-US" sz="1400" dirty="0">
                <a:solidFill>
                  <a:prstClr val="black"/>
                </a:solidFill>
              </a:rPr>
              <a:t>. Schilling, et al. Phys. Rev. B 93, 174515 (2016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1251" y="834018"/>
            <a:ext cx="82614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solidFill>
                  <a:prstClr val="black"/>
                </a:solidFill>
              </a:rPr>
              <a:t>Лондоновская</a:t>
            </a:r>
            <a:r>
              <a:rPr lang="ru-RU" sz="1600" dirty="0" smtClean="0">
                <a:solidFill>
                  <a:prstClr val="black"/>
                </a:solidFill>
              </a:rPr>
              <a:t> глубина проникновения в </a:t>
            </a:r>
            <a:r>
              <a:rPr lang="en-US" sz="1600" dirty="0" smtClean="0">
                <a:solidFill>
                  <a:prstClr val="black"/>
                </a:solidFill>
              </a:rPr>
              <a:t>Ba(Fe</a:t>
            </a:r>
            <a:r>
              <a:rPr lang="en-US" sz="1600" baseline="-25000" dirty="0" smtClean="0">
                <a:solidFill>
                  <a:prstClr val="black"/>
                </a:solidFill>
              </a:rPr>
              <a:t>0.9</a:t>
            </a:r>
            <a:r>
              <a:rPr lang="en-US" sz="1600" dirty="0" smtClean="0">
                <a:solidFill>
                  <a:prstClr val="black"/>
                </a:solidFill>
              </a:rPr>
              <a:t>Co</a:t>
            </a:r>
            <a:r>
              <a:rPr lang="en-US" sz="1600" baseline="-25000" dirty="0" smtClean="0">
                <a:solidFill>
                  <a:prstClr val="black"/>
                </a:solidFill>
              </a:rPr>
              <a:t>0.1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r>
              <a:rPr lang="en-US" sz="1600" baseline="-25000" dirty="0" smtClean="0">
                <a:solidFill>
                  <a:prstClr val="black"/>
                </a:solidFill>
              </a:rPr>
              <a:t>2</a:t>
            </a:r>
            <a:r>
              <a:rPr lang="en-US" sz="1600" dirty="0" smtClean="0">
                <a:solidFill>
                  <a:prstClr val="black"/>
                </a:solidFill>
              </a:rPr>
              <a:t>As</a:t>
            </a:r>
            <a:r>
              <a:rPr lang="en-US" sz="1600" baseline="-25000" dirty="0" smtClean="0">
                <a:solidFill>
                  <a:prstClr val="black"/>
                </a:solidFill>
              </a:rPr>
              <a:t>2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при облучении протонами</a:t>
            </a:r>
            <a:endParaRPr lang="ru-RU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96447" y="6115948"/>
                <a:ext cx="3434658" cy="714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447" y="6115948"/>
                <a:ext cx="3434658" cy="7142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7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0"/>
          <p:cNvSpPr txBox="1">
            <a:spLocks noChangeArrowheads="1"/>
          </p:cNvSpPr>
          <p:nvPr/>
        </p:nvSpPr>
        <p:spPr bwMode="auto">
          <a:xfrm>
            <a:off x="473073" y="519579"/>
            <a:ext cx="845827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CCECFF"/>
                </a:solidFill>
                <a:latin typeface="Times New Roman"/>
              </a:rPr>
              <a:t>Часть р</a:t>
            </a:r>
            <a:r>
              <a:rPr lang="ru-RU" sz="2400" b="1" dirty="0" smtClean="0">
                <a:solidFill>
                  <a:srgbClr val="CCECFF"/>
                </a:solidFill>
                <a:latin typeface="Times New Roman"/>
              </a:rPr>
              <a:t>езультатов получена </a:t>
            </a:r>
            <a:r>
              <a:rPr lang="ru-RU" sz="2400" b="1" dirty="0" smtClean="0">
                <a:solidFill>
                  <a:srgbClr val="CCECFF"/>
                </a:solidFill>
                <a:latin typeface="Times New Roman"/>
              </a:rPr>
              <a:t>в </a:t>
            </a:r>
            <a:r>
              <a:rPr lang="ru-RU" sz="2400" b="1" dirty="0" smtClean="0">
                <a:solidFill>
                  <a:srgbClr val="CCECFF"/>
                </a:solidFill>
                <a:latin typeface="Times New Roman"/>
              </a:rPr>
              <a:t>сотрудничестве с</a:t>
            </a:r>
            <a:r>
              <a:rPr lang="ru-RU" sz="2400" b="1" dirty="0" smtClean="0">
                <a:solidFill>
                  <a:srgbClr val="CCECFF"/>
                </a:solidFill>
                <a:latin typeface="Times New Roman"/>
              </a:rPr>
              <a:t>:</a:t>
            </a:r>
            <a:endParaRPr lang="en-US" sz="2400" b="1" dirty="0">
              <a:solidFill>
                <a:srgbClr val="CCECFF"/>
              </a:solidFill>
              <a:latin typeface="Times New Roman"/>
            </a:endParaRPr>
          </a:p>
          <a:p>
            <a:pPr lvl="1">
              <a:buFontTx/>
              <a:buChar char="•"/>
              <a:defRPr/>
            </a:pP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В.А. Шестаков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(</a:t>
            </a:r>
            <a:r>
              <a:rPr lang="ru-RU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ИФ СО РАН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)</a:t>
            </a:r>
            <a:endParaRPr lang="en-US" sz="2400" b="1" dirty="0">
              <a:solidFill>
                <a:prstClr val="white">
                  <a:lumMod val="85000"/>
                </a:prstClr>
              </a:solidFill>
              <a:latin typeface="Times New Roman" pitchFamily="18" charset="0"/>
            </a:endParaRPr>
          </a:p>
          <a:p>
            <a:pPr lvl="1">
              <a:buFontTx/>
              <a:buChar char="•"/>
              <a:defRPr/>
            </a:pP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Ю.Н. </a:t>
            </a:r>
            <a:r>
              <a:rPr lang="ru-RU" sz="2400" b="1" dirty="0" err="1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Тогушова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(</a:t>
            </a:r>
            <a:r>
              <a:rPr lang="ru-RU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СФУ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)</a:t>
            </a:r>
          </a:p>
          <a:p>
            <a:pPr lvl="1">
              <a:buFontTx/>
              <a:buChar char="•"/>
              <a:defRPr/>
            </a:pP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О.В. Долгов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(</a:t>
            </a:r>
            <a:r>
              <a:rPr lang="en-US" sz="2400" b="1" dirty="0" err="1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Donostia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International Physics Center)</a:t>
            </a:r>
            <a:endParaRPr lang="en-US" sz="2400" b="1" dirty="0" smtClean="0">
              <a:solidFill>
                <a:prstClr val="white">
                  <a:lumMod val="85000"/>
                </a:prstClr>
              </a:solidFill>
              <a:latin typeface="Times New Roman" pitchFamily="18" charset="0"/>
            </a:endParaRPr>
          </a:p>
          <a:p>
            <a:pPr lvl="1">
              <a:buFontTx/>
              <a:buChar char="•"/>
              <a:defRPr/>
            </a:pP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А.А. </a:t>
            </a:r>
            <a:r>
              <a:rPr lang="ru-RU" sz="2400" b="1" dirty="0" err="1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Голубов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(University of </a:t>
            </a:r>
            <a:r>
              <a:rPr lang="en-US" sz="2400" b="1" dirty="0" err="1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Twente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)</a:t>
            </a:r>
          </a:p>
          <a:p>
            <a:pPr lvl="1">
              <a:buFontTx/>
              <a:buChar char="•"/>
              <a:defRPr/>
            </a:pP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Д.В. Ефремов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(IFW Dresden)</a:t>
            </a:r>
          </a:p>
          <a:p>
            <a:pPr lvl="1">
              <a:buFontTx/>
              <a:buChar char="•"/>
              <a:defRPr/>
            </a:pP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И.М. Ерёмин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(Bochum University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)</a:t>
            </a:r>
          </a:p>
          <a:p>
            <a:pPr lvl="1">
              <a:buFontTx/>
              <a:buChar char="•"/>
              <a:defRPr/>
            </a:pP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А.В. Чубуков 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(University of Minnesota)</a:t>
            </a:r>
          </a:p>
          <a:p>
            <a:pPr lvl="1">
              <a:buFontTx/>
              <a:buChar char="•"/>
              <a:defRPr/>
            </a:pP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P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.J. 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Hirschfeld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, 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S. </a:t>
            </a:r>
            <a:r>
              <a:rPr lang="en-US" sz="2400" b="1" dirty="0" err="1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Maiti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(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University of Florida)</a:t>
            </a:r>
          </a:p>
          <a:p>
            <a:pPr lvl="1">
              <a:buFontTx/>
              <a:buChar char="•"/>
              <a:defRPr/>
            </a:pP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T.P. </a:t>
            </a:r>
            <a:r>
              <a:rPr lang="en-US" sz="2400" b="1" dirty="0" err="1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Devereaux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, 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A.F. 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Kemper (Stanford University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)</a:t>
            </a:r>
          </a:p>
          <a:p>
            <a:pPr lvl="1">
              <a:buFontTx/>
              <a:buChar char="•"/>
              <a:defRPr/>
            </a:pP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H.-H. </a:t>
            </a:r>
            <a:r>
              <a:rPr lang="en-US" sz="2400" b="1" dirty="0" err="1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Klauss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, S.-L. </a:t>
            </a:r>
            <a:r>
              <a:rPr lang="en-US" sz="2400" b="1" dirty="0" err="1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Drechsler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, B. </a:t>
            </a:r>
            <a:r>
              <a:rPr lang="en-US" sz="2400" b="1" dirty="0" err="1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Büchner</a:t>
            </a:r>
            <a:r>
              <a:rPr lang="en-US" sz="2400" b="1" dirty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 (IFW Dresden</a:t>
            </a:r>
            <a:r>
              <a:rPr lang="en-US" sz="2400" b="1" dirty="0" smtClean="0">
                <a:solidFill>
                  <a:prstClr val="white">
                    <a:lumMod val="85000"/>
                  </a:prstClr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60" b="27205"/>
          <a:stretch/>
        </p:blipFill>
        <p:spPr bwMode="auto">
          <a:xfrm>
            <a:off x="7364596" y="5687787"/>
            <a:ext cx="881887" cy="68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Шапка на письм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t="29858" r="33668" b="41265"/>
          <a:stretch/>
        </p:blipFill>
        <p:spPr bwMode="auto">
          <a:xfrm>
            <a:off x="1972304" y="5697408"/>
            <a:ext cx="1142818" cy="6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File:Ruhr Uni Cre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01" y="5681496"/>
            <a:ext cx="698352" cy="6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best-masters.com/assets/img/logo_ecole/89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2" t="29812" r="1" b="50240"/>
          <a:stretch/>
        </p:blipFill>
        <p:spPr bwMode="auto">
          <a:xfrm>
            <a:off x="4396259" y="5681192"/>
            <a:ext cx="739932" cy="69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9" y="5680259"/>
            <a:ext cx="815561" cy="7008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3" b="14979"/>
          <a:stretch/>
        </p:blipFill>
        <p:spPr>
          <a:xfrm>
            <a:off x="3387166" y="5677236"/>
            <a:ext cx="737049" cy="7068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" b="1162"/>
          <a:stretch/>
        </p:blipFill>
        <p:spPr>
          <a:xfrm>
            <a:off x="5408235" y="5672182"/>
            <a:ext cx="713922" cy="7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73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2" name="Прямоугольник 3"/>
          <p:cNvSpPr>
            <a:spLocks noChangeArrowheads="1"/>
          </p:cNvSpPr>
          <p:nvPr/>
        </p:nvSpPr>
        <p:spPr bwMode="auto">
          <a:xfrm>
            <a:off x="4320554" y="5922444"/>
            <a:ext cx="33904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prstClr val="black"/>
                </a:solidFill>
              </a:rPr>
              <a:t>G. </a:t>
            </a:r>
            <a:r>
              <a:rPr lang="en-US" sz="1400" dirty="0" err="1" smtClean="0">
                <a:solidFill>
                  <a:prstClr val="black"/>
                </a:solidFill>
              </a:rPr>
              <a:t>Ghigo</a:t>
            </a:r>
            <a:r>
              <a:rPr lang="en-US" sz="1400" dirty="0" smtClean="0">
                <a:solidFill>
                  <a:prstClr val="black"/>
                </a:solidFill>
              </a:rPr>
              <a:t> et al., </a:t>
            </a:r>
            <a:r>
              <a:rPr lang="en-US" sz="1400" dirty="0">
                <a:solidFill>
                  <a:prstClr val="black"/>
                </a:solidFill>
              </a:rPr>
              <a:t>PRL 121, 107001 (2018)</a:t>
            </a:r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979" y="265908"/>
            <a:ext cx="788204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Возможные экспериментальные подтверждения перехода </a:t>
            </a:r>
            <a:r>
              <a:rPr lang="en-US" dirty="0">
                <a:solidFill>
                  <a:prstClr val="black"/>
                </a:solidFill>
              </a:rPr>
              <a:t>s</a:t>
            </a:r>
            <a:r>
              <a:rPr lang="en-US" baseline="-25000" dirty="0">
                <a:solidFill>
                  <a:prstClr val="black"/>
                </a:solidFill>
              </a:rPr>
              <a:t>±</a:t>
            </a:r>
            <a:r>
              <a:rPr lang="en-US" dirty="0">
                <a:solidFill>
                  <a:prstClr val="black"/>
                </a:solidFill>
              </a:rPr>
              <a:t>→s</a:t>
            </a:r>
            <a:r>
              <a:rPr lang="en-US" baseline="-25000" dirty="0">
                <a:solidFill>
                  <a:prstClr val="black"/>
                </a:solidFill>
              </a:rPr>
              <a:t>++</a:t>
            </a:r>
            <a:endParaRPr lang="ru-RU" baseline="-250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42215" y="834018"/>
            <a:ext cx="56595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Облучение монокристаллов</a:t>
            </a:r>
            <a:r>
              <a:rPr lang="en-US" sz="1600" dirty="0" smtClean="0">
                <a:solidFill>
                  <a:prstClr val="black"/>
                </a:solidFill>
              </a:rPr>
              <a:t> Ba(Fe</a:t>
            </a:r>
            <a:r>
              <a:rPr lang="en-US" sz="1600" baseline="-25000" dirty="0" smtClean="0">
                <a:solidFill>
                  <a:prstClr val="black"/>
                </a:solidFill>
              </a:rPr>
              <a:t>1-x</a:t>
            </a:r>
            <a:r>
              <a:rPr lang="en-US" sz="1600" dirty="0" smtClean="0">
                <a:solidFill>
                  <a:prstClr val="black"/>
                </a:solidFill>
              </a:rPr>
              <a:t>Rh</a:t>
            </a:r>
            <a:r>
              <a:rPr lang="en-US" sz="1600" baseline="-25000" dirty="0" smtClean="0">
                <a:solidFill>
                  <a:prstClr val="black"/>
                </a:solidFill>
              </a:rPr>
              <a:t>x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r>
              <a:rPr lang="en-US" sz="1600" baseline="-25000" dirty="0" smtClean="0">
                <a:solidFill>
                  <a:prstClr val="black"/>
                </a:solidFill>
              </a:rPr>
              <a:t>2</a:t>
            </a:r>
            <a:r>
              <a:rPr lang="en-US" sz="1600" dirty="0" smtClean="0">
                <a:solidFill>
                  <a:prstClr val="black"/>
                </a:solidFill>
              </a:rPr>
              <a:t>As</a:t>
            </a:r>
            <a:r>
              <a:rPr lang="en-US" sz="1600" baseline="-25000" dirty="0" smtClean="0">
                <a:solidFill>
                  <a:prstClr val="black"/>
                </a:solidFill>
              </a:rPr>
              <a:t>2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протонами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204" y="1234692"/>
            <a:ext cx="5798028" cy="3028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36" y="1277222"/>
            <a:ext cx="2985986" cy="3298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3540256" y="4575641"/>
                <a:ext cx="5199708" cy="834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l-GR" sz="1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sz="1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 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как функция температуры и беспорядка 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(</a:t>
                </a:r>
                <a:r>
                  <a:rPr lang="en-US" sz="1600" dirty="0" err="1" smtClean="0">
                    <a:solidFill>
                      <a:prstClr val="black"/>
                    </a:solidFill>
                  </a:rPr>
                  <a:t>dpa</a:t>
                </a:r>
                <a:r>
                  <a:rPr lang="en-US" sz="1600" dirty="0">
                    <a:solidFill>
                      <a:prstClr val="black"/>
                    </a:solidFill>
                  </a:rPr>
                  <a:t>): (a) 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экспериментальный и 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(</a:t>
                </a:r>
                <a:r>
                  <a:rPr lang="en-US" sz="1600" dirty="0">
                    <a:solidFill>
                      <a:prstClr val="black"/>
                    </a:solidFill>
                  </a:rPr>
                  <a:t>b) 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теоретический графики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.</a:t>
                </a:r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256" y="4575641"/>
                <a:ext cx="5199708" cy="834459"/>
              </a:xfrm>
              <a:prstGeom prst="rect">
                <a:avLst/>
              </a:prstGeom>
              <a:blipFill rotWithShape="0">
                <a:blip r:embed="rId4"/>
                <a:stretch>
                  <a:fillRect t="-1471" b="-95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193246" y="4611216"/>
            <a:ext cx="29987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(a) </a:t>
            </a:r>
            <a:r>
              <a:rPr lang="en-US" sz="1600" dirty="0" smtClean="0">
                <a:solidFill>
                  <a:prstClr val="black"/>
                </a:solidFill>
              </a:rPr>
              <a:t>T</a:t>
            </a:r>
            <a:r>
              <a:rPr lang="en-US" sz="1600" baseline="-25000" dirty="0" smtClean="0">
                <a:solidFill>
                  <a:prstClr val="black"/>
                </a:solidFill>
              </a:rPr>
              <a:t>c</a:t>
            </a:r>
            <a:r>
              <a:rPr lang="en-US" sz="1600" dirty="0" smtClean="0">
                <a:solidFill>
                  <a:prstClr val="black"/>
                </a:solidFill>
              </a:rPr>
              <a:t> of </a:t>
            </a:r>
            <a:r>
              <a:rPr lang="en-US" sz="1600" dirty="0">
                <a:solidFill>
                  <a:prstClr val="black"/>
                </a:solidFill>
              </a:rPr>
              <a:t>the irradiated </a:t>
            </a:r>
            <a:r>
              <a:rPr lang="en-US" sz="1600" dirty="0" smtClean="0">
                <a:solidFill>
                  <a:prstClr val="black"/>
                </a:solidFill>
              </a:rPr>
              <a:t>crystal normalized to </a:t>
            </a:r>
            <a:r>
              <a:rPr lang="en-US" sz="1600" dirty="0">
                <a:solidFill>
                  <a:prstClr val="black"/>
                </a:solidFill>
              </a:rPr>
              <a:t>its value for the pristine crystal, as a function of </a:t>
            </a:r>
            <a:r>
              <a:rPr lang="en-US" sz="1600" dirty="0" smtClean="0">
                <a:solidFill>
                  <a:prstClr val="black"/>
                </a:solidFill>
              </a:rPr>
              <a:t>the irradiation-induced disorder, expressed </a:t>
            </a:r>
            <a:r>
              <a:rPr lang="en-US" sz="1600" dirty="0">
                <a:solidFill>
                  <a:prstClr val="black"/>
                </a:solidFill>
              </a:rPr>
              <a:t>by the average </a:t>
            </a:r>
            <a:r>
              <a:rPr lang="en-US" sz="1600" dirty="0" smtClean="0">
                <a:solidFill>
                  <a:prstClr val="black"/>
                </a:solidFill>
              </a:rPr>
              <a:t>displacement per </a:t>
            </a:r>
            <a:r>
              <a:rPr lang="en-US" sz="1600" dirty="0">
                <a:solidFill>
                  <a:prstClr val="black"/>
                </a:solidFill>
              </a:rPr>
              <a:t>atom</a:t>
            </a:r>
            <a:r>
              <a:rPr lang="en-US" sz="1600" dirty="0" smtClean="0">
                <a:solidFill>
                  <a:prstClr val="black"/>
                </a:solidFill>
              </a:rPr>
              <a:t>. (</a:t>
            </a:r>
            <a:r>
              <a:rPr lang="en-US" sz="1600" dirty="0">
                <a:solidFill>
                  <a:prstClr val="black"/>
                </a:solidFill>
              </a:rPr>
              <a:t>b) </a:t>
            </a:r>
            <a:r>
              <a:rPr lang="en-US" sz="1600" dirty="0" smtClean="0">
                <a:solidFill>
                  <a:prstClr val="black"/>
                </a:solidFill>
              </a:rPr>
              <a:t>Low-T values </a:t>
            </a:r>
            <a:r>
              <a:rPr lang="en-US" sz="1600" dirty="0">
                <a:solidFill>
                  <a:prstClr val="black"/>
                </a:solidFill>
              </a:rPr>
              <a:t>of the London penetration depth.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71718" y="276568"/>
                <a:ext cx="5800627" cy="37561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dirty="0">
                    <a:solidFill>
                      <a:prstClr val="black"/>
                    </a:solidFill>
                  </a:rPr>
                  <a:t>Фазовая диаграмма перехода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)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718" y="276568"/>
                <a:ext cx="5800627" cy="3756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788" y="677997"/>
            <a:ext cx="5506425" cy="4804481"/>
          </a:xfrm>
          <a:prstGeom prst="rect">
            <a:avLst/>
          </a:prstGeom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331447" y="6516647"/>
            <a:ext cx="64811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>
                <a:solidFill>
                  <a:sysClr val="windowText" lastClr="000000"/>
                </a:solidFill>
              </a:rPr>
              <a:t>M.M. Korshunov,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and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 smtClean="0">
                <a:solidFill>
                  <a:sysClr val="windowText" lastClr="000000"/>
                </a:solidFill>
              </a:rPr>
              <a:t>Symmetry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 10, 323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39751" y="5472924"/>
                <a:ext cx="6664497" cy="1022459"/>
              </a:xfrm>
              <a:prstGeom prst="rect">
                <a:avLst/>
              </a:prstGeom>
              <a:solidFill>
                <a:srgbClr val="00349E">
                  <a:lumMod val="7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CCECFF"/>
                    </a:solidFill>
                    <a:latin typeface="Century Gothic"/>
                  </a:rPr>
                  <a:t>Кривая перехода не является вертикальной линией</a:t>
                </a: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! </a:t>
                </a:r>
                <a:r>
                  <a:rPr lang="ru-RU" sz="2000" b="1" kern="0" dirty="0" smtClean="0">
                    <a:solidFill>
                      <a:srgbClr val="CCECFF"/>
                    </a:solidFill>
                    <a:latin typeface="Century Gothic"/>
                  </a:rPr>
                  <a:t>Следовательно, возможен зависящий от температуры переход</a:t>
                </a: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sz="2000" b="1" i="1" kern="0" smtClea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ru-RU" sz="2000" b="1" kern="0" dirty="0" smtClean="0">
                    <a:solidFill>
                      <a:srgbClr val="CCECFF"/>
                    </a:solidFill>
                    <a:latin typeface="Century Gothic"/>
                  </a:rPr>
                  <a:t>.</a:t>
                </a: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  </a:t>
                </a:r>
                <a:endParaRPr lang="ru-RU" sz="2000" b="1" kern="0" baseline="-25000" dirty="0">
                  <a:solidFill>
                    <a:srgbClr val="CCECFF"/>
                  </a:solidFill>
                  <a:latin typeface="Century Gothic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751" y="5472924"/>
                <a:ext cx="6664497" cy="1022459"/>
              </a:xfrm>
              <a:prstGeom prst="rect">
                <a:avLst/>
              </a:prstGeom>
              <a:blipFill rotWithShape="0">
                <a:blip r:embed="rId5"/>
                <a:stretch>
                  <a:fillRect t="-3571" r="-1097" b="-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5222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98401" y="276568"/>
                <a:ext cx="4547270" cy="36933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dirty="0" smtClean="0">
                    <a:solidFill>
                      <a:prstClr val="black"/>
                    </a:solidFill>
                  </a:rPr>
                  <a:t>Температурная зависимость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)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401" y="276568"/>
                <a:ext cx="454727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51474" y="1317986"/>
                <a:ext cx="3694813" cy="1754968"/>
              </a:xfrm>
              <a:prstGeom prst="rect">
                <a:avLst/>
              </a:prstGeom>
              <a:solidFill>
                <a:srgbClr val="00349E">
                  <a:lumMod val="7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 smtClean="0">
                    <a:solidFill>
                      <a:srgbClr val="CCECFF"/>
                    </a:solidFill>
                    <a:latin typeface="Century Gothic"/>
                  </a:rPr>
                  <a:t>Знак малой щели </a:t>
                </a: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(</a:t>
                </a:r>
                <a:r>
                  <a:rPr lang="ru-RU" sz="2000" b="1" kern="0" dirty="0" smtClean="0">
                    <a:solidFill>
                      <a:srgbClr val="CCECFF"/>
                    </a:solidFill>
                    <a:latin typeface="Century Gothic"/>
                  </a:rPr>
                  <a:t>зона</a:t>
                </a: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kern="0" dirty="0" smtClea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) </a:t>
                </a:r>
                <a:r>
                  <a:rPr lang="ru-RU" sz="2000" b="1" kern="0" dirty="0" smtClean="0">
                    <a:solidFill>
                      <a:srgbClr val="CCECFF"/>
                    </a:solidFill>
                    <a:latin typeface="Century Gothic"/>
                  </a:rPr>
                  <a:t>меняется с беспорядком и температурой</a:t>
                </a: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: </a:t>
                </a:r>
                <a:r>
                  <a:rPr lang="ru-RU" sz="2000" b="1" kern="0" dirty="0" smtClean="0">
                    <a:solidFill>
                      <a:srgbClr val="CCECFF"/>
                    </a:solidFill>
                    <a:latin typeface="Century Gothic"/>
                  </a:rPr>
                  <a:t>каскад переходов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groupChr>
                      <m:groupChrPr>
                        <m:chr m:val="→"/>
                        <m:pos m:val="top"/>
                        <m:ctrlP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ru-RU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беспорядок</m:t>
                        </m:r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</m:groupChr>
                    <m:sSub>
                      <m:sSubPr>
                        <m:ctrlP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  <m:groupChr>
                      <m:groupChrPr>
                        <m:chr m:val="→"/>
                        <m:pos m:val="top"/>
                        <m:ctrlP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ru-RU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температура</m:t>
                        </m:r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groupChr>
                    <m:sSub>
                      <m:sSubPr>
                        <m:ctrlP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endParaRPr lang="ru-RU" sz="2000" b="1" kern="0" baseline="-25000" dirty="0">
                  <a:solidFill>
                    <a:srgbClr val="CCECFF"/>
                  </a:solidFill>
                  <a:latin typeface="Century Gothic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474" y="1317986"/>
                <a:ext cx="3694813" cy="1754968"/>
              </a:xfrm>
              <a:prstGeom prst="rect">
                <a:avLst/>
              </a:prstGeom>
              <a:blipFill rotWithShape="0">
                <a:blip r:embed="rId4"/>
                <a:stretch>
                  <a:fillRect t="-1736" r="-1485" b="-20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294234" y="6485828"/>
            <a:ext cx="6555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>
                <a:solidFill>
                  <a:sysClr val="windowText" lastClr="000000"/>
                </a:solidFill>
              </a:rPr>
              <a:t>M.M. Korshunov,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and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 smtClean="0">
                <a:solidFill>
                  <a:sysClr val="windowText" lastClr="000000"/>
                </a:solidFill>
              </a:rPr>
              <a:t>Symmetry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 10, 323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66" y="814951"/>
            <a:ext cx="4461053" cy="2974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91" y="3363656"/>
            <a:ext cx="4420001" cy="30286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10206" y="4363507"/>
            <a:ext cx="31423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Результаты для низшей </a:t>
            </a:r>
            <a:r>
              <a:rPr lang="ru-RU" sz="1600" dirty="0" err="1" smtClean="0">
                <a:solidFill>
                  <a:prstClr val="black"/>
                </a:solidFill>
              </a:rPr>
              <a:t>мацубаровской</a:t>
            </a:r>
            <a:r>
              <a:rPr lang="ru-RU" sz="1600" dirty="0" smtClean="0">
                <a:solidFill>
                  <a:prstClr val="black"/>
                </a:solidFill>
              </a:rPr>
              <a:t> частоты</a:t>
            </a:r>
            <a:r>
              <a:rPr lang="en-US" sz="1600" dirty="0" smtClean="0">
                <a:solidFill>
                  <a:prstClr val="black"/>
                </a:solidFill>
              </a:rPr>
              <a:t> n=0</a:t>
            </a:r>
            <a:r>
              <a:rPr lang="ru-RU" sz="1600" dirty="0" smtClean="0">
                <a:solidFill>
                  <a:prstClr val="black"/>
                </a:solidFill>
              </a:rPr>
              <a:t> подтверждаются и при более высоких частотах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81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51554" y="276568"/>
                <a:ext cx="3840923" cy="37561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dirty="0" smtClean="0">
                    <a:solidFill>
                      <a:prstClr val="black"/>
                    </a:solidFill>
                  </a:rPr>
                  <a:t>Переход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: 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влияние на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prstClr val="black"/>
                    </a:solidFill>
                  </a:rPr>
                  <a:t>c</a:t>
                </a:r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554" y="276568"/>
                <a:ext cx="3840923" cy="3756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57" y="3572058"/>
            <a:ext cx="4365938" cy="3056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21"/>
            <a:ext cx="5243119" cy="3670183"/>
          </a:xfrm>
          <a:prstGeom prst="rect">
            <a:avLst/>
          </a:prstGeom>
        </p:spPr>
      </p:pic>
      <p:cxnSp>
        <p:nvCxnSpPr>
          <p:cNvPr id="3" name="Прямая со стрелкой 2"/>
          <p:cNvCxnSpPr>
            <a:stCxn id="5" idx="0"/>
          </p:cNvCxnSpPr>
          <p:nvPr/>
        </p:nvCxnSpPr>
        <p:spPr>
          <a:xfrm flipV="1">
            <a:off x="2413552" y="2417932"/>
            <a:ext cx="29547" cy="179363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19154" y="4211566"/>
            <a:ext cx="2388795" cy="400110"/>
          </a:xfrm>
          <a:prstGeom prst="rect">
            <a:avLst/>
          </a:prstGeom>
          <a:solidFill>
            <a:srgbClr val="CCECFF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Точки переходов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386" y="5773711"/>
            <a:ext cx="4563828" cy="400110"/>
          </a:xfrm>
          <a:prstGeom prst="rect">
            <a:avLst/>
          </a:prstGeom>
          <a:solidFill>
            <a:srgbClr val="00349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CCECFF"/>
                </a:solidFill>
                <a:latin typeface="Century Gothic"/>
              </a:rPr>
              <a:t>T</a:t>
            </a:r>
            <a:r>
              <a:rPr lang="en-US" sz="2000" b="1" kern="0" baseline="-25000" dirty="0" smtClean="0">
                <a:solidFill>
                  <a:srgbClr val="CCECFF"/>
                </a:solidFill>
                <a:latin typeface="Century Gothic"/>
              </a:rPr>
              <a:t>c</a:t>
            </a:r>
            <a:r>
              <a:rPr lang="en-US" sz="2000" b="1" kern="0" dirty="0" smtClean="0">
                <a:solidFill>
                  <a:srgbClr val="CCECFF"/>
                </a:solidFill>
                <a:latin typeface="Century Gothic"/>
              </a:rPr>
              <a:t> </a:t>
            </a:r>
            <a:r>
              <a:rPr lang="ru-RU" sz="2000" b="1" kern="0" dirty="0" smtClean="0">
                <a:solidFill>
                  <a:srgbClr val="CCECFF"/>
                </a:solidFill>
                <a:latin typeface="Century Gothic"/>
              </a:rPr>
              <a:t>меняется гладко</a:t>
            </a:r>
            <a:r>
              <a:rPr lang="en-US" sz="2000" b="1" kern="0" dirty="0" smtClean="0">
                <a:solidFill>
                  <a:srgbClr val="CCECFF"/>
                </a:solidFill>
                <a:latin typeface="Century Gothic"/>
              </a:rPr>
              <a:t>!</a:t>
            </a:r>
            <a:endParaRPr lang="ru-RU" sz="2000" b="1" kern="0" dirty="0" smtClean="0">
              <a:solidFill>
                <a:srgbClr val="CCECFF"/>
              </a:solidFill>
              <a:latin typeface="Century Gothi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6134128" y="1295198"/>
                <a:ext cx="2412905" cy="1384995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𝜎</m:t>
                    </m:r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ru-RU" sz="1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борновский</a:t>
                </a:r>
                <a:r>
                  <a:rPr lang="ru-RU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предел</a:t>
                </a:r>
                <a:endPara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𝜎</m:t>
                    </m:r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→1</m:t>
                    </m:r>
                  </m:oMath>
                </a14:m>
                <a:r>
                  <a:rPr lang="en-U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ru-RU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унитарный предел</a:t>
                </a:r>
                <a:endPara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1400" dirty="0" smtClean="0">
                    <a:solidFill>
                      <a:srgbClr val="0070C0"/>
                    </a:solidFill>
                    <a:latin typeface="Arial" pitchFamily="34" charset="0"/>
                    <a:cs typeface="Arial" panose="020B0604020202020204" pitchFamily="34" charset="0"/>
                  </a:rPr>
                  <a:t>Межзонный потенциал</a:t>
                </a:r>
                <a:endParaRPr lang="en-US" sz="1400" i="1" dirty="0" smtClean="0">
                  <a:solidFill>
                    <a:srgbClr val="0000CC"/>
                  </a:solidFill>
                  <a:latin typeface="Cambria Math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1400" dirty="0" smtClean="0">
                  <a:solidFill>
                    <a:srgbClr val="0070C0"/>
                  </a:solidFill>
                  <a:latin typeface="Arial" pitchFamily="34" charset="0"/>
                </a:endParaRPr>
              </a:p>
              <a:p>
                <a:pPr algn="ctr"/>
                <a:r>
                  <a:rPr lang="ru-RU" sz="1400" dirty="0" err="1" smtClean="0">
                    <a:solidFill>
                      <a:srgbClr val="0070C0"/>
                    </a:solidFill>
                    <a:latin typeface="Arial" pitchFamily="34" charset="0"/>
                  </a:rPr>
                  <a:t>Внутризонный</a:t>
                </a:r>
                <a:r>
                  <a:rPr lang="ru-RU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 потенциал</a:t>
                </a:r>
                <a:r>
                  <a:rPr lang="en-US" sz="1400" kern="0" dirty="0" smtClean="0">
                    <a:solidFill>
                      <a:sysClr val="windowText" lastClr="000000"/>
                    </a:solidFill>
                  </a:rPr>
                  <a:t> </a:t>
                </a:r>
                <a:endParaRPr lang="en-US" sz="1400" i="1" dirty="0">
                  <a:solidFill>
                    <a:srgbClr val="0000CC"/>
                  </a:solidFill>
                  <a:latin typeface="Cambria Math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28" y="1295198"/>
                <a:ext cx="2412905" cy="1384995"/>
              </a:xfrm>
              <a:prstGeom prst="rect">
                <a:avLst/>
              </a:prstGeom>
              <a:blipFill rotWithShape="0">
                <a:blip r:embed="rId6"/>
                <a:stretch>
                  <a:fillRect t="-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-12879" y="6485828"/>
            <a:ext cx="91697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>
                <a:solidFill>
                  <a:sysClr val="windowText" lastClr="000000"/>
                </a:solidFill>
              </a:rPr>
              <a:t>M.M. Korshunov,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et al.,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Supercond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Sci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Technol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31, 034001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30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3795" name="Text Box 11"/>
              <p:cNvSpPr txBox="1">
                <a:spLocks noChangeArrowheads="1"/>
              </p:cNvSpPr>
              <p:nvPr/>
            </p:nvSpPr>
            <p:spPr bwMode="auto">
              <a:xfrm>
                <a:off x="256908" y="815832"/>
                <a:ext cx="8630184" cy="551266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Теоретически предсказанный спин-резонансный пик наблюдается в 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нейтронном рассеянии в сверхпроводящем состоянии </a:t>
                </a:r>
                <a:r>
                  <a:rPr lang="ru-RU" b="1" dirty="0" err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пниктидов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и </a:t>
                </a:r>
                <a:r>
                  <a:rPr lang="ru-RU" b="1" dirty="0" err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халькогенидов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железа.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Это свидетельствует </a:t>
                </a:r>
                <a:r>
                  <a:rPr lang="ru-RU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об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i="1" ker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±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структуре параметра 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порядка 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и косвенно 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подтверждает спин-</a:t>
                </a:r>
                <a:r>
                  <a:rPr lang="ru-RU" dirty="0" err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флуктуационный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механизм 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сверхпроводимости</a:t>
                </a:r>
                <a:r>
                  <a:rPr lang="en-US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endParaRPr lang="ru-RU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При 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увеличении </a:t>
                </a:r>
                <a:r>
                  <a:rPr lang="ru-RU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анизотропии сверхпроводящей щели 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спин-резонансный пик 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сдвигается 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на более низкие частоты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и его интенсивность уменьшается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Предсказан переход между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en-US" b="1" i="1" ker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en-US" b="1" i="1" ker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++</m:t>
                        </m:r>
                      </m:sub>
                    </m:sSub>
                  </m:oMath>
                </a14:m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состояниями в результате рассеяния на примесях.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Такой переход был обнаружен экспериментально в </a:t>
                </a:r>
                <a:r>
                  <a:rPr lang="ru-RU" dirty="0" err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пниктидах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, облучаемых протонами.</a:t>
                </a:r>
              </a:p>
              <a:p>
                <a:pPr marL="285750" indent="-285750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Получена фазовая диаграмма в координатах температура-беспорядок и кривая перехода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1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на ней</a:t>
                </a:r>
                <a:r>
                  <a:rPr lang="ru-RU" b="1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ru-RU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В зависимости от температуры в узкой области интенсивности примесного рассеяния, может наблюдаться каскад переходов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1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  <m:r>
                      <a:rPr lang="en-US" b="1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ru-RU" b="1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Критическая </a:t>
                </a:r>
                <a:r>
                  <a:rPr lang="ru-RU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температура </a:t>
                </a:r>
                <a:r>
                  <a:rPr lang="ru-RU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T</a:t>
                </a:r>
                <a:r>
                  <a:rPr lang="ru-RU" baseline="-250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c</a:t>
                </a:r>
                <a:r>
                  <a:rPr lang="ru-RU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всегда является гладкой функцией интенсивности рассеяния на примесях</a:t>
                </a:r>
                <a:r>
                  <a:rPr lang="ru-RU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endParaRPr lang="ru-RU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79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908" y="815832"/>
                <a:ext cx="8630184" cy="5512663"/>
              </a:xfrm>
              <a:prstGeom prst="rect">
                <a:avLst/>
              </a:prstGeom>
              <a:blipFill rotWithShape="0">
                <a:blip r:embed="rId3"/>
                <a:stretch>
                  <a:fillRect l="-282" t="-441" r="-563" b="-661"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058951" y="276568"/>
            <a:ext cx="102624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Выводы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54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25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7641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523" y="779676"/>
            <a:ext cx="886944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Статьи в </a:t>
            </a:r>
            <a:r>
              <a:rPr lang="ru-RU" sz="1600" b="1" dirty="0">
                <a:solidFill>
                  <a:prstClr val="black"/>
                </a:solidFill>
              </a:rPr>
              <a:t>рецензируемых научных изданиях</a:t>
            </a:r>
            <a:r>
              <a:rPr lang="ru-RU" sz="1600" b="1" dirty="0" smtClean="0">
                <a:solidFill>
                  <a:prstClr val="black"/>
                </a:solidFill>
              </a:rPr>
              <a:t>: </a:t>
            </a:r>
            <a:r>
              <a:rPr lang="en-US" sz="1600" b="1" dirty="0" smtClean="0">
                <a:solidFill>
                  <a:prstClr val="black"/>
                </a:solidFill>
              </a:rPr>
              <a:t>71</a:t>
            </a:r>
            <a:r>
              <a:rPr lang="ru-RU" sz="1600" b="1" dirty="0" smtClean="0">
                <a:solidFill>
                  <a:prstClr val="black"/>
                </a:solidFill>
              </a:rPr>
              <a:t/>
            </a:r>
            <a:br>
              <a:rPr lang="ru-RU" sz="1600" b="1" dirty="0" smtClean="0">
                <a:solidFill>
                  <a:prstClr val="black"/>
                </a:solidFill>
              </a:rPr>
            </a:br>
            <a:r>
              <a:rPr lang="ru-RU" sz="1400" dirty="0" smtClean="0">
                <a:solidFill>
                  <a:prstClr val="black"/>
                </a:solidFill>
              </a:rPr>
              <a:t>из них </a:t>
            </a:r>
            <a:r>
              <a:rPr lang="en-US" sz="1400" b="1" dirty="0" err="1" smtClean="0">
                <a:solidFill>
                  <a:prstClr val="black"/>
                </a:solidFill>
              </a:rPr>
              <a:t>Rep.Prog.Phys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r>
              <a:rPr lang="ru-RU" sz="1400" b="1" dirty="0" smtClean="0">
                <a:solidFill>
                  <a:prstClr val="black"/>
                </a:solidFill>
              </a:rPr>
              <a:t> 1, </a:t>
            </a:r>
            <a:r>
              <a:rPr lang="en-US" sz="1400" b="1" dirty="0" err="1" smtClean="0">
                <a:solidFill>
                  <a:prstClr val="black"/>
                </a:solidFill>
              </a:rPr>
              <a:t>Phys.Rev.Lett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r>
              <a:rPr lang="ru-RU" sz="1400" b="1" dirty="0" smtClean="0">
                <a:solidFill>
                  <a:prstClr val="black"/>
                </a:solidFill>
              </a:rPr>
              <a:t> 4, </a:t>
            </a:r>
            <a:r>
              <a:rPr lang="en-US" sz="1400" b="1" dirty="0" err="1" smtClean="0">
                <a:solidFill>
                  <a:prstClr val="black"/>
                </a:solidFill>
              </a:rPr>
              <a:t>Phys.Rev</a:t>
            </a:r>
            <a:r>
              <a:rPr lang="en-US" sz="1400" b="1" dirty="0">
                <a:solidFill>
                  <a:prstClr val="black"/>
                </a:solidFill>
              </a:rPr>
              <a:t>. </a:t>
            </a:r>
            <a:r>
              <a:rPr lang="en-US" sz="1400" b="1" dirty="0" smtClean="0">
                <a:solidFill>
                  <a:prstClr val="black"/>
                </a:solidFill>
              </a:rPr>
              <a:t>B</a:t>
            </a:r>
            <a:r>
              <a:rPr lang="ru-RU" sz="1400" b="1" dirty="0" smtClean="0">
                <a:solidFill>
                  <a:prstClr val="black"/>
                </a:solidFill>
              </a:rPr>
              <a:t> 1</a:t>
            </a:r>
            <a:r>
              <a:rPr lang="en-US" sz="1400" b="1" dirty="0" smtClean="0">
                <a:solidFill>
                  <a:prstClr val="black"/>
                </a:solidFill>
              </a:rPr>
              <a:t>6</a:t>
            </a:r>
            <a:r>
              <a:rPr lang="ru-RU" sz="1400" b="1" dirty="0" smtClean="0">
                <a:solidFill>
                  <a:prstClr val="black"/>
                </a:solidFill>
              </a:rPr>
              <a:t>, УФН 3, Письма </a:t>
            </a:r>
            <a:r>
              <a:rPr lang="ru-RU" sz="1400" b="1" dirty="0">
                <a:solidFill>
                  <a:prstClr val="black"/>
                </a:solidFill>
              </a:rPr>
              <a:t>в </a:t>
            </a:r>
            <a:r>
              <a:rPr lang="ru-RU" sz="1400" b="1" dirty="0" smtClean="0">
                <a:solidFill>
                  <a:prstClr val="black"/>
                </a:solidFill>
              </a:rPr>
              <a:t>ЖЭТФ 4 и др.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3 главы </a:t>
            </a:r>
            <a:r>
              <a:rPr lang="ru-RU" sz="1600" b="1" dirty="0">
                <a:solidFill>
                  <a:prstClr val="black"/>
                </a:solidFill>
              </a:rPr>
              <a:t>в монографиях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  <a:br>
              <a:rPr lang="ru-RU" sz="1600" b="1" dirty="0" smtClean="0">
                <a:solidFill>
                  <a:prstClr val="black"/>
                </a:solidFill>
              </a:rPr>
            </a:br>
            <a:r>
              <a:rPr lang="en-US" sz="1400" dirty="0" smtClean="0">
                <a:solidFill>
                  <a:prstClr val="black"/>
                </a:solidFill>
              </a:rPr>
              <a:t>"Strongly </a:t>
            </a:r>
            <a:r>
              <a:rPr lang="en-US" sz="1400" dirty="0">
                <a:solidFill>
                  <a:prstClr val="black"/>
                </a:solidFill>
              </a:rPr>
              <a:t>Correlated Systems. Theoretical Methods", </a:t>
            </a:r>
            <a:r>
              <a:rPr lang="en-US" sz="1400" dirty="0" smtClean="0">
                <a:solidFill>
                  <a:prstClr val="black"/>
                </a:solidFill>
              </a:rPr>
              <a:t>Springer Series in Solid-State Sciences, Springer, 2012</a:t>
            </a:r>
            <a:r>
              <a:rPr lang="ru-RU" sz="1400" dirty="0" smtClean="0">
                <a:solidFill>
                  <a:prstClr val="black"/>
                </a:solidFill>
              </a:rPr>
              <a:t/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en-US" sz="1400" dirty="0" smtClean="0">
                <a:solidFill>
                  <a:prstClr val="black"/>
                </a:solidFill>
              </a:rPr>
              <a:t>"Recent </a:t>
            </a:r>
            <a:r>
              <a:rPr lang="en-US" sz="1400" dirty="0">
                <a:solidFill>
                  <a:prstClr val="black"/>
                </a:solidFill>
              </a:rPr>
              <a:t>Advances in Superconductivity Research", Nova Science Publishers Inc</a:t>
            </a:r>
            <a:r>
              <a:rPr lang="en-US" sz="1400" dirty="0" smtClean="0">
                <a:solidFill>
                  <a:prstClr val="black"/>
                </a:solidFill>
              </a:rPr>
              <a:t>. New York, 2013</a:t>
            </a:r>
            <a:r>
              <a:rPr lang="ru-RU" sz="1400" dirty="0" smtClean="0">
                <a:solidFill>
                  <a:prstClr val="black"/>
                </a:solidFill>
              </a:rPr>
              <a:t/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en-US" sz="1400" dirty="0" smtClean="0">
                <a:solidFill>
                  <a:prstClr val="black"/>
                </a:solidFill>
              </a:rPr>
              <a:t>"Perturbation </a:t>
            </a:r>
            <a:r>
              <a:rPr lang="en-US" sz="1400" dirty="0">
                <a:solidFill>
                  <a:prstClr val="black"/>
                </a:solidFill>
              </a:rPr>
              <a:t>Theory: Advances in Research and Applications", Nova Science Publishers Inc. </a:t>
            </a:r>
            <a:r>
              <a:rPr lang="en-US" sz="1400" dirty="0" smtClean="0">
                <a:solidFill>
                  <a:prstClr val="black"/>
                </a:solidFill>
              </a:rPr>
              <a:t>New York, 2018</a:t>
            </a:r>
            <a:endParaRPr lang="ru-RU" sz="14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Индекс </a:t>
            </a:r>
            <a:r>
              <a:rPr lang="ru-RU" sz="1600" b="1" dirty="0" err="1" smtClean="0">
                <a:solidFill>
                  <a:prstClr val="black"/>
                </a:solidFill>
              </a:rPr>
              <a:t>Хирша</a:t>
            </a:r>
            <a:r>
              <a:rPr lang="ru-RU" sz="1600" b="1" dirty="0" smtClean="0">
                <a:solidFill>
                  <a:prstClr val="black"/>
                </a:solidFill>
              </a:rPr>
              <a:t>: </a:t>
            </a:r>
            <a:r>
              <a:rPr lang="en-US" sz="1600" b="1" dirty="0" smtClean="0">
                <a:solidFill>
                  <a:prstClr val="black"/>
                </a:solidFill>
              </a:rPr>
              <a:t>20</a:t>
            </a:r>
            <a:r>
              <a:rPr lang="ru-RU" sz="1600" b="1" dirty="0" smtClean="0">
                <a:solidFill>
                  <a:prstClr val="black"/>
                </a:solidFill>
              </a:rPr>
              <a:t> (</a:t>
            </a:r>
            <a:r>
              <a:rPr lang="en-US" sz="1600" b="1" dirty="0" err="1" smtClean="0">
                <a:solidFill>
                  <a:prstClr val="black"/>
                </a:solidFill>
              </a:rPr>
              <a:t>WoS</a:t>
            </a:r>
            <a:r>
              <a:rPr lang="en-US" sz="1600" b="1" dirty="0" smtClean="0">
                <a:solidFill>
                  <a:prstClr val="black"/>
                </a:solidFill>
              </a:rPr>
              <a:t>), 21 (Google scholar)</a:t>
            </a:r>
            <a:r>
              <a:rPr lang="ru-RU" sz="1600" b="1" dirty="0" smtClean="0">
                <a:solidFill>
                  <a:prstClr val="black"/>
                </a:solidFill>
              </a:rPr>
              <a:t/>
            </a:r>
            <a:br>
              <a:rPr lang="ru-RU" sz="1600" b="1" dirty="0" smtClean="0">
                <a:solidFill>
                  <a:prstClr val="black"/>
                </a:solidFill>
              </a:rPr>
            </a:br>
            <a:r>
              <a:rPr lang="ru-RU" sz="1600" b="1" dirty="0" smtClean="0">
                <a:solidFill>
                  <a:prstClr val="black"/>
                </a:solidFill>
              </a:rPr>
              <a:t>Количество цитирований: 2</a:t>
            </a:r>
            <a:r>
              <a:rPr lang="en-US" sz="1600" b="1" dirty="0" smtClean="0">
                <a:solidFill>
                  <a:prstClr val="black"/>
                </a:solidFill>
              </a:rPr>
              <a:t>224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(</a:t>
            </a:r>
            <a:r>
              <a:rPr lang="en-US" sz="1600" b="1" dirty="0" err="1">
                <a:solidFill>
                  <a:prstClr val="black"/>
                </a:solidFill>
              </a:rPr>
              <a:t>WoS</a:t>
            </a:r>
            <a:r>
              <a:rPr lang="en-US" sz="1600" b="1" dirty="0" smtClean="0">
                <a:solidFill>
                  <a:prstClr val="black"/>
                </a:solidFill>
              </a:rPr>
              <a:t>), </a:t>
            </a:r>
            <a:r>
              <a:rPr lang="ru-RU" sz="1600" b="1" dirty="0" smtClean="0">
                <a:solidFill>
                  <a:prstClr val="black"/>
                </a:solidFill>
              </a:rPr>
              <a:t>30</a:t>
            </a:r>
            <a:r>
              <a:rPr lang="en-US" sz="1600" b="1" dirty="0" smtClean="0">
                <a:solidFill>
                  <a:prstClr val="black"/>
                </a:solidFill>
              </a:rPr>
              <a:t>14 (Google</a:t>
            </a:r>
            <a:r>
              <a:rPr lang="en-US" sz="1600" b="1" dirty="0">
                <a:solidFill>
                  <a:prstClr val="black"/>
                </a:solidFill>
              </a:rPr>
              <a:t> scholar</a:t>
            </a:r>
            <a:r>
              <a:rPr lang="en-US" sz="1600" b="1" dirty="0" smtClean="0">
                <a:solidFill>
                  <a:prstClr val="black"/>
                </a:solidFill>
              </a:rPr>
              <a:t>)</a:t>
            </a:r>
            <a:endParaRPr lang="ru-RU" sz="1600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Приглашённые и пленарные доклады на международных конференциях: 1</a:t>
            </a:r>
            <a:r>
              <a:rPr lang="en-US" sz="1600" b="1" dirty="0" smtClean="0">
                <a:solidFill>
                  <a:prstClr val="black"/>
                </a:solidFill>
              </a:rPr>
              <a:t>2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400" dirty="0" smtClean="0">
                <a:solidFill>
                  <a:prstClr val="black"/>
                </a:solidFill>
              </a:rPr>
              <a:t>(Россия, Италия, США, Австралия, Польша, Украина, Узбекистан)</a:t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ru-RU" sz="1600" b="1" dirty="0" smtClean="0">
                <a:solidFill>
                  <a:prstClr val="black"/>
                </a:solidFill>
              </a:rPr>
              <a:t>Доклады </a:t>
            </a:r>
            <a:r>
              <a:rPr lang="ru-RU" sz="1600" b="1" dirty="0">
                <a:solidFill>
                  <a:prstClr val="black"/>
                </a:solidFill>
              </a:rPr>
              <a:t>на международных конференциях: </a:t>
            </a:r>
            <a:r>
              <a:rPr lang="ru-RU" sz="1600" b="1" dirty="0" smtClean="0">
                <a:solidFill>
                  <a:prstClr val="black"/>
                </a:solidFill>
              </a:rPr>
              <a:t>более 40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Руководство </a:t>
            </a:r>
            <a:r>
              <a:rPr lang="ru-RU" sz="1600" b="1" dirty="0">
                <a:solidFill>
                  <a:prstClr val="black"/>
                </a:solidFill>
              </a:rPr>
              <a:t>грантами</a:t>
            </a:r>
            <a:r>
              <a:rPr lang="ru-RU" sz="1600" b="1" dirty="0" smtClean="0">
                <a:solidFill>
                  <a:prstClr val="black"/>
                </a:solidFill>
              </a:rPr>
              <a:t>: </a:t>
            </a:r>
            <a:r>
              <a:rPr lang="ru-RU" sz="1600" dirty="0"/>
              <a:t>РФФИ, </a:t>
            </a:r>
            <a:r>
              <a:rPr lang="ru-RU" sz="1600" dirty="0" smtClean="0"/>
              <a:t>Фонд </a:t>
            </a:r>
            <a:r>
              <a:rPr lang="ru-RU" sz="1600" dirty="0"/>
              <a:t>«БАЗИС», ФЦП «Кадры», </a:t>
            </a:r>
            <a:r>
              <a:rPr lang="ru-RU" sz="1600" dirty="0" smtClean="0"/>
              <a:t>Фонд </a:t>
            </a:r>
            <a:r>
              <a:rPr lang="ru-RU" sz="1600" dirty="0"/>
              <a:t>«Династия»</a:t>
            </a:r>
            <a:endParaRPr lang="ru-RU" sz="16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Педагогическая деятельность: </a:t>
            </a:r>
            <a:r>
              <a:rPr lang="ru-RU" sz="1600" dirty="0" smtClean="0">
                <a:solidFill>
                  <a:prstClr val="black"/>
                </a:solidFill>
              </a:rPr>
              <a:t>Чтение потоковых лекций </a:t>
            </a:r>
            <a:r>
              <a:rPr lang="ru-RU" sz="1600" dirty="0">
                <a:solidFill>
                  <a:prstClr val="black"/>
                </a:solidFill>
              </a:rPr>
              <a:t>на кафедре теоретической физики СФУ, </a:t>
            </a:r>
            <a:r>
              <a:rPr lang="ru-RU" sz="1600" dirty="0" smtClean="0">
                <a:solidFill>
                  <a:prstClr val="black"/>
                </a:solidFill>
              </a:rPr>
              <a:t>руководство бакалаврскими, магистерскими работами, аспирантом.</a:t>
            </a:r>
            <a:endParaRPr lang="ru-RU" sz="16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>
                <a:solidFill>
                  <a:prstClr val="black"/>
                </a:solidFill>
              </a:rPr>
              <a:t>Эксперт РАН </a:t>
            </a:r>
            <a:r>
              <a:rPr lang="ru-RU" sz="1600" b="1" dirty="0" smtClean="0">
                <a:solidFill>
                  <a:prstClr val="black"/>
                </a:solidFill>
              </a:rPr>
              <a:t>и член регионального экспертного </a:t>
            </a:r>
            <a:r>
              <a:rPr lang="ru-RU" sz="1600" b="1" dirty="0">
                <a:solidFill>
                  <a:prstClr val="black"/>
                </a:solidFill>
              </a:rPr>
              <a:t>совета РФФИ </a:t>
            </a:r>
            <a:r>
              <a:rPr lang="ru-RU" sz="1600" b="1" dirty="0" smtClean="0">
                <a:solidFill>
                  <a:prstClr val="black"/>
                </a:solidFill>
              </a:rPr>
              <a:t>(с 2016), РФФИ (с 2017)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Премии </a:t>
            </a:r>
            <a:r>
              <a:rPr lang="ru-RU" sz="1600" b="1" dirty="0">
                <a:solidFill>
                  <a:prstClr val="black"/>
                </a:solidFill>
              </a:rPr>
              <a:t>и </a:t>
            </a:r>
            <a:r>
              <a:rPr lang="ru-RU" sz="1600" b="1" dirty="0" smtClean="0">
                <a:solidFill>
                  <a:prstClr val="black"/>
                </a:solidFill>
              </a:rPr>
              <a:t>награды (2012 г.):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Государственная премия </a:t>
            </a:r>
            <a:r>
              <a:rPr lang="ru-RU" sz="1600" b="1" dirty="0">
                <a:solidFill>
                  <a:prstClr val="black"/>
                </a:solidFill>
              </a:rPr>
              <a:t>Красноярского края в области профессионального </a:t>
            </a:r>
            <a:r>
              <a:rPr lang="ru-RU" sz="1600" b="1" dirty="0" smtClean="0">
                <a:solidFill>
                  <a:prstClr val="black"/>
                </a:solidFill>
              </a:rPr>
              <a:t>образования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b="1" dirty="0" smtClean="0">
                <a:solidFill>
                  <a:prstClr val="black"/>
                </a:solidFill>
              </a:rPr>
              <a:t>Премия СО РАН </a:t>
            </a:r>
            <a:r>
              <a:rPr lang="ru-RU" sz="1600" b="1" dirty="0">
                <a:solidFill>
                  <a:prstClr val="black"/>
                </a:solidFill>
              </a:rPr>
              <a:t>им. академика </a:t>
            </a:r>
            <a:r>
              <a:rPr lang="ru-RU" sz="1600" b="1" dirty="0" err="1">
                <a:solidFill>
                  <a:prstClr val="black"/>
                </a:solidFill>
              </a:rPr>
              <a:t>Л.В</a:t>
            </a:r>
            <a:r>
              <a:rPr lang="ru-RU" sz="1600" b="1" dirty="0">
                <a:solidFill>
                  <a:prstClr val="black"/>
                </a:solidFill>
              </a:rPr>
              <a:t>. Киренского.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Рецензент </a:t>
            </a:r>
            <a:r>
              <a:rPr lang="ru-RU" sz="1600" b="1" dirty="0">
                <a:solidFill>
                  <a:prstClr val="black"/>
                </a:solidFill>
              </a:rPr>
              <a:t>научных </a:t>
            </a:r>
            <a:r>
              <a:rPr lang="ru-RU" sz="1600" b="1" dirty="0" smtClean="0">
                <a:solidFill>
                  <a:prstClr val="black"/>
                </a:solidFill>
              </a:rPr>
              <a:t>журналов: </a:t>
            </a:r>
            <a:r>
              <a:rPr lang="en-US" sz="1600" dirty="0" err="1" smtClean="0">
                <a:solidFill>
                  <a:prstClr val="black"/>
                </a:solidFill>
              </a:rPr>
              <a:t>Phys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en-US" sz="1600" dirty="0">
                <a:solidFill>
                  <a:prstClr val="black"/>
                </a:solidFill>
              </a:rPr>
              <a:t>Rev. Letters, Phys. Rev. B, J. Phys.: Cond. Matter, </a:t>
            </a:r>
            <a:r>
              <a:rPr lang="en-US" sz="1600" dirty="0" err="1">
                <a:solidFill>
                  <a:prstClr val="black"/>
                </a:solidFill>
              </a:rPr>
              <a:t>Supercond</a:t>
            </a:r>
            <a:r>
              <a:rPr lang="en-US" sz="1600" dirty="0">
                <a:solidFill>
                  <a:prstClr val="black"/>
                </a:solidFill>
              </a:rPr>
              <a:t>. Sci. Technol., New J. </a:t>
            </a:r>
            <a:r>
              <a:rPr lang="en-US" sz="1600" dirty="0" err="1" smtClean="0">
                <a:solidFill>
                  <a:prstClr val="black"/>
                </a:solidFill>
              </a:rPr>
              <a:t>Phys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r>
              <a:rPr lang="en-US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</a:rPr>
              <a:t>Письма в ЖЭТФ </a:t>
            </a:r>
            <a:r>
              <a:rPr lang="ru-RU" sz="1600" dirty="0" smtClean="0">
                <a:solidFill>
                  <a:prstClr val="black"/>
                </a:solidFill>
              </a:rPr>
              <a:t>и др.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9319" y="276568"/>
            <a:ext cx="490551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Общие данные о научной деятельности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7519" y="6556375"/>
            <a:ext cx="396481" cy="301625"/>
          </a:xfrm>
        </p:spPr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srgbClr val="0070C0"/>
                </a:solidFill>
              </a:rPr>
              <a:pPr>
                <a:defRPr/>
              </a:pPr>
              <a:t>26</a:t>
            </a:fld>
            <a:endParaRPr lang="ru-RU" alt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54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8887" y="276568"/>
            <a:ext cx="530626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Структура щели расширенного </a:t>
            </a:r>
            <a:r>
              <a:rPr lang="en-US" dirty="0" smtClean="0">
                <a:solidFill>
                  <a:prstClr val="black"/>
                </a:solidFill>
              </a:rPr>
              <a:t>s-</a:t>
            </a:r>
            <a:r>
              <a:rPr lang="ru-RU" dirty="0" smtClean="0">
                <a:solidFill>
                  <a:prstClr val="black"/>
                </a:solidFill>
              </a:rPr>
              <a:t>типа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dirty="0" err="1" smtClean="0">
                <a:solidFill>
                  <a:prstClr val="black"/>
                </a:solidFill>
              </a:rPr>
              <a:t>A</a:t>
            </a:r>
            <a:r>
              <a:rPr lang="en-US" baseline="-25000" dirty="0" err="1" smtClean="0">
                <a:solidFill>
                  <a:prstClr val="black"/>
                </a:solidFill>
              </a:rPr>
              <a:t>1g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73" y="902219"/>
            <a:ext cx="4197054" cy="458877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6862194" y="1536998"/>
            <a:ext cx="2146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Орбитальные флуктуации, фононы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282249" y="1536998"/>
            <a:ext cx="189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Спиновые флуктуации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037" y="6382096"/>
            <a:ext cx="684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P.J. Hirschfeld, </a:t>
            </a:r>
            <a:r>
              <a:rPr lang="en-US" sz="1400" kern="0" dirty="0">
                <a:solidFill>
                  <a:sysClr val="windowText" lastClr="000000"/>
                </a:solidFill>
              </a:rPr>
              <a:t>M.M.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Korshunov</a:t>
            </a:r>
            <a:r>
              <a:rPr lang="en-US" sz="1400" dirty="0" smtClean="0">
                <a:solidFill>
                  <a:prstClr val="black"/>
                </a:solidFill>
              </a:rPr>
              <a:t>, and I.I. </a:t>
            </a:r>
            <a:r>
              <a:rPr lang="en-US" sz="1400" dirty="0" err="1" smtClean="0">
                <a:solidFill>
                  <a:prstClr val="black"/>
                </a:solidFill>
              </a:rPr>
              <a:t>Mazin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Rep. </a:t>
            </a:r>
            <a:r>
              <a:rPr lang="en-US" sz="1400" dirty="0" err="1">
                <a:solidFill>
                  <a:prstClr val="black"/>
                </a:solidFill>
              </a:rPr>
              <a:t>Prog</a:t>
            </a:r>
            <a:r>
              <a:rPr lang="en-US" sz="1400" dirty="0">
                <a:solidFill>
                  <a:prstClr val="black"/>
                </a:solidFill>
              </a:rPr>
              <a:t>. Phys. </a:t>
            </a:r>
            <a:r>
              <a:rPr lang="en-US" sz="1400" dirty="0" smtClean="0">
                <a:solidFill>
                  <a:prstClr val="black"/>
                </a:solidFill>
              </a:rPr>
              <a:t>74, 124508 </a:t>
            </a:r>
            <a:r>
              <a:rPr lang="en-US" sz="1400" dirty="0">
                <a:solidFill>
                  <a:prstClr val="black"/>
                </a:solidFill>
              </a:rPr>
              <a:t>(2011)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9876" y="6568611"/>
            <a:ext cx="404124" cy="301625"/>
          </a:xfrm>
        </p:spPr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srgbClr val="0070C0"/>
                </a:solidFill>
              </a:rPr>
              <a:pPr>
                <a:defRPr/>
              </a:pPr>
              <a:t>27</a:t>
            </a:fld>
            <a:endParaRPr lang="ru-RU" altLang="en-US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81" y="3116372"/>
            <a:ext cx="8889038" cy="23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3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477"/>
          <a:stretch/>
        </p:blipFill>
        <p:spPr>
          <a:xfrm>
            <a:off x="341081" y="614486"/>
            <a:ext cx="7954280" cy="4685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4774" y="265908"/>
            <a:ext cx="455445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Краткая история сверхпроводимости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H="1" flipV="1">
            <a:off x="7247719" y="4887480"/>
            <a:ext cx="9401" cy="639739"/>
          </a:xfrm>
          <a:prstGeom prst="line">
            <a:avLst/>
          </a:prstGeom>
          <a:noFill/>
          <a:ln w="952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6289399" y="5527219"/>
            <a:ext cx="20591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r">
              <a:defRPr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Пниктиды железа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r">
              <a:defRPr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весна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32" name="Text Box 60"/>
          <p:cNvSpPr txBox="1">
            <a:spLocks noChangeArrowheads="1"/>
          </p:cNvSpPr>
          <p:nvPr/>
        </p:nvSpPr>
        <p:spPr bwMode="auto">
          <a:xfrm>
            <a:off x="5880176" y="6042883"/>
            <a:ext cx="328553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crystals highest T</a:t>
            </a:r>
            <a:r>
              <a:rPr lang="en-US" sz="1400" baseline="-25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57.5K</a:t>
            </a:r>
            <a:endParaRPr lang="en-US" sz="1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Fujioka 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fr-FR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Lett</a:t>
            </a:r>
            <a:r>
              <a:rPr lang="fr-FR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102602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SmFeAsO</a:t>
            </a:r>
            <a:r>
              <a:rPr lang="en-US" sz="1400" baseline="-25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en-US" sz="1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aseline="-25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1400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Picture 5" descr="tc_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13" y="1034406"/>
            <a:ext cx="2759105" cy="170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Line 14"/>
          <p:cNvSpPr>
            <a:spLocks noChangeShapeType="1"/>
          </p:cNvSpPr>
          <p:nvPr/>
        </p:nvSpPr>
        <p:spPr bwMode="auto">
          <a:xfrm flipH="1" flipV="1">
            <a:off x="6044812" y="4170641"/>
            <a:ext cx="8918" cy="1334816"/>
          </a:xfrm>
          <a:prstGeom prst="line">
            <a:avLst/>
          </a:prstGeom>
          <a:noFill/>
          <a:ln w="952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 sz="20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2268" y="5505457"/>
            <a:ext cx="1199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prstClr val="black"/>
                </a:solidFill>
              </a:rPr>
              <a:t>Купраты</a:t>
            </a:r>
            <a:endParaRPr lang="en-US" sz="1600" dirty="0" smtClean="0">
              <a:solidFill>
                <a:prstClr val="black"/>
              </a:solidFill>
            </a:endParaRPr>
          </a:p>
          <a:p>
            <a:pPr algn="r"/>
            <a:r>
              <a:rPr lang="en-US" sz="1600" dirty="0" smtClean="0">
                <a:solidFill>
                  <a:prstClr val="black"/>
                </a:solidFill>
              </a:rPr>
              <a:t>1986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22944" y="1084662"/>
            <a:ext cx="16211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Монослои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2012,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2015)</a:t>
            </a:r>
          </a:p>
          <a:p>
            <a:pPr algn="ctr"/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~105K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16"/>
          <p:cNvSpPr>
            <a:spLocks noChangeShapeType="1"/>
          </p:cNvSpPr>
          <p:nvPr/>
        </p:nvSpPr>
        <p:spPr bwMode="auto">
          <a:xfrm flipH="1" flipV="1">
            <a:off x="7881569" y="2336169"/>
            <a:ext cx="1158875" cy="1588"/>
          </a:xfrm>
          <a:prstGeom prst="line">
            <a:avLst/>
          </a:prstGeom>
          <a:noFill/>
          <a:ln w="9525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7654406" y="2248724"/>
            <a:ext cx="206557" cy="178066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8130" y="5289924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entury Gothic"/>
              </a:rPr>
              <a:t>Year of discovery</a:t>
            </a:r>
            <a:endParaRPr lang="ru-RU" sz="1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21" y="6554261"/>
            <a:ext cx="28825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solidFill>
                  <a:prstClr val="black"/>
                </a:solidFill>
              </a:rPr>
              <a:t>T</a:t>
            </a:r>
            <a:r>
              <a:rPr lang="en-US" sz="105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1050" dirty="0" smtClean="0">
                <a:solidFill>
                  <a:prstClr val="black"/>
                </a:solidFill>
              </a:rPr>
              <a:t> vs. Year borrowed from </a:t>
            </a:r>
            <a:r>
              <a:rPr lang="en-US" sz="1050" dirty="0" err="1" smtClean="0">
                <a:solidFill>
                  <a:prstClr val="black"/>
                </a:solidFill>
              </a:rPr>
              <a:t>Daniil</a:t>
            </a:r>
            <a:r>
              <a:rPr lang="en-US" sz="1050" dirty="0" smtClean="0">
                <a:solidFill>
                  <a:prstClr val="black"/>
                </a:solidFill>
              </a:rPr>
              <a:t> </a:t>
            </a:r>
            <a:r>
              <a:rPr lang="en-US" sz="1050" dirty="0" err="1" smtClean="0">
                <a:solidFill>
                  <a:prstClr val="black"/>
                </a:solidFill>
              </a:rPr>
              <a:t>Evtushinsky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 flipV="1">
            <a:off x="4390006" y="4911402"/>
            <a:ext cx="0" cy="1002837"/>
          </a:xfrm>
          <a:prstGeom prst="line">
            <a:avLst/>
          </a:prstGeom>
          <a:noFill/>
          <a:ln w="952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 sz="20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331" y="5920596"/>
            <a:ext cx="137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Теория </a:t>
            </a:r>
            <a:r>
              <a:rPr lang="ru-RU" sz="1600" dirty="0" err="1" smtClean="0">
                <a:solidFill>
                  <a:prstClr val="black"/>
                </a:solidFill>
              </a:rPr>
              <a:t>БКШ</a:t>
            </a:r>
            <a:endParaRPr lang="ru-RU" sz="1600" dirty="0" smtClean="0">
              <a:solidFill>
                <a:prstClr val="black"/>
              </a:solidFill>
            </a:endParaRPr>
          </a:p>
          <a:p>
            <a:r>
              <a:rPr lang="en-US" sz="1600" dirty="0" smtClean="0">
                <a:solidFill>
                  <a:prstClr val="black"/>
                </a:solidFill>
              </a:rPr>
              <a:t>19</a:t>
            </a:r>
            <a:r>
              <a:rPr lang="ru-RU" sz="1600" dirty="0" smtClean="0">
                <a:solidFill>
                  <a:prstClr val="black"/>
                </a:solidFill>
              </a:rPr>
              <a:t>57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 flipV="1">
            <a:off x="4010885" y="4911402"/>
            <a:ext cx="0" cy="1002837"/>
          </a:xfrm>
          <a:prstGeom prst="line">
            <a:avLst/>
          </a:prstGeom>
          <a:noFill/>
          <a:ln w="952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 sz="20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1855" y="5920596"/>
            <a:ext cx="269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prstClr val="black"/>
                </a:solidFill>
              </a:rPr>
              <a:t>Теория Гинзбурга-Ландау</a:t>
            </a:r>
          </a:p>
          <a:p>
            <a:pPr algn="r"/>
            <a:r>
              <a:rPr lang="en-US" sz="1600" dirty="0" smtClean="0">
                <a:solidFill>
                  <a:prstClr val="black"/>
                </a:solidFill>
              </a:rPr>
              <a:t>19</a:t>
            </a:r>
            <a:r>
              <a:rPr lang="ru-RU" sz="1600" dirty="0" smtClean="0">
                <a:solidFill>
                  <a:prstClr val="black"/>
                </a:solidFill>
              </a:rPr>
              <a:t>50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prstClr val="white"/>
                </a:solidFill>
              </a:rPr>
              <a:pPr>
                <a:defRPr/>
              </a:pPr>
              <a:t>28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5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2" grpId="0"/>
      <p:bldP spid="126" grpId="0" animBg="1"/>
      <p:bldP spid="3" grpId="0"/>
      <p:bldP spid="4" grpId="0"/>
      <p:bldP spid="51" grpId="0" animBg="1"/>
      <p:bldP spid="8" grpId="0" animBg="1"/>
      <p:bldP spid="15" grpId="0" animBg="1"/>
      <p:bldP spid="16" grpId="0"/>
      <p:bldP spid="17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6173" y="265908"/>
            <a:ext cx="651171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Анализ экспериментальных данных по</a:t>
            </a:r>
            <a:r>
              <a:rPr lang="en-US" dirty="0" smtClean="0">
                <a:solidFill>
                  <a:prstClr val="black"/>
                </a:solidFill>
              </a:rPr>
              <a:t> 𝝎</a:t>
            </a:r>
            <a:r>
              <a:rPr lang="en-US" baseline="-25000" dirty="0" smtClean="0">
                <a:solidFill>
                  <a:prstClr val="black"/>
                </a:solidFill>
              </a:rPr>
              <a:t>𝑹</a:t>
            </a:r>
            <a:r>
              <a:rPr lang="en-US" dirty="0" smtClean="0">
                <a:solidFill>
                  <a:prstClr val="black"/>
                </a:solidFill>
              </a:rPr>
              <a:t>, 𝚫</a:t>
            </a:r>
            <a:r>
              <a:rPr lang="en-US" baseline="-25000" dirty="0" smtClean="0">
                <a:solidFill>
                  <a:prstClr val="black"/>
                </a:solidFill>
              </a:rPr>
              <a:t>𝑳</a:t>
            </a:r>
            <a:r>
              <a:rPr lang="en-US" dirty="0">
                <a:solidFill>
                  <a:prstClr val="black"/>
                </a:solidFill>
              </a:rPr>
              <a:t>+</a:t>
            </a:r>
            <a:r>
              <a:rPr lang="en-US" dirty="0" smtClean="0">
                <a:solidFill>
                  <a:prstClr val="black"/>
                </a:solidFill>
              </a:rPr>
              <a:t>𝚫</a:t>
            </a:r>
            <a:r>
              <a:rPr lang="en-US" baseline="-25000" dirty="0" smtClean="0">
                <a:solidFill>
                  <a:prstClr val="black"/>
                </a:solidFill>
              </a:rPr>
              <a:t>𝑺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и </a:t>
            </a:r>
            <a:r>
              <a:rPr lang="en-US" dirty="0" smtClean="0">
                <a:solidFill>
                  <a:prstClr val="black"/>
                </a:solidFill>
              </a:rPr>
              <a:t>2𝚫</a:t>
            </a:r>
            <a:r>
              <a:rPr lang="en-US" baseline="-25000" dirty="0" smtClean="0">
                <a:solidFill>
                  <a:prstClr val="black"/>
                </a:solidFill>
              </a:rPr>
              <a:t>𝑳</a:t>
            </a:r>
            <a:endParaRPr lang="ru-RU" baseline="-25000" dirty="0">
              <a:solidFill>
                <a:prstClr val="black"/>
              </a:solidFill>
            </a:endParaRPr>
          </a:p>
        </p:txBody>
      </p:sp>
      <p:sp>
        <p:nvSpPr>
          <p:cNvPr id="31" name="Прямоугольник 3"/>
          <p:cNvSpPr>
            <a:spLocks noChangeArrowheads="1"/>
          </p:cNvSpPr>
          <p:nvPr/>
        </p:nvSpPr>
        <p:spPr bwMode="auto">
          <a:xfrm>
            <a:off x="843094" y="6515693"/>
            <a:ext cx="74578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M.M. Korshunov,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Yu.N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Togushova</a:t>
            </a:r>
            <a:r>
              <a:rPr lang="en-US" sz="1400" kern="0" dirty="0">
                <a:solidFill>
                  <a:sysClr val="windowText" lastClr="000000"/>
                </a:solidFill>
              </a:rPr>
              <a:t>, JMMM 440, 133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(2017)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3405" y="3797748"/>
            <a:ext cx="328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← </a:t>
            </a:r>
            <a:r>
              <a:rPr lang="ru-RU" dirty="0" smtClean="0">
                <a:solidFill>
                  <a:srgbClr val="008000"/>
                </a:solidFill>
              </a:rPr>
              <a:t>Точно спиновый резонанс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249"/>
            <a:ext cx="5905850" cy="41340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13405" y="2458574"/>
            <a:ext cx="343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← </a:t>
            </a:r>
            <a:r>
              <a:rPr lang="ru-RU" dirty="0" smtClean="0">
                <a:solidFill>
                  <a:srgbClr val="FFC000"/>
                </a:solidFill>
              </a:rPr>
              <a:t>Вероятнее всего спиновый резонанс 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ru-RU" dirty="0" smtClean="0">
                <a:solidFill>
                  <a:srgbClr val="FFC000"/>
                </a:solidFill>
              </a:rPr>
              <a:t>требуются расчёт и эксперименты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3405" y="1699549"/>
            <a:ext cx="319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← </a:t>
            </a:r>
            <a:r>
              <a:rPr lang="ru-RU" dirty="0" smtClean="0">
                <a:solidFill>
                  <a:srgbClr val="FF0000"/>
                </a:solidFill>
              </a:rPr>
              <a:t>Не спиновый резонанс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8831" y="1049797"/>
            <a:ext cx="218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Простой критерий</a:t>
            </a:r>
            <a:r>
              <a:rPr lang="en-US" dirty="0" smtClean="0">
                <a:solidFill>
                  <a:prstClr val="black"/>
                </a:solidFill>
              </a:rPr>
              <a:t>: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9876" y="6568611"/>
            <a:ext cx="404124" cy="301625"/>
          </a:xfrm>
        </p:spPr>
        <p:txBody>
          <a:bodyPr/>
          <a:lstStyle/>
          <a:p>
            <a:pPr>
              <a:defRPr/>
            </a:pPr>
            <a:r>
              <a:rPr lang="ru-RU" altLang="en-US" dirty="0" smtClean="0">
                <a:solidFill>
                  <a:srgbClr val="0070C0"/>
                </a:solidFill>
              </a:rPr>
              <a:t>12</a:t>
            </a:r>
            <a:endParaRPr lang="ru-RU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7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3740" y="927937"/>
            <a:ext cx="3944111" cy="1067975"/>
          </a:xfrm>
        </p:spPr>
        <p:txBody>
          <a:bodyPr>
            <a:normAutofit lnSpcReduction="10000"/>
          </a:bodyPr>
          <a:lstStyle/>
          <a:p>
            <a:pPr marL="65087" indent="0">
              <a:spcBef>
                <a:spcPts val="60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Важные свойства сверхпроводников: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Пропускают </a:t>
            </a:r>
            <a:r>
              <a:rPr lang="ru-RU" sz="1400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 без сопротивления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температурах, ниже критической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ru-RU" sz="1400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Вытесняют магнитное поле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из образца.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45" y="746421"/>
            <a:ext cx="2323750" cy="166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1300"/>
            <a:ext cx="2094891" cy="166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05624" y="265908"/>
            <a:ext cx="493276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Сверхпроводники в современном мире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5711"/>
            <a:ext cx="3305944" cy="178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15" y="4026375"/>
            <a:ext cx="2689680" cy="175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00402"/>
            <a:ext cx="2483527" cy="186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9"/>
          <a:stretch/>
        </p:blipFill>
        <p:spPr bwMode="auto">
          <a:xfrm>
            <a:off x="2771800" y="4317560"/>
            <a:ext cx="2455941" cy="167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67544" y="2424064"/>
            <a:ext cx="8416398" cy="160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47675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4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087" indent="0">
              <a:spcBef>
                <a:spcPts val="60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Спектр применений сверхпроводников: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ru-RU" sz="14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Силовые применения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(кабели, токоограничители, магниты, моторы, генераторы,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накопители)</a:t>
            </a:r>
            <a:endParaRPr lang="en-US" sz="14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ru-RU" sz="1400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Маломощная электроника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(быстродействующие вычислительные устройства, детекторы магнитного поля и излучений, оборудование для связи в микроволновом диапазоне – сотовые станции)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en-US" sz="14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Индукционные нагреватели в производстве алюминиевого профиля и т.д.</a:t>
            </a:r>
          </a:p>
        </p:txBody>
      </p:sp>
      <p:pic>
        <p:nvPicPr>
          <p:cNvPr id="72706" name="Picture 2" descr="ITER Logo NoonYellow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85" y="5830471"/>
            <a:ext cx="1749110" cy="8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"/>
          <p:cNvSpPr>
            <a:spLocks noChangeArrowheads="1"/>
          </p:cNvSpPr>
          <p:nvPr/>
        </p:nvSpPr>
        <p:spPr bwMode="auto">
          <a:xfrm>
            <a:off x="564023" y="6546720"/>
            <a:ext cx="8015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</a:rPr>
              <a:t>MMK, V.A.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Shestakov</a:t>
            </a:r>
            <a:r>
              <a:rPr lang="en-US" sz="1200" kern="0" dirty="0">
                <a:solidFill>
                  <a:sysClr val="windowText" lastClr="000000"/>
                </a:solidFill>
              </a:rPr>
              <a:t>,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Yu.N</a:t>
            </a:r>
            <a:r>
              <a:rPr lang="en-US" sz="1200" kern="0" dirty="0">
                <a:solidFill>
                  <a:sysClr val="windowText" lastClr="000000"/>
                </a:solidFill>
              </a:rPr>
              <a:t>.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Togushova</a:t>
            </a:r>
            <a:r>
              <a:rPr lang="en-US" sz="1200" kern="0" dirty="0">
                <a:solidFill>
                  <a:sysClr val="windowText" lastClr="000000"/>
                </a:solidFill>
              </a:rPr>
              <a:t>, JMMM 440, 133 (2017)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20507" y="355194"/>
          <a:ext cx="8902987" cy="6033115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1444341"/>
                <a:gridCol w="546441"/>
                <a:gridCol w="2382405"/>
                <a:gridCol w="4529800"/>
              </a:tblGrid>
              <a:tr h="2577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Material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</a:t>
                      </a:r>
                      <a:r>
                        <a:rPr lang="en-US" sz="1100" baseline="-25000" dirty="0" smtClean="0"/>
                        <a:t>c</a:t>
                      </a:r>
                      <a:r>
                        <a:rPr lang="en-US" sz="1100" dirty="0" smtClean="0"/>
                        <a:t> (K) 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 smtClean="0"/>
                        <a:t>ω</a:t>
                      </a:r>
                      <a:r>
                        <a:rPr lang="en-US" sz="1100" baseline="-25000" dirty="0" smtClean="0"/>
                        <a:t>INS</a:t>
                      </a:r>
                      <a:r>
                        <a:rPr lang="en-US" sz="1100" dirty="0" smtClean="0"/>
                        <a:t> (</a:t>
                      </a:r>
                      <a:r>
                        <a:rPr lang="en-US" sz="1100" dirty="0" err="1" smtClean="0"/>
                        <a:t>meV</a:t>
                      </a:r>
                      <a:r>
                        <a:rPr lang="en-US" sz="1100" dirty="0" smtClean="0"/>
                        <a:t>)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∆</a:t>
                      </a:r>
                      <a:r>
                        <a:rPr lang="en-US" sz="1100" baseline="-25000" dirty="0" smtClean="0"/>
                        <a:t>L</a:t>
                      </a:r>
                      <a:r>
                        <a:rPr lang="en-US" sz="1100" dirty="0" smtClean="0"/>
                        <a:t>+∆</a:t>
                      </a:r>
                      <a:r>
                        <a:rPr lang="en-US" sz="1100" baseline="-25000" dirty="0" smtClean="0"/>
                        <a:t>S</a:t>
                      </a:r>
                      <a:r>
                        <a:rPr lang="en-US" sz="1100" dirty="0" smtClean="0"/>
                        <a:t> (</a:t>
                      </a:r>
                      <a:r>
                        <a:rPr lang="en-US" sz="1100" dirty="0" err="1" smtClean="0"/>
                        <a:t>meV</a:t>
                      </a:r>
                      <a:r>
                        <a:rPr lang="en-US" sz="1100" dirty="0" smtClean="0"/>
                        <a:t>)</a:t>
                      </a:r>
                      <a:endParaRPr lang="ru-RU" sz="11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BaFe</a:t>
                      </a:r>
                      <a:r>
                        <a:rPr lang="en-US" sz="1100" baseline="-25000" dirty="0" err="1" smtClean="0"/>
                        <a:t>1.9</a:t>
                      </a:r>
                      <a:r>
                        <a:rPr lang="en-US" sz="1100" dirty="0" err="1" smtClean="0"/>
                        <a:t>Co</a:t>
                      </a:r>
                      <a:r>
                        <a:rPr lang="en-US" sz="1100" baseline="-25000" dirty="0" err="1" smtClean="0"/>
                        <a:t>0.1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8.3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da-DK" sz="1100" baseline="30000" dirty="0" smtClean="0"/>
                        <a:t>M. Wang et al. 2016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5+4=9</a:t>
                      </a:r>
                      <a:r>
                        <a:rPr lang="en-US" sz="1100" dirty="0" smtClean="0"/>
                        <a:t> (ARPES) </a:t>
                      </a:r>
                      <a:r>
                        <a:rPr lang="en-US" sz="1100" baseline="30000" dirty="0" smtClean="0"/>
                        <a:t>[</a:t>
                      </a:r>
                      <a:r>
                        <a:rPr lang="da-DK" sz="1100" baseline="30000" dirty="0" smtClean="0"/>
                        <a:t>M. Wang et al. 2016</a:t>
                      </a:r>
                      <a:r>
                        <a:rPr lang="en-US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BaFe</a:t>
                      </a:r>
                      <a:r>
                        <a:rPr lang="en-US" sz="1100" baseline="-25000" dirty="0" err="1" smtClean="0"/>
                        <a:t>1.866</a:t>
                      </a:r>
                      <a:r>
                        <a:rPr lang="en-US" sz="1100" dirty="0" err="1" smtClean="0"/>
                        <a:t>Co</a:t>
                      </a:r>
                      <a:r>
                        <a:rPr lang="en-US" sz="1100" baseline="-25000" dirty="0" err="1" smtClean="0"/>
                        <a:t>0.134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8.0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da-DK" sz="1100" baseline="30000" dirty="0" smtClean="0"/>
                        <a:t>M. Wang et al. 2016</a:t>
                      </a:r>
                      <a:r>
                        <a:rPr lang="ru-RU" sz="1100" baseline="30000" dirty="0" smtClean="0"/>
                        <a:t>] 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6.5+4.6=11.1</a:t>
                      </a:r>
                      <a:r>
                        <a:rPr lang="en-US" sz="1100" dirty="0" smtClean="0"/>
                        <a:t> (ARPES) </a:t>
                      </a:r>
                      <a:r>
                        <a:rPr lang="en-US" sz="1100" baseline="30000" dirty="0" smtClean="0"/>
                        <a:t>[</a:t>
                      </a:r>
                      <a:r>
                        <a:rPr lang="da-DK" sz="1100" baseline="30000" dirty="0" smtClean="0"/>
                        <a:t>M. Wang et al. 2016</a:t>
                      </a:r>
                      <a:r>
                        <a:rPr lang="en-US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BaFe</a:t>
                      </a:r>
                      <a:r>
                        <a:rPr lang="en-US" sz="1100" baseline="-25000" dirty="0" err="1" smtClean="0"/>
                        <a:t>1.81</a:t>
                      </a:r>
                      <a:r>
                        <a:rPr lang="en-US" sz="1100" dirty="0" err="1" smtClean="0"/>
                        <a:t>Co</a:t>
                      </a:r>
                      <a:r>
                        <a:rPr lang="en-US" sz="1100" baseline="-25000" dirty="0" err="1" smtClean="0"/>
                        <a:t>0.19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8.5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da-DK" sz="1100" baseline="30000" dirty="0" smtClean="0"/>
                        <a:t>M. Wang et al., 2016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5.6+4.6=10</a:t>
                      </a:r>
                      <a:r>
                        <a:rPr lang="en-US" sz="1100" dirty="0" smtClean="0"/>
                        <a:t> (ARPES) </a:t>
                      </a:r>
                      <a:r>
                        <a:rPr lang="en-US" sz="1100" baseline="30000" dirty="0" smtClean="0"/>
                        <a:t>[</a:t>
                      </a:r>
                      <a:r>
                        <a:rPr lang="da-DK" sz="1100" baseline="30000" dirty="0" smtClean="0"/>
                        <a:t>M. Wang et al. 2016</a:t>
                      </a:r>
                      <a:r>
                        <a:rPr lang="en-US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36891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BaFe</a:t>
                      </a:r>
                      <a:r>
                        <a:rPr lang="en-US" sz="1100" baseline="-25000" dirty="0" err="1" smtClean="0"/>
                        <a:t>1.85</a:t>
                      </a:r>
                      <a:r>
                        <a:rPr lang="en-US" sz="1100" dirty="0" err="1" smtClean="0"/>
                        <a:t>Co</a:t>
                      </a:r>
                      <a:r>
                        <a:rPr lang="en-US" sz="1100" baseline="-25000" dirty="0" err="1" smtClean="0"/>
                        <a:t>0.15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r>
                        <a:rPr lang="en-US" sz="1100" dirty="0" smtClean="0"/>
                        <a:t> 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9.5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fr-FR" sz="1100" baseline="30000" dirty="0" smtClean="0"/>
                        <a:t>D.S. Inosov et al. 2010</a:t>
                      </a:r>
                      <a:r>
                        <a:rPr lang="ru-RU" sz="1100" baseline="30000" dirty="0" smtClean="0"/>
                        <a:t>, </a:t>
                      </a:r>
                      <a:r>
                        <a:rPr lang="en-US" sz="1100" baseline="30000" dirty="0" err="1" smtClean="0"/>
                        <a:t>J.T</a:t>
                      </a:r>
                      <a:r>
                        <a:rPr lang="en-US" sz="1100" baseline="30000" dirty="0" smtClean="0"/>
                        <a:t>. Park et al. 2010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6.7+4.5=11.2</a:t>
                      </a:r>
                      <a:r>
                        <a:rPr lang="en-US" sz="1100" dirty="0" smtClean="0"/>
                        <a:t> (ARPES) </a:t>
                      </a:r>
                      <a:r>
                        <a:rPr lang="en-US" sz="1100" baseline="30000" dirty="0" smtClean="0"/>
                        <a:t>[K. </a:t>
                      </a:r>
                      <a:r>
                        <a:rPr lang="en-US" sz="1100" baseline="30000" dirty="0" err="1" smtClean="0"/>
                        <a:t>Terashima</a:t>
                      </a:r>
                      <a:r>
                        <a:rPr lang="en-US" sz="1100" baseline="30000" dirty="0" smtClean="0"/>
                        <a:t> et al. 2009]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BaFe</a:t>
                      </a:r>
                      <a:r>
                        <a:rPr lang="en-US" sz="1100" baseline="-25000" dirty="0" err="1" smtClean="0"/>
                        <a:t>1.85</a:t>
                      </a:r>
                      <a:r>
                        <a:rPr lang="en-US" sz="1100" dirty="0" err="1" smtClean="0"/>
                        <a:t>Co</a:t>
                      </a:r>
                      <a:r>
                        <a:rPr lang="en-US" sz="1100" baseline="-25000" dirty="0" err="1" smtClean="0"/>
                        <a:t>0.15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r>
                        <a:rPr lang="en-US" sz="1100" dirty="0" smtClean="0"/>
                        <a:t> 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25.5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∼ 9.5?</a:t>
                      </a:r>
                      <a:endParaRPr lang="ru-RU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smtClean="0">
                          <a:solidFill>
                            <a:srgbClr val="008000"/>
                          </a:solidFill>
                        </a:rPr>
                        <a:t>6.6+5=11.6</a:t>
                      </a:r>
                      <a:r>
                        <a:rPr lang="en-US" sz="1100" dirty="0" smtClean="0"/>
                        <a:t> (ARPES) </a:t>
                      </a:r>
                      <a:r>
                        <a:rPr lang="en-US" sz="1100" baseline="30000" dirty="0" smtClean="0"/>
                        <a:t>[T. Kawahara et al. 2010]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BaFe</a:t>
                      </a:r>
                      <a:r>
                        <a:rPr lang="en-US" sz="1100" baseline="-25000" dirty="0" err="1" smtClean="0"/>
                        <a:t>1.8</a:t>
                      </a:r>
                      <a:r>
                        <a:rPr lang="en-US" sz="1100" dirty="0" err="1" smtClean="0"/>
                        <a:t>Co</a:t>
                      </a:r>
                      <a:r>
                        <a:rPr lang="en-US" sz="1100" baseline="-25000" dirty="0" err="1" smtClean="0"/>
                        <a:t>0.2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24.5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∼ 9.5?</a:t>
                      </a:r>
                      <a:endParaRPr lang="ru-RU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9+4=13</a:t>
                      </a:r>
                      <a:r>
                        <a:rPr lang="en-US" sz="1100" dirty="0" smtClean="0"/>
                        <a:t> (Andreev) </a:t>
                      </a:r>
                      <a:r>
                        <a:rPr lang="en-US" sz="1100" baseline="30000" dirty="0" smtClean="0"/>
                        <a:t>[M. </a:t>
                      </a:r>
                      <a:r>
                        <a:rPr lang="en-US" sz="1100" baseline="30000" dirty="0" err="1" smtClean="0"/>
                        <a:t>Tortello</a:t>
                      </a:r>
                      <a:r>
                        <a:rPr lang="en-US" sz="1100" baseline="30000" dirty="0" smtClean="0"/>
                        <a:t> et al. 2010]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</a:t>
                      </a:r>
                      <a:r>
                        <a:rPr lang="en-US" sz="1100" baseline="-25000" dirty="0" err="1" smtClean="0"/>
                        <a:t>0.6</a:t>
                      </a:r>
                      <a:r>
                        <a:rPr lang="en-US" sz="1100" dirty="0" err="1" smtClean="0"/>
                        <a:t>K</a:t>
                      </a:r>
                      <a:r>
                        <a:rPr lang="en-US" sz="1100" baseline="-25000" dirty="0" err="1" smtClean="0"/>
                        <a:t>0.4</a:t>
                      </a:r>
                      <a:r>
                        <a:rPr lang="en-US" sz="1100" dirty="0" err="1" smtClean="0"/>
                        <a:t>Fe</a:t>
                      </a:r>
                      <a:r>
                        <a:rPr lang="en-US" sz="1100" baseline="-25000" dirty="0" err="1" smtClean="0"/>
                        <a:t>2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baseline="-250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38</a:t>
                      </a:r>
                      <a:endParaRPr lang="ru-RU" sz="11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14</a:t>
                      </a:r>
                      <a:r>
                        <a:rPr lang="en-US" sz="1100" b="1" dirty="0" smtClean="0"/>
                        <a:t/>
                      </a:r>
                      <a:br>
                        <a:rPr lang="en-US" sz="1100" b="1" dirty="0" smtClean="0"/>
                      </a:br>
                      <a:r>
                        <a:rPr lang="ru-RU" sz="110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en-US" sz="1100" baseline="30000" dirty="0" smtClean="0"/>
                        <a:t>A.D. Christianson et al. 2008</a:t>
                      </a:r>
                      <a:r>
                        <a:rPr lang="ru-RU" sz="1100" baseline="30000" dirty="0" smtClean="0"/>
                        <a:t>, </a:t>
                      </a:r>
                      <a:r>
                        <a:rPr lang="en-US" sz="1100" baseline="30000" dirty="0" smtClean="0"/>
                        <a:t>J.-P. Castellan et al. 2011</a:t>
                      </a:r>
                      <a:r>
                        <a:rPr lang="ru-RU" sz="1100" baseline="30000" dirty="0" smtClean="0"/>
                        <a:t>, </a:t>
                      </a:r>
                      <a:r>
                        <a:rPr lang="en-US" sz="1100" baseline="30000" dirty="0" smtClean="0"/>
                        <a:t>L. Shan et al. 2012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1" dirty="0" smtClean="0">
                          <a:solidFill>
                            <a:srgbClr val="008000"/>
                          </a:solidFill>
                        </a:rPr>
                        <a:t>12.5+5.5=18</a:t>
                      </a:r>
                      <a:r>
                        <a:rPr lang="fi-FI" sz="1100" dirty="0" smtClean="0"/>
                        <a:t> (ARPES) </a:t>
                      </a:r>
                      <a:r>
                        <a:rPr lang="fi-FI" sz="1100" baseline="30000" dirty="0" smtClean="0"/>
                        <a:t>[H. Ding et al. 2008, L. Wray et al. 2009]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(</a:t>
                      </a:r>
                      <a:r>
                        <a:rPr lang="en-US" sz="1100" b="1" dirty="0" smtClean="0">
                          <a:solidFill>
                            <a:srgbClr val="FFFF00"/>
                          </a:solidFill>
                        </a:rPr>
                        <a:t>7</a:t>
                      </a:r>
                      <a:r>
                        <a:rPr lang="en-US" sz="1100" b="1" dirty="0" smtClean="0"/>
                        <a:t>-</a:t>
                      </a:r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11.5</a:t>
                      </a:r>
                      <a:r>
                        <a:rPr lang="en-US" sz="1100" b="1" dirty="0" smtClean="0"/>
                        <a:t>)+(</a:t>
                      </a:r>
                      <a:r>
                        <a:rPr lang="en-US" sz="1100" b="1" dirty="0" smtClean="0">
                          <a:solidFill>
                            <a:srgbClr val="FFFF00"/>
                          </a:solidFill>
                        </a:rPr>
                        <a:t>4</a:t>
                      </a:r>
                      <a:r>
                        <a:rPr lang="en-US" sz="1100" b="1" dirty="0" smtClean="0"/>
                        <a:t>-</a:t>
                      </a:r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7</a:t>
                      </a:r>
                      <a:r>
                        <a:rPr lang="en-US" sz="1100" b="1" dirty="0" smtClean="0"/>
                        <a:t>)=</a:t>
                      </a:r>
                      <a:r>
                        <a:rPr lang="en-US" sz="1100" b="1" dirty="0" smtClean="0">
                          <a:solidFill>
                            <a:srgbClr val="FFFF00"/>
                          </a:solidFill>
                        </a:rPr>
                        <a:t>11</a:t>
                      </a:r>
                      <a:r>
                        <a:rPr lang="en-US" sz="1100" dirty="0" smtClean="0"/>
                        <a:t>-</a:t>
                      </a:r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18.5</a:t>
                      </a:r>
                      <a:r>
                        <a:rPr lang="en-US" sz="1100" dirty="0" smtClean="0"/>
                        <a:t> (ARPES) </a:t>
                      </a:r>
                      <a:r>
                        <a:rPr lang="en-US" sz="1100" baseline="30000" dirty="0" smtClean="0"/>
                        <a:t>[Y. Zhang et al. 2010]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b="1" dirty="0" smtClean="0">
                          <a:solidFill>
                            <a:srgbClr val="FFFF00"/>
                          </a:solidFill>
                        </a:rPr>
                        <a:t>8.4+3.2=11.6</a:t>
                      </a:r>
                      <a:r>
                        <a:rPr lang="nb-NO" sz="1100" dirty="0" smtClean="0"/>
                        <a:t> (Tunneling) </a:t>
                      </a:r>
                      <a:r>
                        <a:rPr lang="nb-NO" sz="1100" baseline="30000" dirty="0" smtClean="0"/>
                        <a:t>[</a:t>
                      </a:r>
                      <a:r>
                        <a:rPr lang="fi-FI" sz="1100" baseline="30000" dirty="0" smtClean="0"/>
                        <a:t>H. Ding et al. 2008</a:t>
                      </a:r>
                      <a:r>
                        <a:rPr lang="nb-NO" sz="1100" baseline="30000" dirty="0" smtClean="0"/>
                        <a:t>, T. Shimojima et al. 2011]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Ba</a:t>
                      </a:r>
                      <a:r>
                        <a:rPr lang="en-US" sz="1100" baseline="-25000" dirty="0" err="1" smtClean="0"/>
                        <a:t>0.6</a:t>
                      </a:r>
                      <a:r>
                        <a:rPr lang="en-US" sz="1100" dirty="0" err="1" smtClean="0"/>
                        <a:t>K</a:t>
                      </a:r>
                      <a:r>
                        <a:rPr lang="en-US" sz="1100" baseline="-25000" dirty="0" err="1" smtClean="0"/>
                        <a:t>0.4</a:t>
                      </a:r>
                      <a:r>
                        <a:rPr lang="en-US" sz="1100" dirty="0" err="1" smtClean="0"/>
                        <a:t>Fe</a:t>
                      </a:r>
                      <a:r>
                        <a:rPr lang="en-US" sz="1100" baseline="-25000" dirty="0" err="1" smtClean="0"/>
                        <a:t>2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14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en-US" sz="1100" baseline="30000" dirty="0" smtClean="0"/>
                        <a:t>J.-P. Castellan et al. 2011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8000"/>
                          </a:solidFill>
                        </a:rPr>
                        <a:t>(10-12)+(7-8)=17-20 </a:t>
                      </a:r>
                      <a:r>
                        <a:rPr lang="en-US" sz="1100" dirty="0" smtClean="0"/>
                        <a:t>(ARPES) </a:t>
                      </a:r>
                      <a:r>
                        <a:rPr lang="en-US" sz="1100" baseline="30000" dirty="0" smtClean="0"/>
                        <a:t>[L. Zhao et al. 2008]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Ba</a:t>
                      </a:r>
                      <a:r>
                        <a:rPr lang="en-US" sz="1100" baseline="-25000" dirty="0" err="1" smtClean="0"/>
                        <a:t>0.6</a:t>
                      </a:r>
                      <a:r>
                        <a:rPr lang="en-US" sz="1100" dirty="0" err="1" smtClean="0"/>
                        <a:t>K</a:t>
                      </a:r>
                      <a:r>
                        <a:rPr lang="en-US" sz="1100" baseline="-25000" dirty="0" err="1" smtClean="0"/>
                        <a:t>0.4</a:t>
                      </a:r>
                      <a:r>
                        <a:rPr lang="en-US" sz="1100" dirty="0" err="1" smtClean="0"/>
                        <a:t>Fe</a:t>
                      </a:r>
                      <a:r>
                        <a:rPr lang="en-US" sz="1100" baseline="-25000" dirty="0" err="1" smtClean="0"/>
                        <a:t>2</a:t>
                      </a:r>
                      <a:r>
                        <a:rPr lang="en-US" sz="110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37.5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14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en-US" sz="1100" baseline="30000" dirty="0" smtClean="0"/>
                        <a:t>J.-P. Castellan et al. 2011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 smtClean="0">
                          <a:solidFill>
                            <a:srgbClr val="FFFF00"/>
                          </a:solidFill>
                        </a:rPr>
                        <a:t>(8.5-9.3)+(1.7-2.3)=10.2-11.6 </a:t>
                      </a:r>
                      <a:r>
                        <a:rPr lang="pt-BR" sz="1100" dirty="0" smtClean="0"/>
                        <a:t>(H</a:t>
                      </a:r>
                      <a:r>
                        <a:rPr lang="pt-BR" sz="1100" baseline="-25000" dirty="0" smtClean="0"/>
                        <a:t>c1</a:t>
                      </a:r>
                      <a:r>
                        <a:rPr lang="pt-BR" sz="1100" dirty="0" smtClean="0"/>
                        <a:t>) </a:t>
                      </a:r>
                      <a:r>
                        <a:rPr lang="pt-BR" sz="1100" baseline="30000" dirty="0" smtClean="0"/>
                        <a:t>[C. Ren et al. 2008]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/>
                        <a:t>Ba</a:t>
                      </a:r>
                      <a:r>
                        <a:rPr lang="en-US" sz="1100" baseline="-25000" dirty="0" err="1" smtClean="0"/>
                        <a:t>0.65</a:t>
                      </a:r>
                      <a:r>
                        <a:rPr lang="en-US" sz="1100" baseline="0" dirty="0" err="1" smtClean="0"/>
                        <a:t>K</a:t>
                      </a:r>
                      <a:r>
                        <a:rPr lang="en-US" sz="1100" baseline="-25000" dirty="0" err="1" smtClean="0"/>
                        <a:t>0.35</a:t>
                      </a:r>
                      <a:r>
                        <a:rPr lang="en-US" sz="1100" baseline="0" dirty="0" err="1" smtClean="0"/>
                        <a:t>Fe</a:t>
                      </a:r>
                      <a:r>
                        <a:rPr lang="en-US" sz="1100" baseline="-25000" dirty="0" err="1" smtClean="0"/>
                        <a:t>2</a:t>
                      </a:r>
                      <a:r>
                        <a:rPr lang="en-US" sz="1100" baseline="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34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13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en-US" sz="1100" baseline="30000" dirty="0" smtClean="0"/>
                        <a:t>J.-P. Castellan et al. 2011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FFFF00"/>
                          </a:solidFill>
                        </a:rPr>
                        <a:t>(7.4-8)+(1.4-2)=8.8-10 </a:t>
                      </a:r>
                      <a:r>
                        <a:rPr lang="en-US" sz="1100" dirty="0" smtClean="0"/>
                        <a:t>(Andreev) </a:t>
                      </a:r>
                      <a:r>
                        <a:rPr lang="en-US" sz="1100" baseline="30000" dirty="0" smtClean="0"/>
                        <a:t>[M. Abdel-</a:t>
                      </a:r>
                      <a:r>
                        <a:rPr lang="en-US" sz="1100" baseline="30000" dirty="0" err="1" smtClean="0"/>
                        <a:t>Hafiez</a:t>
                      </a:r>
                      <a:r>
                        <a:rPr lang="en-US" sz="1100" baseline="30000" dirty="0" smtClean="0"/>
                        <a:t> et al. 2014]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/>
                        <a:t>Ba</a:t>
                      </a:r>
                      <a:r>
                        <a:rPr lang="en-US" sz="1100" baseline="-25000" dirty="0" err="1" smtClean="0"/>
                        <a:t>1−x</a:t>
                      </a:r>
                      <a:r>
                        <a:rPr lang="en-US" sz="1100" baseline="0" dirty="0" err="1" smtClean="0"/>
                        <a:t>K</a:t>
                      </a:r>
                      <a:r>
                        <a:rPr lang="en-US" sz="1100" baseline="-25000" dirty="0" err="1" smtClean="0"/>
                        <a:t>x</a:t>
                      </a:r>
                      <a:r>
                        <a:rPr lang="en-US" sz="1100" baseline="0" dirty="0" err="1" smtClean="0"/>
                        <a:t>Fe</a:t>
                      </a:r>
                      <a:r>
                        <a:rPr lang="en-US" sz="1100" baseline="-25000" dirty="0" err="1" smtClean="0"/>
                        <a:t>2</a:t>
                      </a:r>
                      <a:r>
                        <a:rPr lang="en-US" sz="1100" baseline="0" dirty="0" err="1" smtClean="0"/>
                        <a:t>As</a:t>
                      </a:r>
                      <a:r>
                        <a:rPr lang="en-US" sz="1100" baseline="-25000" dirty="0" err="1" smtClean="0"/>
                        <a:t>2</a:t>
                      </a:r>
                      <a:endParaRPr lang="ru-RU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 smtClean="0"/>
                        <a:t>32</a:t>
                      </a:r>
                      <a:endParaRPr lang="ru-RU" sz="1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baseline="0" dirty="0" smtClean="0"/>
                        <a:t>14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en-US" sz="1100" baseline="30000" dirty="0" smtClean="0"/>
                        <a:t>J.-P. Castellan et al. 2011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1" baseline="0" dirty="0" smtClean="0">
                          <a:solidFill>
                            <a:srgbClr val="FFFF00"/>
                          </a:solidFill>
                        </a:rPr>
                        <a:t>9.2+1.1=10.3</a:t>
                      </a:r>
                      <a:r>
                        <a:rPr lang="fi-FI" sz="1100" baseline="0" dirty="0" smtClean="0"/>
                        <a:t> (ARPES) </a:t>
                      </a:r>
                      <a:r>
                        <a:rPr lang="fi-FI" sz="1100" baseline="30000" dirty="0" smtClean="0"/>
                        <a:t>[D.V. Evtushinsky et al. 2009]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/>
                        <a:t>FeSe</a:t>
                      </a:r>
                      <a:endParaRPr lang="ru-RU" sz="1100" baseline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8</a:t>
                      </a:r>
                      <a:endParaRPr lang="ru-RU" sz="1100" baseline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baseline="0" dirty="0" smtClean="0"/>
                        <a:t>4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en-US" sz="1100" baseline="30000" dirty="0" smtClean="0"/>
                        <a:t>Q. Wang et al. 2016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</a:rPr>
                        <a:t>2.5+3.5=6</a:t>
                      </a:r>
                      <a:r>
                        <a:rPr lang="en-US" sz="1100" baseline="0" dirty="0" smtClean="0"/>
                        <a:t> (Tunneling) </a:t>
                      </a:r>
                      <a:r>
                        <a:rPr lang="en-US" sz="1100" baseline="30000" dirty="0" smtClean="0"/>
                        <a:t>[S. </a:t>
                      </a:r>
                      <a:r>
                        <a:rPr lang="en-US" sz="1100" baseline="30000" dirty="0" err="1" smtClean="0"/>
                        <a:t>Kasahara</a:t>
                      </a:r>
                      <a:r>
                        <a:rPr lang="en-US" sz="1100" baseline="30000" dirty="0" smtClean="0"/>
                        <a:t> et al. 2012]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(</a:t>
                      </a:r>
                      <a:r>
                        <a:rPr lang="en-US" sz="1100" b="1" baseline="0" dirty="0" smtClean="0">
                          <a:solidFill>
                            <a:srgbClr val="FFFF00"/>
                          </a:solidFill>
                        </a:rPr>
                        <a:t>0.6</a:t>
                      </a:r>
                      <a:r>
                        <a:rPr lang="en-US" sz="1100" baseline="0" dirty="0" smtClean="0"/>
                        <a:t>-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</a:rPr>
                        <a:t>1</a:t>
                      </a:r>
                      <a:r>
                        <a:rPr lang="en-US" sz="1100" baseline="0" dirty="0" smtClean="0"/>
                        <a:t>)+(</a:t>
                      </a:r>
                      <a:r>
                        <a:rPr lang="en-US" sz="1100" b="1" baseline="0" dirty="0" smtClean="0">
                          <a:solidFill>
                            <a:srgbClr val="FFFF00"/>
                          </a:solidFill>
                        </a:rPr>
                        <a:t>2.4</a:t>
                      </a:r>
                      <a:r>
                        <a:rPr lang="en-US" sz="1100" baseline="0" dirty="0" smtClean="0"/>
                        <a:t>-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</a:rPr>
                        <a:t>3.2</a:t>
                      </a:r>
                      <a:r>
                        <a:rPr lang="en-US" sz="1100" baseline="0" dirty="0" smtClean="0"/>
                        <a:t>)=</a:t>
                      </a:r>
                      <a:r>
                        <a:rPr lang="en-US" sz="1100" b="1" baseline="0" dirty="0" smtClean="0">
                          <a:solidFill>
                            <a:srgbClr val="FFFF00"/>
                          </a:solidFill>
                        </a:rPr>
                        <a:t>3</a:t>
                      </a:r>
                      <a:r>
                        <a:rPr lang="en-US" sz="1100" baseline="0" dirty="0" smtClean="0"/>
                        <a:t>-</a:t>
                      </a:r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</a:rPr>
                        <a:t>4.2</a:t>
                      </a:r>
                      <a:r>
                        <a:rPr lang="en-US" sz="1100" baseline="0" dirty="0" smtClean="0"/>
                        <a:t> (Andreev) </a:t>
                      </a:r>
                      <a:r>
                        <a:rPr lang="en-US" sz="1100" baseline="30000" dirty="0" smtClean="0"/>
                        <a:t>[</a:t>
                      </a:r>
                      <a:r>
                        <a:rPr lang="en-US" sz="1100" baseline="30000" dirty="0" err="1" smtClean="0"/>
                        <a:t>Y.G</a:t>
                      </a:r>
                      <a:r>
                        <a:rPr lang="en-US" sz="1100" baseline="30000" dirty="0" smtClean="0"/>
                        <a:t>. </a:t>
                      </a:r>
                      <a:r>
                        <a:rPr lang="en-US" sz="1100" baseline="30000" dirty="0" err="1" smtClean="0"/>
                        <a:t>Ponomarev</a:t>
                      </a:r>
                      <a:r>
                        <a:rPr lang="en-US" sz="1100" baseline="30000" dirty="0" smtClean="0"/>
                        <a:t> et al. 2013]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3689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/>
                        <a:t>FeTe</a:t>
                      </a:r>
                      <a:r>
                        <a:rPr lang="en-US" sz="1100" baseline="-25000" dirty="0" err="1" smtClean="0"/>
                        <a:t>0.5</a:t>
                      </a:r>
                      <a:r>
                        <a:rPr lang="en-US" sz="1100" baseline="0" dirty="0" err="1" smtClean="0"/>
                        <a:t>Se</a:t>
                      </a:r>
                      <a:r>
                        <a:rPr lang="en-US" sz="1100" baseline="-25000" dirty="0" err="1" smtClean="0"/>
                        <a:t>0.5</a:t>
                      </a:r>
                      <a:endParaRPr lang="ru-RU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14</a:t>
                      </a:r>
                      <a:endParaRPr lang="ru-RU" sz="1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baseline="0" dirty="0" smtClean="0"/>
                        <a:t>6-7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en-US" sz="1100" baseline="30000" dirty="0" err="1" smtClean="0"/>
                        <a:t>H.A</a:t>
                      </a:r>
                      <a:r>
                        <a:rPr lang="en-US" sz="1100" baseline="30000" dirty="0" smtClean="0"/>
                        <a:t>. </a:t>
                      </a:r>
                      <a:r>
                        <a:rPr lang="en-US" sz="1100" baseline="30000" dirty="0" err="1" smtClean="0"/>
                        <a:t>Mook</a:t>
                      </a:r>
                      <a:r>
                        <a:rPr lang="en-US" sz="1100" baseline="30000" dirty="0" smtClean="0"/>
                        <a:t> et al. 2010</a:t>
                      </a:r>
                      <a:r>
                        <a:rPr lang="ru-RU" sz="1100" baseline="30000" dirty="0" smtClean="0"/>
                        <a:t>, </a:t>
                      </a:r>
                      <a:r>
                        <a:rPr lang="da-DK" sz="1100" baseline="30000" dirty="0" smtClean="0"/>
                        <a:t>S.-H. Lee et al. 2010</a:t>
                      </a:r>
                      <a:r>
                        <a:rPr lang="ru-RU" sz="1100" baseline="30000" dirty="0" smtClean="0"/>
                        <a:t>, </a:t>
                      </a:r>
                      <a:r>
                        <a:rPr lang="en-US" sz="1100" baseline="30000" dirty="0" smtClean="0"/>
                        <a:t>J. Wen et al.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rgbClr val="C00000"/>
                          </a:solidFill>
                        </a:rPr>
                        <a:t>2.61+(0.51-0.87)=3.11-3.48 </a:t>
                      </a:r>
                      <a:r>
                        <a:rPr lang="en-US" sz="1100" baseline="0" dirty="0" smtClean="0"/>
                        <a:t>(µSR) </a:t>
                      </a:r>
                      <a:r>
                        <a:rPr lang="en-US" sz="1100" baseline="30000" dirty="0" smtClean="0"/>
                        <a:t>[</a:t>
                      </a:r>
                      <a:r>
                        <a:rPr lang="en-US" sz="1100" baseline="30000" dirty="0" err="1" smtClean="0"/>
                        <a:t>P.K</a:t>
                      </a:r>
                      <a:r>
                        <a:rPr lang="en-US" sz="1100" baseline="30000" dirty="0" smtClean="0"/>
                        <a:t>. Biswas et al. 2010, M. </a:t>
                      </a:r>
                      <a:r>
                        <a:rPr lang="en-US" sz="1100" baseline="30000" dirty="0" err="1" smtClean="0"/>
                        <a:t>Bendele</a:t>
                      </a:r>
                      <a:r>
                        <a:rPr lang="en-US" sz="1100" baseline="30000" dirty="0" smtClean="0"/>
                        <a:t> et al. 2010]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/>
                        <a:t>LiFeAs</a:t>
                      </a:r>
                      <a:endParaRPr lang="ru-RU" sz="1100" baseline="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18</a:t>
                      </a:r>
                      <a:endParaRPr lang="ru-RU" sz="1100" baseline="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baseline="0" dirty="0" smtClean="0"/>
                        <a:t>8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fi-FI" sz="1100" baseline="30000" dirty="0" smtClean="0"/>
                        <a:t>A.E. Taylor et al. 2011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aseline="0" dirty="0" smtClean="0"/>
                        <a:t>(</a:t>
                      </a:r>
                      <a:r>
                        <a:rPr lang="fi-FI" sz="1100" b="1" baseline="0" dirty="0" smtClean="0">
                          <a:solidFill>
                            <a:srgbClr val="FFFF00"/>
                          </a:solidFill>
                        </a:rPr>
                        <a:t>5</a:t>
                      </a:r>
                      <a:r>
                        <a:rPr lang="fi-FI" sz="1100" baseline="0" dirty="0" smtClean="0"/>
                        <a:t>-</a:t>
                      </a:r>
                      <a:r>
                        <a:rPr lang="fi-FI" sz="1100" b="1" baseline="0" dirty="0" smtClean="0">
                          <a:solidFill>
                            <a:srgbClr val="008000"/>
                          </a:solidFill>
                        </a:rPr>
                        <a:t>6</a:t>
                      </a:r>
                      <a:r>
                        <a:rPr lang="fi-FI" sz="1100" baseline="0" dirty="0" smtClean="0"/>
                        <a:t>)+(</a:t>
                      </a:r>
                      <a:r>
                        <a:rPr lang="fi-FI" sz="1100" b="1" baseline="0" dirty="0" smtClean="0">
                          <a:solidFill>
                            <a:srgbClr val="FFFF00"/>
                          </a:solidFill>
                        </a:rPr>
                        <a:t>2.8</a:t>
                      </a:r>
                      <a:r>
                        <a:rPr lang="fi-FI" sz="1100" baseline="0" dirty="0" smtClean="0"/>
                        <a:t>-</a:t>
                      </a:r>
                      <a:r>
                        <a:rPr lang="fi-FI" sz="1100" b="1" baseline="0" dirty="0" smtClean="0">
                          <a:solidFill>
                            <a:srgbClr val="008000"/>
                          </a:solidFill>
                        </a:rPr>
                        <a:t>3.5</a:t>
                      </a:r>
                      <a:r>
                        <a:rPr lang="fi-FI" sz="1100" baseline="0" dirty="0" smtClean="0"/>
                        <a:t>)=</a:t>
                      </a:r>
                      <a:r>
                        <a:rPr lang="fi-FI" sz="1100" b="1" baseline="0" dirty="0" smtClean="0">
                          <a:solidFill>
                            <a:srgbClr val="FFFF00"/>
                          </a:solidFill>
                        </a:rPr>
                        <a:t>7.8</a:t>
                      </a:r>
                      <a:r>
                        <a:rPr lang="fi-FI" sz="1100" baseline="0" dirty="0" smtClean="0"/>
                        <a:t>-</a:t>
                      </a:r>
                      <a:r>
                        <a:rPr lang="fi-FI" sz="1100" b="1" baseline="0" dirty="0" smtClean="0">
                          <a:solidFill>
                            <a:srgbClr val="008000"/>
                          </a:solidFill>
                        </a:rPr>
                        <a:t>9.5</a:t>
                      </a:r>
                      <a:r>
                        <a:rPr lang="fi-FI" sz="1100" baseline="0" dirty="0" smtClean="0"/>
                        <a:t> (ARPES) </a:t>
                      </a:r>
                      <a:r>
                        <a:rPr lang="fi-FI" sz="1100" baseline="30000" dirty="0" smtClean="0"/>
                        <a:t>[S.V. Borisenko et al. 2010, 2012, K. Umezawa et al. 2012]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rgbClr val="FFFF00"/>
                          </a:solidFill>
                        </a:rPr>
                        <a:t>5.4+1.4=6.8</a:t>
                      </a:r>
                      <a:r>
                        <a:rPr lang="en-US" sz="1100" baseline="0" dirty="0" smtClean="0"/>
                        <a:t> (Andreev) </a:t>
                      </a:r>
                      <a:r>
                        <a:rPr lang="en-US" sz="1100" baseline="30000" dirty="0" smtClean="0"/>
                        <a:t>[S.A. </a:t>
                      </a:r>
                      <a:r>
                        <a:rPr lang="en-US" sz="1100" baseline="30000" dirty="0" err="1" smtClean="0"/>
                        <a:t>Kuzmichev</a:t>
                      </a:r>
                      <a:r>
                        <a:rPr lang="en-US" sz="1100" baseline="30000" dirty="0" smtClean="0"/>
                        <a:t> et al. 2012, 2013]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b="1" baseline="0" dirty="0" smtClean="0">
                          <a:solidFill>
                            <a:srgbClr val="FFFF00"/>
                          </a:solidFill>
                        </a:rPr>
                        <a:t>5.3+2.5=7.8</a:t>
                      </a:r>
                      <a:r>
                        <a:rPr lang="nb-NO" sz="1100" baseline="0" dirty="0" smtClean="0"/>
                        <a:t> (Tunneling) </a:t>
                      </a:r>
                      <a:r>
                        <a:rPr lang="nb-NO" sz="1100" baseline="30000" dirty="0" smtClean="0"/>
                        <a:t>[S. Chi et al. 2012, T. Hanaguri et al. 2012, P.K. Nag et al. 2016]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/>
                        <a:t>NaFe</a:t>
                      </a:r>
                      <a:r>
                        <a:rPr lang="en-US" sz="1100" baseline="-25000" dirty="0" err="1" smtClean="0"/>
                        <a:t>0.935</a:t>
                      </a:r>
                      <a:r>
                        <a:rPr lang="en-US" sz="1100" baseline="0" dirty="0" err="1" smtClean="0"/>
                        <a:t>Co</a:t>
                      </a:r>
                      <a:r>
                        <a:rPr lang="en-US" sz="1100" baseline="-25000" dirty="0" err="1" smtClean="0"/>
                        <a:t>0.045</a:t>
                      </a:r>
                      <a:r>
                        <a:rPr lang="en-US" sz="1100" baseline="0" dirty="0" err="1" smtClean="0"/>
                        <a:t>As</a:t>
                      </a:r>
                      <a:endParaRPr lang="ru-RU" sz="1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18</a:t>
                      </a:r>
                      <a:endParaRPr lang="ru-RU" sz="1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baseline="0" dirty="0" smtClean="0"/>
                        <a:t>7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30000" dirty="0" smtClean="0"/>
                        <a:t>[</a:t>
                      </a:r>
                      <a:r>
                        <a:rPr lang="en-US" sz="1100" baseline="30000" dirty="0" smtClean="0"/>
                        <a:t>C. Zhang et al. 2013</a:t>
                      </a:r>
                      <a:r>
                        <a:rPr lang="ru-RU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</a:rPr>
                        <a:t>6.8+6.5=13.3</a:t>
                      </a:r>
                      <a:r>
                        <a:rPr lang="en-US" sz="1100" baseline="0" dirty="0" smtClean="0"/>
                        <a:t> (ARPES) </a:t>
                      </a:r>
                      <a:r>
                        <a:rPr lang="en-US" sz="1100" baseline="30000" dirty="0" smtClean="0"/>
                        <a:t>[</a:t>
                      </a:r>
                      <a:r>
                        <a:rPr lang="da-DK" sz="1100" baseline="30000" dirty="0" smtClean="0"/>
                        <a:t>Z.-H. Liu et al. 2011</a:t>
                      </a:r>
                      <a:r>
                        <a:rPr lang="en-US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  <a:tr h="257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/>
                        <a:t>NaFe</a:t>
                      </a:r>
                      <a:r>
                        <a:rPr lang="en-US" sz="1100" baseline="-25000" dirty="0" err="1" smtClean="0"/>
                        <a:t>0.95</a:t>
                      </a:r>
                      <a:r>
                        <a:rPr lang="en-US" sz="1100" baseline="0" dirty="0" err="1" smtClean="0"/>
                        <a:t>Co</a:t>
                      </a:r>
                      <a:r>
                        <a:rPr lang="en-US" sz="1100" baseline="-25000" dirty="0" err="1" smtClean="0"/>
                        <a:t>0.05</a:t>
                      </a:r>
                      <a:r>
                        <a:rPr lang="en-US" sz="1100" baseline="0" dirty="0" err="1" smtClean="0"/>
                        <a:t>As</a:t>
                      </a:r>
                      <a:endParaRPr lang="ru-RU" sz="1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 smtClean="0"/>
                        <a:t>18</a:t>
                      </a:r>
                      <a:endParaRPr lang="ru-RU" sz="1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baseline="0" dirty="0" smtClean="0"/>
                        <a:t>∼ 7?</a:t>
                      </a:r>
                      <a:endParaRPr lang="ru-RU" sz="11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rgbClr val="008000"/>
                          </a:solidFill>
                        </a:rPr>
                        <a:t>6.8+6.5=13.3</a:t>
                      </a:r>
                      <a:r>
                        <a:rPr lang="en-US" sz="1100" baseline="0" dirty="0" smtClean="0"/>
                        <a:t> (ARPES) </a:t>
                      </a:r>
                      <a:r>
                        <a:rPr lang="en-US" sz="1100" baseline="30000" dirty="0" smtClean="0"/>
                        <a:t>[</a:t>
                      </a:r>
                      <a:r>
                        <a:rPr lang="da-DK" sz="1100" baseline="30000" dirty="0" smtClean="0"/>
                        <a:t>Z.-H. Liu et al. 2011</a:t>
                      </a:r>
                      <a:r>
                        <a:rPr lang="en-US" sz="1100" baseline="30000" dirty="0" smtClean="0"/>
                        <a:t>]</a:t>
                      </a:r>
                      <a:endParaRPr lang="ru-RU" sz="1100" baseline="30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prstClr val="white"/>
                </a:solidFill>
              </a:rPr>
              <a:pPr>
                <a:defRPr/>
              </a:pPr>
              <a:t>30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1438" y="265908"/>
            <a:ext cx="598112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Electron doping of LOFA (Re</a:t>
            </a:r>
            <a:r>
              <a:rPr lang="en-US" baseline="30000" dirty="0" smtClean="0">
                <a:solidFill>
                  <a:prstClr val="black"/>
                </a:solidFill>
              </a:rPr>
              <a:t>3</a:t>
            </a:r>
            <a:r>
              <a:rPr lang="en-US" baseline="30000" dirty="0">
                <a:solidFill>
                  <a:prstClr val="black"/>
                </a:solidFill>
              </a:rPr>
              <a:t>+</a:t>
            </a:r>
            <a:r>
              <a:rPr lang="en-US" dirty="0">
                <a:solidFill>
                  <a:prstClr val="black"/>
                </a:solidFill>
              </a:rPr>
              <a:t>[O</a:t>
            </a:r>
            <a:r>
              <a:rPr lang="en-US" baseline="30000" dirty="0">
                <a:solidFill>
                  <a:prstClr val="black"/>
                </a:solidFill>
              </a:rPr>
              <a:t>2−</a:t>
            </a:r>
            <a:r>
              <a:rPr lang="en-US" baseline="-25000" dirty="0">
                <a:solidFill>
                  <a:prstClr val="black"/>
                </a:solidFill>
              </a:rPr>
              <a:t>1-x</a:t>
            </a:r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baseline="30000" dirty="0">
                <a:solidFill>
                  <a:prstClr val="black"/>
                </a:solidFill>
              </a:rPr>
              <a:t>1−</a:t>
            </a:r>
            <a:r>
              <a:rPr lang="en-US" baseline="-25000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]) +(Fe</a:t>
            </a:r>
            <a:r>
              <a:rPr lang="en-US" baseline="30000" dirty="0">
                <a:solidFill>
                  <a:prstClr val="black"/>
                </a:solidFill>
              </a:rPr>
              <a:t>2+</a:t>
            </a:r>
            <a:r>
              <a:rPr lang="en-US" dirty="0">
                <a:solidFill>
                  <a:prstClr val="black"/>
                </a:solidFill>
              </a:rPr>
              <a:t>As</a:t>
            </a:r>
            <a:r>
              <a:rPr lang="en-US" baseline="30000" dirty="0">
                <a:solidFill>
                  <a:prstClr val="black"/>
                </a:solidFill>
              </a:rPr>
              <a:t>3−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0" name="Прямоугольник 4"/>
          <p:cNvSpPr>
            <a:spLocks noChangeArrowheads="1"/>
          </p:cNvSpPr>
          <p:nvPr/>
        </p:nvSpPr>
        <p:spPr bwMode="auto">
          <a:xfrm>
            <a:off x="2249488" y="6251575"/>
            <a:ext cx="4271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smtClean="0">
                <a:solidFill>
                  <a:sysClr val="windowText" lastClr="000000"/>
                </a:solidFill>
              </a:rPr>
              <a:t>J. Zhao et al., Nature Materials 7, 953 (2008)</a:t>
            </a:r>
          </a:p>
        </p:txBody>
      </p:sp>
      <p:sp>
        <p:nvSpPr>
          <p:cNvPr id="342" name="Text Box 60"/>
          <p:cNvSpPr txBox="1">
            <a:spLocks noChangeArrowheads="1"/>
          </p:cNvSpPr>
          <p:nvPr/>
        </p:nvSpPr>
        <p:spPr bwMode="auto">
          <a:xfrm>
            <a:off x="654050" y="1404938"/>
            <a:ext cx="775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quasi-2D Fe-As layers divided by Re with Fe forming a square lattice</a:t>
            </a:r>
          </a:p>
        </p:txBody>
      </p:sp>
      <p:sp>
        <p:nvSpPr>
          <p:cNvPr id="343" name="Прямоугольник 7"/>
          <p:cNvSpPr>
            <a:spLocks noChangeArrowheads="1"/>
          </p:cNvSpPr>
          <p:nvPr/>
        </p:nvSpPr>
        <p:spPr bwMode="auto">
          <a:xfrm>
            <a:off x="1722438" y="901700"/>
            <a:ext cx="569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smtClean="0">
                <a:solidFill>
                  <a:sysClr val="windowText" lastClr="000000"/>
                </a:solidFill>
              </a:rPr>
              <a:t>Tetragonal </a:t>
            </a:r>
            <a:r>
              <a:rPr lang="en-US" i="1" kern="0" smtClean="0">
                <a:solidFill>
                  <a:sysClr val="windowText" lastClr="000000"/>
                </a:solidFill>
              </a:rPr>
              <a:t>P4/nmm</a:t>
            </a:r>
            <a:r>
              <a:rPr lang="en-US" kern="0" smtClean="0">
                <a:solidFill>
                  <a:sysClr val="windowText" lastClr="000000"/>
                </a:solidFill>
              </a:rPr>
              <a:t> space group at high temperatures</a:t>
            </a:r>
          </a:p>
        </p:txBody>
      </p:sp>
      <p:pic>
        <p:nvPicPr>
          <p:cNvPr id="3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012950"/>
            <a:ext cx="82518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3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Группа 59"/>
          <p:cNvGrpSpPr/>
          <p:nvPr/>
        </p:nvGrpSpPr>
        <p:grpSpPr>
          <a:xfrm>
            <a:off x="749111" y="3323858"/>
            <a:ext cx="2679884" cy="2679884"/>
            <a:chOff x="-2461657" y="881550"/>
            <a:chExt cx="2286000" cy="2286000"/>
          </a:xfrm>
        </p:grpSpPr>
        <p:grpSp>
          <p:nvGrpSpPr>
            <p:cNvPr id="61" name="Group 28"/>
            <p:cNvGrpSpPr>
              <a:grpSpLocks/>
            </p:cNvGrpSpPr>
            <p:nvPr/>
          </p:nvGrpSpPr>
          <p:grpSpPr bwMode="auto">
            <a:xfrm>
              <a:off x="-1471057" y="881550"/>
              <a:ext cx="365125" cy="609600"/>
              <a:chOff x="1344" y="576"/>
              <a:chExt cx="288" cy="480"/>
            </a:xfrm>
          </p:grpSpPr>
          <p:sp>
            <p:nvSpPr>
              <p:cNvPr id="74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31"/>
            <p:cNvGrpSpPr>
              <a:grpSpLocks/>
            </p:cNvGrpSpPr>
            <p:nvPr/>
          </p:nvGrpSpPr>
          <p:grpSpPr bwMode="auto">
            <a:xfrm rot="5400000">
              <a:off x="-663020" y="1749913"/>
              <a:ext cx="365125" cy="609600"/>
              <a:chOff x="1344" y="576"/>
              <a:chExt cx="288" cy="480"/>
            </a:xfrm>
          </p:grpSpPr>
          <p:sp>
            <p:nvSpPr>
              <p:cNvPr id="72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34"/>
            <p:cNvGrpSpPr>
              <a:grpSpLocks/>
            </p:cNvGrpSpPr>
            <p:nvPr/>
          </p:nvGrpSpPr>
          <p:grpSpPr bwMode="auto">
            <a:xfrm rot="10800000">
              <a:off x="-1471057" y="2557950"/>
              <a:ext cx="365125" cy="609600"/>
              <a:chOff x="1344" y="576"/>
              <a:chExt cx="288" cy="480"/>
            </a:xfrm>
          </p:grpSpPr>
          <p:sp>
            <p:nvSpPr>
              <p:cNvPr id="70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37"/>
            <p:cNvGrpSpPr>
              <a:grpSpLocks/>
            </p:cNvGrpSpPr>
            <p:nvPr/>
          </p:nvGrpSpPr>
          <p:grpSpPr bwMode="auto">
            <a:xfrm rot="16200000">
              <a:off x="-2339420" y="1749913"/>
              <a:ext cx="365125" cy="609600"/>
              <a:chOff x="1344" y="576"/>
              <a:chExt cx="288" cy="480"/>
            </a:xfrm>
          </p:grpSpPr>
          <p:sp>
            <p:nvSpPr>
              <p:cNvPr id="68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5" name="Oval 41"/>
            <p:cNvSpPr>
              <a:spLocks noChangeArrowheads="1"/>
            </p:cNvSpPr>
            <p:nvPr/>
          </p:nvSpPr>
          <p:spPr bwMode="auto">
            <a:xfrm>
              <a:off x="-1652032" y="1700700"/>
              <a:ext cx="685800" cy="685800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66" name="Oval 42"/>
            <p:cNvSpPr>
              <a:spLocks noChangeArrowheads="1"/>
            </p:cNvSpPr>
            <p:nvPr/>
          </p:nvSpPr>
          <p:spPr bwMode="auto">
            <a:xfrm>
              <a:off x="-1537732" y="1815000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-2163993" y="1160679"/>
              <a:ext cx="1681338" cy="1696354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81216" y="6555218"/>
            <a:ext cx="503237" cy="301625"/>
          </a:xfrm>
        </p:spPr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32</a:t>
            </a:fld>
            <a:endParaRPr lang="ru-RU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55426" y="265908"/>
            <a:ext cx="64331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Spin fluctuation </a:t>
            </a:r>
            <a:r>
              <a:rPr lang="en-US" dirty="0" smtClean="0">
                <a:solidFill>
                  <a:prstClr val="black"/>
                </a:solidFill>
              </a:rPr>
              <a:t>theory </a:t>
            </a:r>
            <a:r>
              <a:rPr lang="en-US" dirty="0">
                <a:solidFill>
                  <a:prstClr val="black"/>
                </a:solidFill>
              </a:rPr>
              <a:t>of </a:t>
            </a:r>
            <a:r>
              <a:rPr lang="en-US" dirty="0" smtClean="0">
                <a:solidFill>
                  <a:prstClr val="black"/>
                </a:solidFill>
              </a:rPr>
              <a:t>pairing and the gap symmetry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37310" y="3268759"/>
                <a:ext cx="4777462" cy="782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T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′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310" y="3268759"/>
                <a:ext cx="4777462" cy="7820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465008" y="4405993"/>
                <a:ext cx="4282845" cy="64633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𝑉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𝑞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𝑄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)&gt;0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   (repulsive interaction)  –  </a:t>
                </a: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have to change sign!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008" y="4405993"/>
                <a:ext cx="4282845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5466" y="6475406"/>
                <a:ext cx="8973084" cy="312650"/>
              </a:xfrm>
              <a:prstGeom prst="rect">
                <a:avLst/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1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sz="1400" b="1" dirty="0" smtClean="0">
                    <a:solidFill>
                      <a:srgbClr val="FFFF00"/>
                    </a:solidFill>
                  </a:rPr>
                  <a:t> gap structure most </a:t>
                </a:r>
                <a:r>
                  <a:rPr lang="en-US" sz="1400" b="1" dirty="0">
                    <a:solidFill>
                      <a:srgbClr val="FFFF00"/>
                    </a:solidFill>
                  </a:rPr>
                  <a:t>naturally comes out of the spin-fluctuation pairing </a:t>
                </a:r>
                <a:r>
                  <a:rPr lang="en-US" sz="1400" b="1" dirty="0" smtClean="0">
                    <a:solidFill>
                      <a:srgbClr val="FFFF00"/>
                    </a:solidFill>
                  </a:rPr>
                  <a:t>theories</a:t>
                </a:r>
                <a:endParaRPr lang="ru-RU" sz="1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6" y="6475406"/>
                <a:ext cx="8973084" cy="312650"/>
              </a:xfrm>
              <a:prstGeom prst="rect">
                <a:avLst/>
              </a:prstGeom>
              <a:blipFill rotWithShape="0">
                <a:blip r:embed="rId5"/>
                <a:stretch>
                  <a:fillRect t="-3704" b="-12963"/>
                </a:stretch>
              </a:blipFill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14"/>
              <p:cNvSpPr txBox="1">
                <a:spLocks noChangeArrowheads="1"/>
              </p:cNvSpPr>
              <p:nvPr/>
            </p:nvSpPr>
            <p:spPr bwMode="auto">
              <a:xfrm>
                <a:off x="5059661" y="5257026"/>
                <a:ext cx="3093539" cy="473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 smtClea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 smtClea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 kern="0" smtClea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sz="2400" kern="0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state</a:t>
                </a:r>
                <a:r>
                  <a:rPr lang="ru-RU" sz="2400" kern="0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 kern="0"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 −</m:t>
                        </m:r>
                        <m: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𝑖</m:t>
                        </m:r>
                        <m:r>
                          <a:rPr lang="en-US" sz="2400" i="1" kern="0">
                            <a:solidFill>
                              <a:sysClr val="windowText" lastClr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sup>
                    </m:sSup>
                  </m:oMath>
                </a14:m>
                <a:endParaRPr lang="en-US" sz="2400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2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9661" y="5257026"/>
                <a:ext cx="3093539" cy="473591"/>
              </a:xfrm>
              <a:prstGeom prst="rect">
                <a:avLst/>
              </a:prstGeom>
              <a:blipFill rotWithShape="0">
                <a:blip r:embed="rId6"/>
                <a:stretch>
                  <a:fillRect t="-10256" b="-346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Прямоугольник 3"/>
          <p:cNvSpPr>
            <a:spLocks noChangeArrowheads="1"/>
          </p:cNvSpPr>
          <p:nvPr/>
        </p:nvSpPr>
        <p:spPr bwMode="auto">
          <a:xfrm>
            <a:off x="4510137" y="5732316"/>
            <a:ext cx="4192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I.I.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Mazin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 et al., PRL 101, 057003 (2008)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6046546" y="2227232"/>
            <a:ext cx="29412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</a:rPr>
              <a:t>Effective interaction from spin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</a:rPr>
              <a:t>fluctuations 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</a:rPr>
              <a:t>Berk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</a:rPr>
              <a:t>-Schrieffer 1966)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22" y="817956"/>
            <a:ext cx="3228422" cy="133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8" name="Группа 77"/>
          <p:cNvGrpSpPr/>
          <p:nvPr/>
        </p:nvGrpSpPr>
        <p:grpSpPr>
          <a:xfrm>
            <a:off x="749111" y="3323858"/>
            <a:ext cx="2679884" cy="2679884"/>
            <a:chOff x="-2461657" y="881550"/>
            <a:chExt cx="2286000" cy="2286000"/>
          </a:xfrm>
        </p:grpSpPr>
        <p:grpSp>
          <p:nvGrpSpPr>
            <p:cNvPr id="79" name="Group 28"/>
            <p:cNvGrpSpPr>
              <a:grpSpLocks/>
            </p:cNvGrpSpPr>
            <p:nvPr/>
          </p:nvGrpSpPr>
          <p:grpSpPr bwMode="auto">
            <a:xfrm>
              <a:off x="-1471057" y="881550"/>
              <a:ext cx="365125" cy="609600"/>
              <a:chOff x="1344" y="576"/>
              <a:chExt cx="288" cy="480"/>
            </a:xfrm>
          </p:grpSpPr>
          <p:sp>
            <p:nvSpPr>
              <p:cNvPr id="92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Group 31"/>
            <p:cNvGrpSpPr>
              <a:grpSpLocks/>
            </p:cNvGrpSpPr>
            <p:nvPr/>
          </p:nvGrpSpPr>
          <p:grpSpPr bwMode="auto">
            <a:xfrm rot="5400000">
              <a:off x="-663020" y="1749913"/>
              <a:ext cx="365125" cy="609600"/>
              <a:chOff x="1344" y="576"/>
              <a:chExt cx="288" cy="480"/>
            </a:xfrm>
          </p:grpSpPr>
          <p:sp>
            <p:nvSpPr>
              <p:cNvPr id="90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" name="Group 34"/>
            <p:cNvGrpSpPr>
              <a:grpSpLocks/>
            </p:cNvGrpSpPr>
            <p:nvPr/>
          </p:nvGrpSpPr>
          <p:grpSpPr bwMode="auto">
            <a:xfrm rot="10800000">
              <a:off x="-1471057" y="2557950"/>
              <a:ext cx="365125" cy="609600"/>
              <a:chOff x="1344" y="576"/>
              <a:chExt cx="288" cy="480"/>
            </a:xfrm>
          </p:grpSpPr>
          <p:sp>
            <p:nvSpPr>
              <p:cNvPr id="88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2" name="Group 37"/>
            <p:cNvGrpSpPr>
              <a:grpSpLocks/>
            </p:cNvGrpSpPr>
            <p:nvPr/>
          </p:nvGrpSpPr>
          <p:grpSpPr bwMode="auto">
            <a:xfrm rot="16200000">
              <a:off x="-2339420" y="1749913"/>
              <a:ext cx="365125" cy="609600"/>
              <a:chOff x="1344" y="576"/>
              <a:chExt cx="288" cy="480"/>
            </a:xfrm>
          </p:grpSpPr>
          <p:sp>
            <p:nvSpPr>
              <p:cNvPr id="86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3" name="Oval 41"/>
            <p:cNvSpPr>
              <a:spLocks noChangeArrowheads="1"/>
            </p:cNvSpPr>
            <p:nvPr/>
          </p:nvSpPr>
          <p:spPr bwMode="auto">
            <a:xfrm>
              <a:off x="-1652032" y="1700700"/>
              <a:ext cx="685800" cy="685800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84" name="Oval 42"/>
            <p:cNvSpPr>
              <a:spLocks noChangeArrowheads="1"/>
            </p:cNvSpPr>
            <p:nvPr/>
          </p:nvSpPr>
          <p:spPr bwMode="auto">
            <a:xfrm>
              <a:off x="-1537732" y="1815000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-2163993" y="1160679"/>
              <a:ext cx="1681338" cy="1696354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white"/>
                </a:solidFill>
                <a:latin typeface="Century Gothic"/>
              </a:endParaRPr>
            </a:p>
          </p:txBody>
        </p:sp>
      </p:grpSp>
      <p:cxnSp>
        <p:nvCxnSpPr>
          <p:cNvPr id="49" name="Прямая со стрелкой 48"/>
          <p:cNvCxnSpPr/>
          <p:nvPr/>
        </p:nvCxnSpPr>
        <p:spPr>
          <a:xfrm>
            <a:off x="1862236" y="4526667"/>
            <a:ext cx="1022326" cy="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35"/>
              <p:cNvSpPr txBox="1">
                <a:spLocks noChangeArrowheads="1"/>
              </p:cNvSpPr>
              <p:nvPr/>
            </p:nvSpPr>
            <p:spPr bwMode="auto">
              <a:xfrm>
                <a:off x="2321687" y="4086601"/>
                <a:ext cx="415498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kern="0" smtClean="0">
                          <a:solidFill>
                            <a:srgbClr val="00B0F0"/>
                          </a:solidFill>
                          <a:latin typeface="Cambria Math"/>
                        </a:rPr>
                        <m:t>𝐐</m:t>
                      </m:r>
                    </m:oMath>
                  </m:oMathPara>
                </a14:m>
                <a:endParaRPr lang="ru-RU" sz="2000" kern="0" baseline="-25000" dirty="0" smtClean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0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1687" y="4086601"/>
                <a:ext cx="415498" cy="392993"/>
              </a:xfrm>
              <a:prstGeom prst="rect">
                <a:avLst/>
              </a:prstGeom>
              <a:blipFill rotWithShape="0">
                <a:blip r:embed="rId8"/>
                <a:stretch>
                  <a:fillRect b="-1384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 стрелкой 50"/>
          <p:cNvCxnSpPr/>
          <p:nvPr/>
        </p:nvCxnSpPr>
        <p:spPr>
          <a:xfrm flipH="1">
            <a:off x="1990149" y="4403781"/>
            <a:ext cx="1" cy="961127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239112" y="3159270"/>
                <a:ext cx="559769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112" y="3159270"/>
                <a:ext cx="559769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325831" y="4064941"/>
                <a:ext cx="559769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31" y="4064941"/>
                <a:ext cx="55976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09377" y="4876162"/>
                <a:ext cx="559769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77" y="4876162"/>
                <a:ext cx="559769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134863" y="4887694"/>
                <a:ext cx="559769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863" y="4887694"/>
                <a:ext cx="559769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290274" y="5690962"/>
                <a:ext cx="559769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274" y="5690962"/>
                <a:ext cx="559769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8" y="739493"/>
            <a:ext cx="5295603" cy="23131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631" y="688556"/>
            <a:ext cx="5506831" cy="2429318"/>
          </a:xfrm>
          <a:prstGeom prst="rect">
            <a:avLst/>
          </a:prstGeom>
          <a:noFill/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6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31" grpId="0" animBg="1"/>
      <p:bldP spid="52" grpId="0"/>
      <p:bldP spid="54" grpId="0"/>
      <p:bldP spid="50" grpId="0"/>
      <p:bldP spid="43" grpId="0" animBg="1"/>
      <p:bldP spid="44" grpId="0" animBg="1"/>
      <p:bldP spid="46" grpId="0" animBg="1"/>
      <p:bldP spid="48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74" y="600610"/>
            <a:ext cx="7310438" cy="337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01186" y="265908"/>
            <a:ext cx="45416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Фазовая диаграмма системы </a:t>
            </a:r>
            <a:r>
              <a:rPr lang="en-US" dirty="0" smtClean="0">
                <a:solidFill>
                  <a:prstClr val="black"/>
                </a:solidFill>
              </a:rPr>
              <a:t>Ba-122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303621" y="811467"/>
            <a:ext cx="132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smtClean="0">
                <a:solidFill>
                  <a:sysClr val="windowText" lastClr="000000"/>
                </a:solidFill>
              </a:rPr>
              <a:t>Y. Matsuda</a:t>
            </a:r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3024" y="4609538"/>
            <a:ext cx="422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Ba(Fe</a:t>
            </a:r>
            <a:r>
              <a:rPr lang="en-US" b="1" baseline="-25000" dirty="0" smtClean="0">
                <a:solidFill>
                  <a:prstClr val="black"/>
                </a:solidFill>
              </a:rPr>
              <a:t>1-x</a:t>
            </a:r>
            <a:r>
              <a:rPr lang="en-US" b="1" dirty="0" smtClean="0">
                <a:solidFill>
                  <a:prstClr val="black"/>
                </a:solidFill>
              </a:rPr>
              <a:t>Co</a:t>
            </a:r>
            <a:r>
              <a:rPr lang="en-US" b="1" baseline="-25000" dirty="0" smtClean="0">
                <a:solidFill>
                  <a:prstClr val="black"/>
                </a:solidFill>
              </a:rPr>
              <a:t>x</a:t>
            </a:r>
            <a:r>
              <a:rPr lang="en-US" b="1" dirty="0" smtClean="0">
                <a:solidFill>
                  <a:prstClr val="black"/>
                </a:solidFill>
              </a:rPr>
              <a:t>)</a:t>
            </a:r>
            <a:r>
              <a:rPr lang="en-US" b="1" baseline="-25000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As</a:t>
            </a:r>
            <a:r>
              <a:rPr lang="en-US" b="1" baseline="-25000" dirty="0" smtClean="0">
                <a:solidFill>
                  <a:prstClr val="black"/>
                </a:solidFill>
              </a:rPr>
              <a:t>2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1/T</a:t>
            </a:r>
            <a:r>
              <a:rPr lang="en-US" b="1" baseline="-25000" dirty="0" smtClean="0">
                <a:solidFill>
                  <a:prstClr val="black"/>
                </a:solidFill>
              </a:rPr>
              <a:t>1</a:t>
            </a:r>
            <a:r>
              <a:rPr lang="en-US" b="1" dirty="0" smtClean="0">
                <a:solidFill>
                  <a:prstClr val="black"/>
                </a:solidFill>
              </a:rPr>
              <a:t>T </a:t>
            </a:r>
            <a:r>
              <a:rPr lang="ru-RU" b="1" dirty="0" smtClean="0">
                <a:solidFill>
                  <a:prstClr val="black"/>
                </a:solidFill>
              </a:rPr>
              <a:t>из ЯМР</a:t>
            </a:r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F. </a:t>
            </a:r>
            <a:r>
              <a:rPr lang="en-US" dirty="0" err="1" smtClean="0">
                <a:solidFill>
                  <a:prstClr val="black"/>
                </a:solidFill>
              </a:rPr>
              <a:t>Ning</a:t>
            </a:r>
            <a:r>
              <a:rPr lang="en-US" dirty="0" smtClean="0">
                <a:solidFill>
                  <a:prstClr val="black"/>
                </a:solidFill>
              </a:rPr>
              <a:t> et al., JPSJ 78, 013711 (2009)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/>
              </a:rPr>
              <a:t>Рассеяние нейтронов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: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C. de la Cruz et al., Nature 453, 899 (2008)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1" y="3714644"/>
            <a:ext cx="3930321" cy="31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18"/>
          <p:cNvGrpSpPr>
            <a:grpSpLocks/>
          </p:cNvGrpSpPr>
          <p:nvPr/>
        </p:nvGrpSpPr>
        <p:grpSpPr bwMode="auto">
          <a:xfrm>
            <a:off x="1635521" y="703800"/>
            <a:ext cx="2182738" cy="1857041"/>
            <a:chOff x="5147008" y="2759493"/>
            <a:chExt cx="3638550" cy="3095625"/>
          </a:xfrm>
        </p:grpSpPr>
        <p:pic>
          <p:nvPicPr>
            <p:cNvPr id="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008" y="2759493"/>
              <a:ext cx="3638550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7391400" y="4995863"/>
              <a:ext cx="709613" cy="300037"/>
            </a:xfrm>
            <a:prstGeom prst="line">
              <a:avLst/>
            </a:prstGeom>
            <a:noFill/>
            <a:ln w="539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7115175" y="5354320"/>
              <a:ext cx="987425" cy="338137"/>
            </a:xfrm>
            <a:prstGeom prst="line">
              <a:avLst/>
            </a:prstGeom>
            <a:noFill/>
            <a:ln w="539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6299199" y="5000624"/>
              <a:ext cx="949326" cy="325436"/>
            </a:xfrm>
            <a:prstGeom prst="line">
              <a:avLst/>
            </a:prstGeom>
            <a:noFill/>
            <a:ln w="539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6002338" y="5340350"/>
              <a:ext cx="179387" cy="428625"/>
            </a:xfrm>
            <a:prstGeom prst="line">
              <a:avLst/>
            </a:prstGeom>
            <a:noFill/>
            <a:ln w="53975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6264276" y="5365750"/>
              <a:ext cx="660400" cy="282575"/>
            </a:xfrm>
            <a:prstGeom prst="line">
              <a:avLst/>
            </a:prstGeom>
            <a:noFill/>
            <a:ln w="539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6962774" y="5338764"/>
              <a:ext cx="204786" cy="433388"/>
            </a:xfrm>
            <a:prstGeom prst="line">
              <a:avLst/>
            </a:prstGeom>
            <a:noFill/>
            <a:ln w="53975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6181725" y="5343525"/>
              <a:ext cx="960438" cy="0"/>
            </a:xfrm>
            <a:prstGeom prst="line">
              <a:avLst/>
            </a:prstGeom>
            <a:noFill/>
            <a:ln w="53975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6003925" y="5756276"/>
              <a:ext cx="960438" cy="0"/>
            </a:xfrm>
            <a:prstGeom prst="line">
              <a:avLst/>
            </a:prstGeom>
            <a:noFill/>
            <a:ln w="53975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mtClean="0">
                <a:solidFill>
                  <a:prstClr val="black"/>
                </a:solidFill>
              </a:endParaRPr>
            </a:p>
          </p:txBody>
        </p:sp>
      </p:grpSp>
      <p:cxnSp>
        <p:nvCxnSpPr>
          <p:cNvPr id="4" name="Прямая со стрелкой 3"/>
          <p:cNvCxnSpPr/>
          <p:nvPr/>
        </p:nvCxnSpPr>
        <p:spPr>
          <a:xfrm>
            <a:off x="3617259" y="1506071"/>
            <a:ext cx="901934" cy="376517"/>
          </a:xfrm>
          <a:prstGeom prst="straightConnector1">
            <a:avLst/>
          </a:prstGeom>
          <a:ln w="5715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prstClr val="white"/>
                </a:solidFill>
              </a:rPr>
              <a:pPr>
                <a:defRPr/>
              </a:pPr>
              <a:t>33</a:t>
            </a:fld>
            <a:endParaRPr lang="ru-RU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2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091" y="769716"/>
            <a:ext cx="2915549" cy="28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9" y="3664049"/>
            <a:ext cx="3886200" cy="272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967331" y="3741603"/>
            <a:ext cx="2403475" cy="2381250"/>
            <a:chOff x="6546423" y="3723203"/>
            <a:chExt cx="2403475" cy="2381250"/>
          </a:xfrm>
        </p:grpSpPr>
        <p:pic>
          <p:nvPicPr>
            <p:cNvPr id="4198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6423" y="3723203"/>
              <a:ext cx="2403475" cy="23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0" name="Прямоугольник 7"/>
            <p:cNvSpPr>
              <a:spLocks noChangeArrowheads="1"/>
            </p:cNvSpPr>
            <p:nvPr/>
          </p:nvSpPr>
          <p:spPr bwMode="auto">
            <a:xfrm>
              <a:off x="7202061" y="4805878"/>
              <a:ext cx="35401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2800" b="1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41991" name="Прямоугольник 7"/>
            <p:cNvSpPr>
              <a:spLocks noChangeArrowheads="1"/>
            </p:cNvSpPr>
            <p:nvPr/>
          </p:nvSpPr>
          <p:spPr bwMode="auto">
            <a:xfrm>
              <a:off x="8259336" y="3932753"/>
              <a:ext cx="35401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2800" b="1">
                  <a:solidFill>
                    <a:srgbClr val="0000CC"/>
                  </a:solidFill>
                </a:rPr>
                <a:t>e</a:t>
              </a:r>
            </a:p>
          </p:txBody>
        </p:sp>
      </p:grpSp>
      <p:sp>
        <p:nvSpPr>
          <p:cNvPr id="41993" name="Прямоугольник 3"/>
          <p:cNvSpPr>
            <a:spLocks noChangeArrowheads="1"/>
          </p:cNvSpPr>
          <p:nvPr/>
        </p:nvSpPr>
        <p:spPr bwMode="auto">
          <a:xfrm>
            <a:off x="140729" y="6400311"/>
            <a:ext cx="63775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 kern="0" dirty="0" smtClean="0">
                <a:solidFill>
                  <a:sysClr val="windowText" lastClr="000000"/>
                </a:solidFill>
              </a:rPr>
              <a:t>4 зоны в 2</a:t>
            </a:r>
            <a:r>
              <a:rPr lang="en-US" sz="1400" b="1" kern="0" dirty="0" err="1" smtClean="0">
                <a:solidFill>
                  <a:sysClr val="windowText" lastClr="000000"/>
                </a:solidFill>
              </a:rPr>
              <a:t>FeBZ</a:t>
            </a:r>
            <a:r>
              <a:rPr lang="ru-RU" sz="1400" b="1" kern="0" dirty="0" smtClean="0">
                <a:solidFill>
                  <a:sysClr val="windowText" lastClr="000000"/>
                </a:solidFill>
              </a:rPr>
              <a:t>: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M.M.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Korshunov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I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Eremin</a:t>
            </a:r>
            <a:r>
              <a:rPr lang="en-US" sz="1400" kern="0" dirty="0">
                <a:solidFill>
                  <a:sysClr val="windowText" lastClr="000000"/>
                </a:solidFill>
              </a:rPr>
              <a:t>, PRB 78, 140509(R) (2008)</a:t>
            </a:r>
            <a:endParaRPr lang="en-US" alt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817159" y="265908"/>
            <a:ext cx="350968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Многозонные модели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7" y="715928"/>
            <a:ext cx="4329014" cy="278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7015" r="8394" b="5248"/>
          <a:stretch/>
        </p:blipFill>
        <p:spPr bwMode="auto">
          <a:xfrm>
            <a:off x="2437127" y="845955"/>
            <a:ext cx="648296" cy="8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33"/>
          <p:cNvSpPr>
            <a:spLocks noChangeArrowheads="1"/>
          </p:cNvSpPr>
          <p:nvPr/>
        </p:nvSpPr>
        <p:spPr bwMode="auto">
          <a:xfrm>
            <a:off x="7449322" y="1033687"/>
            <a:ext cx="1547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cs typeface="Arial" charset="0"/>
              </a:rPr>
              <a:t>5 </a:t>
            </a:r>
            <a:r>
              <a:rPr lang="ru-RU" sz="1600" b="1" dirty="0" err="1" smtClean="0">
                <a:solidFill>
                  <a:prstClr val="black"/>
                </a:solidFill>
                <a:cs typeface="Arial" charset="0"/>
              </a:rPr>
              <a:t>орбиталей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:</a:t>
            </a:r>
            <a:endParaRPr lang="ru-RU" sz="1600" b="1" dirty="0" smtClean="0">
              <a:solidFill>
                <a:prstClr val="black"/>
              </a:solidFill>
              <a:cs typeface="Arial" charset="0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S. </a:t>
            </a:r>
            <a:r>
              <a:rPr lang="en-US" sz="1600" dirty="0" err="1" smtClean="0">
                <a:solidFill>
                  <a:prstClr val="black"/>
                </a:solidFill>
                <a:cs typeface="Arial" charset="0"/>
              </a:rPr>
              <a:t>Graser</a:t>
            </a:r>
            <a:r>
              <a:rPr lang="en-US" sz="1600" dirty="0" smtClean="0">
                <a:solidFill>
                  <a:prstClr val="black"/>
                </a:solidFill>
                <a:cs typeface="Arial" charset="0"/>
              </a:rPr>
              <a:t> et al., NJP 11, 025016 (2009)</a:t>
            </a:r>
            <a:endParaRPr lang="ru-RU" sz="1600" dirty="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981684" y="3945949"/>
            <a:ext cx="1867497" cy="1867497"/>
            <a:chOff x="6940119" y="4013667"/>
            <a:chExt cx="1867497" cy="1867497"/>
          </a:xfrm>
        </p:grpSpPr>
        <p:grpSp>
          <p:nvGrpSpPr>
            <p:cNvPr id="26" name="Group 28"/>
            <p:cNvGrpSpPr>
              <a:grpSpLocks/>
            </p:cNvGrpSpPr>
            <p:nvPr/>
          </p:nvGrpSpPr>
          <p:grpSpPr bwMode="auto">
            <a:xfrm>
              <a:off x="7749368" y="4013667"/>
              <a:ext cx="298281" cy="497999"/>
              <a:chOff x="1344" y="576"/>
              <a:chExt cx="288" cy="480"/>
            </a:xfrm>
          </p:grpSpPr>
          <p:sp>
            <p:nvSpPr>
              <p:cNvPr id="70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7" name="Group 31"/>
            <p:cNvGrpSpPr>
              <a:grpSpLocks/>
            </p:cNvGrpSpPr>
            <p:nvPr/>
          </p:nvGrpSpPr>
          <p:grpSpPr bwMode="auto">
            <a:xfrm rot="5400000">
              <a:off x="8409476" y="4723057"/>
              <a:ext cx="298281" cy="497999"/>
              <a:chOff x="1344" y="576"/>
              <a:chExt cx="288" cy="480"/>
            </a:xfrm>
          </p:grpSpPr>
          <p:sp>
            <p:nvSpPr>
              <p:cNvPr id="68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8" name="Group 34"/>
            <p:cNvGrpSpPr>
              <a:grpSpLocks/>
            </p:cNvGrpSpPr>
            <p:nvPr/>
          </p:nvGrpSpPr>
          <p:grpSpPr bwMode="auto">
            <a:xfrm rot="10800000">
              <a:off x="7749368" y="5383165"/>
              <a:ext cx="298281" cy="497999"/>
              <a:chOff x="1344" y="576"/>
              <a:chExt cx="288" cy="480"/>
            </a:xfrm>
          </p:grpSpPr>
          <p:sp>
            <p:nvSpPr>
              <p:cNvPr id="66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9" name="Group 37"/>
            <p:cNvGrpSpPr>
              <a:grpSpLocks/>
            </p:cNvGrpSpPr>
            <p:nvPr/>
          </p:nvGrpSpPr>
          <p:grpSpPr bwMode="auto">
            <a:xfrm rot="16200000">
              <a:off x="7039978" y="4723057"/>
              <a:ext cx="298281" cy="497999"/>
              <a:chOff x="1344" y="576"/>
              <a:chExt cx="288" cy="480"/>
            </a:xfrm>
          </p:grpSpPr>
          <p:sp>
            <p:nvSpPr>
              <p:cNvPr id="64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7601525" y="4682854"/>
              <a:ext cx="560249" cy="560249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 42"/>
            <p:cNvSpPr>
              <a:spLocks noChangeArrowheads="1"/>
            </p:cNvSpPr>
            <p:nvPr/>
          </p:nvSpPr>
          <p:spPr bwMode="auto">
            <a:xfrm>
              <a:off x="7694900" y="4776229"/>
              <a:ext cx="373499" cy="3734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189118" y="4262666"/>
              <a:ext cx="1369498" cy="136949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8" name="Прямоугольник 3"/>
          <p:cNvSpPr>
            <a:spLocks noChangeArrowheads="1"/>
          </p:cNvSpPr>
          <p:nvPr/>
        </p:nvSpPr>
        <p:spPr bwMode="auto">
          <a:xfrm>
            <a:off x="6627303" y="6152126"/>
            <a:ext cx="25582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b="1" kern="0" dirty="0" smtClean="0">
                <a:solidFill>
                  <a:sysClr val="windowText" lastClr="000000"/>
                </a:solidFill>
              </a:rPr>
              <a:t>2 зоны:</a:t>
            </a:r>
            <a:r>
              <a:rPr lang="en-US" sz="1400" b="1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Chubukov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Korshunov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Tesanovich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и др.</a:t>
            </a:r>
            <a:endParaRPr lang="en-US" altLang="ru-RU" sz="1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82328" y="6554199"/>
            <a:ext cx="503237" cy="301625"/>
          </a:xfrm>
        </p:spPr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34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50069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/>
      <p:bldP spid="8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4594" y="265908"/>
            <a:ext cx="307481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Величины </a:t>
            </a:r>
            <a:r>
              <a:rPr lang="en-US" dirty="0" smtClean="0">
                <a:solidFill>
                  <a:prstClr val="black"/>
                </a:solidFill>
              </a:rPr>
              <a:t>U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J </a:t>
            </a:r>
            <a:r>
              <a:rPr lang="ru-RU" dirty="0" smtClean="0">
                <a:solidFill>
                  <a:prstClr val="black"/>
                </a:solidFill>
              </a:rPr>
              <a:t>и </a:t>
            </a:r>
            <a:r>
              <a:rPr lang="en-US" dirty="0" smtClean="0">
                <a:solidFill>
                  <a:prstClr val="black"/>
                </a:solidFill>
              </a:rPr>
              <a:t>W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559" y="3702821"/>
            <a:ext cx="886716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 smtClean="0">
                <a:solidFill>
                  <a:prstClr val="black"/>
                </a:solidFill>
                <a:latin typeface="CMR9"/>
              </a:rPr>
              <a:t>U = 4 </a:t>
            </a:r>
            <a:r>
              <a:rPr lang="en-US" sz="1200" b="1" dirty="0">
                <a:solidFill>
                  <a:prstClr val="black"/>
                </a:solidFill>
                <a:latin typeface="CMR9"/>
              </a:rPr>
              <a:t>eV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 obtained in RPA calculations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for metallic iron [T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Miyake and F.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Aryasetiawan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PRB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77,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085122 (2008)]</a:t>
            </a:r>
          </a:p>
          <a:p>
            <a:pPr>
              <a:spcBef>
                <a:spcPts val="600"/>
              </a:spcBef>
            </a:pPr>
            <a:r>
              <a:rPr lang="en-US" sz="1200" b="1" dirty="0" smtClean="0">
                <a:solidFill>
                  <a:prstClr val="black"/>
                </a:solidFill>
                <a:latin typeface="CMR9"/>
              </a:rPr>
              <a:t>U &lt; </a:t>
            </a:r>
            <a:r>
              <a:rPr lang="en-US" sz="1200" b="1" dirty="0">
                <a:solidFill>
                  <a:prstClr val="black"/>
                </a:solidFill>
                <a:latin typeface="CMR9"/>
              </a:rPr>
              <a:t>1 </a:t>
            </a:r>
            <a:r>
              <a:rPr lang="en-US" sz="1200" b="1" dirty="0" smtClean="0">
                <a:solidFill>
                  <a:prstClr val="black"/>
                </a:solidFill>
                <a:latin typeface="CMR9"/>
              </a:rPr>
              <a:t>eV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 from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X-ray absorption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and emission spectroscopy [</a:t>
            </a:r>
            <a:r>
              <a:rPr lang="da-DK" sz="1200" dirty="0" smtClean="0">
                <a:solidFill>
                  <a:prstClr val="black"/>
                </a:solidFill>
                <a:latin typeface="CMR9"/>
              </a:rPr>
              <a:t>E.Z</a:t>
            </a:r>
            <a:r>
              <a:rPr lang="da-DK" sz="1200" dirty="0">
                <a:solidFill>
                  <a:prstClr val="black"/>
                </a:solidFill>
                <a:latin typeface="CMR9"/>
              </a:rPr>
              <a:t>. </a:t>
            </a:r>
            <a:r>
              <a:rPr lang="da-DK" sz="1200" dirty="0" smtClean="0">
                <a:solidFill>
                  <a:prstClr val="black"/>
                </a:solidFill>
                <a:latin typeface="CMR9"/>
              </a:rPr>
              <a:t>Kurmaev et </a:t>
            </a:r>
            <a:r>
              <a:rPr lang="da-DK" sz="1200" dirty="0">
                <a:solidFill>
                  <a:prstClr val="black"/>
                </a:solidFill>
                <a:latin typeface="CMR9"/>
              </a:rPr>
              <a:t>al., </a:t>
            </a:r>
            <a:r>
              <a:rPr lang="da-DK" sz="1200" dirty="0" smtClean="0">
                <a:solidFill>
                  <a:prstClr val="black"/>
                </a:solidFill>
                <a:latin typeface="CMR9"/>
              </a:rPr>
              <a:t>PRB </a:t>
            </a:r>
            <a:r>
              <a:rPr lang="da-DK" sz="1200" dirty="0">
                <a:solidFill>
                  <a:prstClr val="black"/>
                </a:solidFill>
                <a:latin typeface="CMR9"/>
              </a:rPr>
              <a:t>78, 220503 (2008</a:t>
            </a:r>
            <a:r>
              <a:rPr lang="da-DK" sz="1200" dirty="0" smtClean="0">
                <a:solidFill>
                  <a:prstClr val="black"/>
                </a:solidFill>
                <a:latin typeface="CMR9"/>
              </a:rPr>
              <a:t>)]</a:t>
            </a:r>
            <a:br>
              <a:rPr lang="da-DK" sz="1200" dirty="0" smtClean="0">
                <a:solidFill>
                  <a:prstClr val="black"/>
                </a:solidFill>
                <a:latin typeface="CMR9"/>
              </a:rPr>
            </a:br>
            <a:r>
              <a:rPr lang="da-DK" sz="1200" dirty="0" smtClean="0">
                <a:solidFill>
                  <a:prstClr val="black"/>
                </a:solidFill>
                <a:latin typeface="CMR9"/>
              </a:rPr>
              <a:t>	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X-ray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absorption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spectroscopy (O K-edge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) [T.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Kroll et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al.,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PRB 78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220502 (2008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)]</a:t>
            </a:r>
            <a:br>
              <a:rPr lang="en-US" sz="1200" dirty="0" smtClean="0">
                <a:solidFill>
                  <a:prstClr val="black"/>
                </a:solidFill>
                <a:latin typeface="CMR9"/>
              </a:rPr>
            </a:br>
            <a:r>
              <a:rPr lang="en-US" sz="1200" dirty="0" smtClean="0">
                <a:solidFill>
                  <a:prstClr val="black"/>
                </a:solidFill>
                <a:latin typeface="CMR9"/>
              </a:rPr>
              <a:t>	photoemission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spectroscopy [W. </a:t>
            </a:r>
            <a:r>
              <a:rPr lang="en-US" sz="1200" dirty="0" err="1" smtClean="0">
                <a:solidFill>
                  <a:prstClr val="black"/>
                </a:solidFill>
                <a:latin typeface="CMR9"/>
              </a:rPr>
              <a:t>Malaeb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 et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al.,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JPSJ 77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093714 (2008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)]</a:t>
            </a:r>
            <a:endParaRPr lang="en-US" sz="1200" dirty="0">
              <a:solidFill>
                <a:prstClr val="black"/>
              </a:solidFill>
              <a:latin typeface="CMR9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494276" y="1105866"/>
          <a:ext cx="6155447" cy="170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602"/>
                <a:gridCol w="2478405"/>
                <a:gridCol w="2477440"/>
              </a:tblGrid>
              <a:tr h="332308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Full band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Only Fe-d</a:t>
                      </a:r>
                      <a:endParaRPr lang="ru-RU" sz="1400" dirty="0"/>
                    </a:p>
                  </a:txBody>
                  <a:tcPr/>
                </a:tc>
              </a:tr>
              <a:tr h="33230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4.5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eV </a:t>
                      </a:r>
                      <a:r>
                        <a:rPr lang="ru-RU" sz="1400" baseline="0" dirty="0" smtClean="0"/>
                        <a:t>(</a:t>
                      </a:r>
                      <a:r>
                        <a:rPr lang="en-US" sz="1400" baseline="0" dirty="0" err="1" smtClean="0"/>
                        <a:t>Pseudopotential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  <a:p>
                      <a:r>
                        <a:rPr lang="en-US" sz="1400" baseline="0" dirty="0" smtClean="0"/>
                        <a:t>3.5 </a:t>
                      </a:r>
                      <a:r>
                        <a:rPr lang="en-US" sz="1400" dirty="0" smtClean="0"/>
                        <a:t>eV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(</a:t>
                      </a:r>
                      <a:r>
                        <a:rPr lang="en-US" sz="1400" dirty="0" smtClean="0"/>
                        <a:t>LMTO)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0.86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eV </a:t>
                      </a:r>
                      <a:r>
                        <a:rPr lang="ru-RU" sz="1400" baseline="0" dirty="0" smtClean="0"/>
                        <a:t>(</a:t>
                      </a:r>
                      <a:r>
                        <a:rPr lang="en-US" sz="1400" baseline="0" dirty="0" err="1" smtClean="0"/>
                        <a:t>Pseudopotential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0.75 </a:t>
                      </a:r>
                      <a:r>
                        <a:rPr lang="en-US" sz="1400" dirty="0" smtClean="0"/>
                        <a:t>eV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(</a:t>
                      </a:r>
                      <a:r>
                        <a:rPr lang="en-US" sz="1400" dirty="0" smtClean="0"/>
                        <a:t>LMTO)</a:t>
                      </a:r>
                      <a:endParaRPr lang="ru-RU" sz="1400" dirty="0"/>
                    </a:p>
                  </a:txBody>
                  <a:tcPr/>
                </a:tc>
              </a:tr>
              <a:tr h="33230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</a:t>
                      </a:r>
                      <a:endParaRPr lang="ru-RU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1.02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eV </a:t>
                      </a:r>
                      <a:r>
                        <a:rPr lang="ru-RU" sz="1400" baseline="0" dirty="0" smtClean="0"/>
                        <a:t>(</a:t>
                      </a:r>
                      <a:r>
                        <a:rPr lang="en-US" sz="1400" baseline="0" dirty="0" err="1" smtClean="0"/>
                        <a:t>Pseudopotential</a:t>
                      </a:r>
                      <a:r>
                        <a:rPr lang="en-US" sz="1400" baseline="0" dirty="0" smtClean="0"/>
                        <a:t>) 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0.81 </a:t>
                      </a:r>
                      <a:r>
                        <a:rPr lang="en-US" sz="1400" dirty="0" smtClean="0"/>
                        <a:t>eV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(</a:t>
                      </a:r>
                      <a:r>
                        <a:rPr lang="en-US" sz="1400" dirty="0" smtClean="0"/>
                        <a:t>LMTO)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0.53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smtClean="0"/>
                        <a:t>eV </a:t>
                      </a:r>
                      <a:r>
                        <a:rPr lang="ru-RU" sz="1400" baseline="0" dirty="0" smtClean="0"/>
                        <a:t>(</a:t>
                      </a:r>
                      <a:r>
                        <a:rPr lang="en-US" sz="1400" baseline="0" dirty="0" err="1" smtClean="0"/>
                        <a:t>Pseudopotential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0.51 </a:t>
                      </a:r>
                      <a:r>
                        <a:rPr lang="en-US" sz="1400" dirty="0" smtClean="0"/>
                        <a:t>eV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(</a:t>
                      </a:r>
                      <a:r>
                        <a:rPr lang="en-US" sz="1400" dirty="0" smtClean="0"/>
                        <a:t>LMTO)</a:t>
                      </a:r>
                      <a:endParaRPr lang="ru-RU" sz="1400" dirty="0"/>
                    </a:p>
                  </a:txBody>
                  <a:tcPr/>
                </a:tc>
              </a:tr>
              <a:tr h="33230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endParaRPr lang="ru-RU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7.5</a:t>
                      </a:r>
                      <a:r>
                        <a:rPr lang="en-US" sz="1400" dirty="0" smtClean="0"/>
                        <a:t> eV</a:t>
                      </a:r>
                      <a:r>
                        <a:rPr lang="ru-RU" sz="1400" dirty="0" smtClean="0"/>
                        <a:t>: (-5.5,+2) </a:t>
                      </a:r>
                      <a:r>
                        <a:rPr lang="en-US" sz="1400" dirty="0" smtClean="0"/>
                        <a:t>eV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4.0 eV</a:t>
                      </a:r>
                      <a:r>
                        <a:rPr lang="ru-RU" sz="1400" dirty="0" smtClean="0"/>
                        <a:t>: (-2,+2) </a:t>
                      </a:r>
                      <a:r>
                        <a:rPr lang="en-US" sz="1400" dirty="0" smtClean="0"/>
                        <a:t>eV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36041" y="2889089"/>
            <a:ext cx="7071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MR9"/>
              </a:rPr>
              <a:t>Constrained </a:t>
            </a:r>
            <a:r>
              <a:rPr lang="en-US" sz="1400" dirty="0">
                <a:solidFill>
                  <a:prstClr val="black"/>
                </a:solidFill>
                <a:latin typeface="CMR9"/>
              </a:rPr>
              <a:t>DFT </a:t>
            </a:r>
            <a:r>
              <a:rPr lang="en-US" sz="1400" dirty="0" smtClean="0">
                <a:solidFill>
                  <a:prstClr val="black"/>
                </a:solidFill>
                <a:latin typeface="CMR9"/>
              </a:rPr>
              <a:t>scheme (RPA): V</a:t>
            </a:r>
            <a:r>
              <a:rPr lang="en-US" sz="1400" dirty="0">
                <a:solidFill>
                  <a:prstClr val="black"/>
                </a:solidFill>
                <a:latin typeface="CMR9"/>
              </a:rPr>
              <a:t>. I. </a:t>
            </a:r>
            <a:r>
              <a:rPr lang="en-US" sz="1400" dirty="0" err="1" smtClean="0">
                <a:solidFill>
                  <a:prstClr val="black"/>
                </a:solidFill>
                <a:latin typeface="CMR9"/>
              </a:rPr>
              <a:t>Anisimov</a:t>
            </a:r>
            <a:r>
              <a:rPr lang="en-US" sz="1400" dirty="0">
                <a:solidFill>
                  <a:prstClr val="black"/>
                </a:solidFill>
                <a:latin typeface="CMR9"/>
              </a:rPr>
              <a:t> et al., JETP </a:t>
            </a:r>
            <a:r>
              <a:rPr lang="en-US" sz="1400" dirty="0" smtClean="0">
                <a:solidFill>
                  <a:prstClr val="black"/>
                </a:solidFill>
                <a:latin typeface="CMR9"/>
              </a:rPr>
              <a:t>Letters </a:t>
            </a:r>
            <a:r>
              <a:rPr lang="en-US" sz="1400" dirty="0">
                <a:solidFill>
                  <a:prstClr val="black"/>
                </a:solidFill>
                <a:latin typeface="CMR9"/>
              </a:rPr>
              <a:t>88, </a:t>
            </a:r>
            <a:r>
              <a:rPr lang="en-US" sz="1400" dirty="0" smtClean="0">
                <a:solidFill>
                  <a:prstClr val="black"/>
                </a:solidFill>
                <a:latin typeface="CMR9"/>
              </a:rPr>
              <a:t>729 (</a:t>
            </a:r>
            <a:r>
              <a:rPr lang="en-US" sz="1400" dirty="0">
                <a:solidFill>
                  <a:prstClr val="black"/>
                </a:solidFill>
                <a:latin typeface="CMR9"/>
              </a:rPr>
              <a:t>2008</a:t>
            </a:r>
            <a:r>
              <a:rPr lang="en-US" sz="1400" dirty="0" smtClean="0">
                <a:solidFill>
                  <a:prstClr val="black"/>
                </a:solidFill>
                <a:latin typeface="CMR9"/>
              </a:rPr>
              <a:t>)</a:t>
            </a:r>
            <a:endParaRPr lang="en-US" sz="1400" dirty="0">
              <a:solidFill>
                <a:prstClr val="black"/>
              </a:solidFill>
              <a:latin typeface="CMR9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559" y="4773606"/>
            <a:ext cx="88671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 smtClean="0">
                <a:solidFill>
                  <a:prstClr val="black"/>
                </a:solidFill>
                <a:latin typeface="CMR9"/>
              </a:rPr>
              <a:t>Reduction of the effective U is known for </a:t>
            </a:r>
            <a:r>
              <a:rPr lang="en-US" sz="1200" i="1" dirty="0" err="1" smtClean="0">
                <a:solidFill>
                  <a:prstClr val="black"/>
                </a:solidFill>
                <a:latin typeface="CMR9"/>
              </a:rPr>
              <a:t>cuprates</a:t>
            </a:r>
            <a:r>
              <a:rPr lang="en-US" sz="1200" i="1" dirty="0" smtClean="0">
                <a:solidFill>
                  <a:prstClr val="black"/>
                </a:solidFill>
                <a:latin typeface="CMR9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CMR9"/>
              </a:rPr>
              <a:t>U = 8-10 </a:t>
            </a:r>
            <a:r>
              <a:rPr lang="en-US" sz="1200" b="1" dirty="0">
                <a:solidFill>
                  <a:prstClr val="black"/>
                </a:solidFill>
                <a:latin typeface="CMR9"/>
              </a:rPr>
              <a:t>eV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for full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p-d-orbitals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basis [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M.S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Hybertsen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M.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Schlüter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N.E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Christensen, PRB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39, 9028 (1989);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M.S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</a:t>
            </a:r>
            <a:r>
              <a:rPr lang="en-US" sz="1200" dirty="0" err="1" smtClean="0">
                <a:solidFill>
                  <a:prstClr val="black"/>
                </a:solidFill>
                <a:latin typeface="CMR9"/>
              </a:rPr>
              <a:t>Hybertsen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, E.B.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Stechel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M.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Schlüter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D.R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Jennison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PRB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41, 11068 (1990);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A.K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McMahan,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J.F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Annett, R.M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Martin,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PRB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42, 6268 (1990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)] </a:t>
            </a:r>
          </a:p>
          <a:p>
            <a:pPr>
              <a:spcAft>
                <a:spcPts val="600"/>
              </a:spcAft>
            </a:pPr>
            <a:r>
              <a:rPr lang="en-US" sz="1200" b="1" dirty="0">
                <a:solidFill>
                  <a:prstClr val="black"/>
                </a:solidFill>
                <a:latin typeface="CMR9"/>
              </a:rPr>
              <a:t>U = </a:t>
            </a:r>
            <a:r>
              <a:rPr lang="en-US" sz="1200" b="1" dirty="0" smtClean="0">
                <a:solidFill>
                  <a:prstClr val="black"/>
                </a:solidFill>
                <a:latin typeface="CMR9"/>
              </a:rPr>
              <a:t>2.5-3.6 eV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 for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one-band model [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T.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Maier, M. Jarrell, Th.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Pruschke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J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Keller,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PRL 85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1524 (2000); A.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Macridin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M.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Jarrell, T.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Maier,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G.A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Sawatzky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PRB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71,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134527 (2005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); W.-G.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Yin, W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Ku,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J. Phys.: Conf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Ser.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108, 012032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(2008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)]</a:t>
            </a:r>
            <a:endParaRPr lang="en-US" sz="1200" dirty="0">
              <a:solidFill>
                <a:prstClr val="black"/>
              </a:solidFill>
              <a:latin typeface="CMR9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35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7952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34594" y="265908"/>
            <a:ext cx="307481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Магнитные моменты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373" y="5145727"/>
            <a:ext cx="86552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MR9"/>
              </a:rPr>
              <a:t>Neutrons: [1]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J.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Zhao</a:t>
            </a:r>
            <a:r>
              <a:rPr lang="ru-RU" sz="1200" dirty="0" smtClean="0">
                <a:solidFill>
                  <a:prstClr val="black"/>
                </a:solidFill>
                <a:latin typeface="CMR9"/>
              </a:rPr>
              <a:t> </a:t>
            </a:r>
            <a:r>
              <a:rPr lang="it-IT" sz="1200" dirty="0" smtClean="0">
                <a:solidFill>
                  <a:prstClr val="black"/>
                </a:solidFill>
                <a:latin typeface="CMR9"/>
              </a:rPr>
              <a:t>et </a:t>
            </a:r>
            <a:r>
              <a:rPr lang="it-IT" sz="1200" dirty="0">
                <a:solidFill>
                  <a:prstClr val="black"/>
                </a:solidFill>
                <a:latin typeface="CMR9"/>
              </a:rPr>
              <a:t>al</a:t>
            </a:r>
            <a:r>
              <a:rPr lang="it-IT" sz="1200" dirty="0" smtClean="0">
                <a:solidFill>
                  <a:prstClr val="black"/>
                </a:solidFill>
                <a:latin typeface="CMR9"/>
              </a:rPr>
              <a:t>.,</a:t>
            </a:r>
            <a:r>
              <a:rPr lang="ru-RU" sz="1200" dirty="0" smtClean="0">
                <a:solidFill>
                  <a:prstClr val="black"/>
                </a:solidFill>
                <a:latin typeface="CMR9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Nature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Materials </a:t>
            </a:r>
            <a:r>
              <a:rPr lang="en-US" sz="1200" dirty="0">
                <a:solidFill>
                  <a:prstClr val="black"/>
                </a:solidFill>
                <a:latin typeface="CMBX9"/>
              </a:rPr>
              <a:t>7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953 (2008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)</a:t>
            </a:r>
          </a:p>
          <a:p>
            <a:r>
              <a:rPr lang="fi-FI" sz="1200" dirty="0" smtClean="0">
                <a:solidFill>
                  <a:prstClr val="black"/>
                </a:solidFill>
                <a:latin typeface="CMR9"/>
              </a:rPr>
              <a:t>	[2] </a:t>
            </a:r>
            <a:r>
              <a:rPr lang="fi-FI" sz="1200" dirty="0">
                <a:solidFill>
                  <a:prstClr val="black"/>
                </a:solidFill>
                <a:latin typeface="CMR9"/>
              </a:rPr>
              <a:t>J. Zhao et al.,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Phys. Rev. B </a:t>
            </a:r>
            <a:r>
              <a:rPr lang="en-US" sz="1200" dirty="0">
                <a:solidFill>
                  <a:prstClr val="black"/>
                </a:solidFill>
                <a:latin typeface="CMBX9"/>
              </a:rPr>
              <a:t>78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140504 (2008</a:t>
            </a:r>
            <a:r>
              <a:rPr lang="ru-RU" sz="1200" dirty="0" smtClean="0">
                <a:solidFill>
                  <a:prstClr val="black"/>
                </a:solidFill>
                <a:latin typeface="CMR9"/>
              </a:rPr>
              <a:t>)</a:t>
            </a:r>
            <a:endParaRPr lang="en-US" sz="1200" dirty="0" smtClean="0">
              <a:solidFill>
                <a:prstClr val="black"/>
              </a:solidFill>
              <a:latin typeface="CMR9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MR9"/>
              </a:rPr>
              <a:t>	[3]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S. Kimber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et al., Phys. Rev. B </a:t>
            </a:r>
            <a:r>
              <a:rPr lang="en-US" sz="1200" dirty="0">
                <a:solidFill>
                  <a:prstClr val="black"/>
                </a:solidFill>
                <a:latin typeface="CMBX9"/>
              </a:rPr>
              <a:t>78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140503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(2008</a:t>
            </a:r>
            <a:r>
              <a:rPr lang="ru-RU" sz="1200" dirty="0" smtClean="0">
                <a:solidFill>
                  <a:prstClr val="black"/>
                </a:solidFill>
                <a:latin typeface="CMR9"/>
              </a:rPr>
              <a:t>)</a:t>
            </a:r>
            <a:endParaRPr lang="en-US" sz="1200" dirty="0" smtClean="0">
              <a:solidFill>
                <a:prstClr val="black"/>
              </a:solidFill>
              <a:latin typeface="CMR9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MR9"/>
              </a:rPr>
              <a:t>	[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4] Q. Huang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et al., Phys. Rev. </a:t>
            </a:r>
            <a:r>
              <a:rPr lang="en-US" sz="1200" dirty="0" err="1">
                <a:solidFill>
                  <a:prstClr val="black"/>
                </a:solidFill>
                <a:latin typeface="CMR9"/>
              </a:rPr>
              <a:t>Lett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CMBX9"/>
              </a:rPr>
              <a:t>101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257003 (2008)</a:t>
            </a:r>
            <a:endParaRPr lang="ru-RU" sz="1200" dirty="0">
              <a:solidFill>
                <a:prstClr val="black"/>
              </a:solidFill>
              <a:latin typeface="CMR9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MR9"/>
              </a:rPr>
              <a:t>	[5]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T. J. Liu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et al.,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Nature Materials </a:t>
            </a:r>
            <a:r>
              <a:rPr lang="en-US" sz="1200" dirty="0">
                <a:solidFill>
                  <a:prstClr val="black"/>
                </a:solidFill>
                <a:latin typeface="CMBX9"/>
              </a:rPr>
              <a:t>9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718 (2010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)	</a:t>
            </a:r>
            <a:endParaRPr lang="en-US" sz="1200" dirty="0">
              <a:solidFill>
                <a:prstClr val="black"/>
              </a:solidFill>
              <a:latin typeface="CMR9"/>
            </a:endParaRPr>
          </a:p>
          <a:p>
            <a:r>
              <a:rPr lang="pt-BR" sz="1200" dirty="0" smtClean="0">
                <a:solidFill>
                  <a:prstClr val="black"/>
                </a:solidFill>
                <a:latin typeface="CMR9"/>
              </a:rPr>
              <a:t>INS with integrating spectral weight: [6] </a:t>
            </a:r>
            <a:r>
              <a:rPr lang="pt-BR" sz="1200" dirty="0">
                <a:solidFill>
                  <a:prstClr val="black"/>
                </a:solidFill>
                <a:latin typeface="CMR9"/>
              </a:rPr>
              <a:t>I. A. </a:t>
            </a:r>
            <a:r>
              <a:rPr lang="pt-BR" sz="1200" dirty="0" smtClean="0">
                <a:solidFill>
                  <a:prstClr val="black"/>
                </a:solidFill>
                <a:latin typeface="CMR9"/>
              </a:rPr>
              <a:t>Zaliznyak et al., 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Phys. Rev. </a:t>
            </a:r>
            <a:r>
              <a:rPr lang="en-US" sz="1200" dirty="0" err="1" smtClean="0">
                <a:solidFill>
                  <a:prstClr val="black"/>
                </a:solidFill>
                <a:latin typeface="CMR9"/>
              </a:rPr>
              <a:t>Lett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CMBX9"/>
              </a:rPr>
              <a:t>107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,</a:t>
            </a:r>
            <a:r>
              <a:rPr lang="ru-RU" sz="1200" dirty="0" smtClean="0">
                <a:solidFill>
                  <a:prstClr val="black"/>
                </a:solidFill>
                <a:latin typeface="CMR9"/>
              </a:rPr>
              <a:t> 216403 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(2011</a:t>
            </a:r>
            <a:r>
              <a:rPr lang="ru-RU" sz="1200" dirty="0" smtClean="0">
                <a:solidFill>
                  <a:prstClr val="black"/>
                </a:solidFill>
                <a:latin typeface="CMR9"/>
              </a:rPr>
              <a:t>)</a:t>
            </a:r>
            <a:endParaRPr lang="ru-RU" sz="1200" dirty="0">
              <a:solidFill>
                <a:prstClr val="black"/>
              </a:solidFill>
              <a:latin typeface="CMR9"/>
            </a:endParaRPr>
          </a:p>
          <a:p>
            <a:r>
              <a:rPr lang="it-IT" sz="1200" dirty="0">
                <a:solidFill>
                  <a:prstClr val="black"/>
                </a:solidFill>
                <a:latin typeface="CMR9"/>
              </a:rPr>
              <a:t>Photoemission: </a:t>
            </a:r>
            <a:r>
              <a:rPr lang="it-IT" sz="1200" dirty="0" smtClean="0">
                <a:solidFill>
                  <a:prstClr val="black"/>
                </a:solidFill>
                <a:latin typeface="CMR9"/>
              </a:rPr>
              <a:t>[7] </a:t>
            </a:r>
            <a:r>
              <a:rPr lang="it-IT" sz="1200" dirty="0">
                <a:solidFill>
                  <a:prstClr val="black"/>
                </a:solidFill>
                <a:latin typeface="CMR9"/>
              </a:rPr>
              <a:t>P. Vilmercati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et al., Phys. Rev. B </a:t>
            </a:r>
            <a:r>
              <a:rPr lang="en-US" sz="1200" dirty="0">
                <a:solidFill>
                  <a:prstClr val="black"/>
                </a:solidFill>
                <a:latin typeface="CMBX9"/>
              </a:rPr>
              <a:t>85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220503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(2012)</a:t>
            </a:r>
          </a:p>
          <a:p>
            <a:r>
              <a:rPr lang="it-IT" sz="1200" dirty="0">
                <a:solidFill>
                  <a:prstClr val="black"/>
                </a:solidFill>
                <a:latin typeface="CMR9"/>
              </a:rPr>
              <a:t>X-ray emission: </a:t>
            </a:r>
            <a:r>
              <a:rPr lang="it-IT" sz="1200" dirty="0" smtClean="0">
                <a:solidFill>
                  <a:prstClr val="black"/>
                </a:solidFill>
                <a:latin typeface="CMR9"/>
              </a:rPr>
              <a:t>[8] </a:t>
            </a:r>
            <a:r>
              <a:rPr lang="it-IT" sz="1200" dirty="0">
                <a:solidFill>
                  <a:prstClr val="black"/>
                </a:solidFill>
                <a:latin typeface="CMR9"/>
              </a:rPr>
              <a:t>H. Gretarsson</a:t>
            </a:r>
            <a:r>
              <a:rPr lang="ru-RU" sz="1200" dirty="0">
                <a:solidFill>
                  <a:prstClr val="black"/>
                </a:solidFill>
                <a:latin typeface="CMR9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et al., Phys. Rev. B </a:t>
            </a:r>
            <a:r>
              <a:rPr lang="en-US" sz="1200" dirty="0">
                <a:solidFill>
                  <a:prstClr val="black"/>
                </a:solidFill>
                <a:latin typeface="CMBX9"/>
              </a:rPr>
              <a:t>84</a:t>
            </a:r>
            <a:r>
              <a:rPr lang="en-US" sz="1200" dirty="0">
                <a:solidFill>
                  <a:prstClr val="black"/>
                </a:solidFill>
                <a:latin typeface="CMR9"/>
              </a:rPr>
              <a:t>, 100509 (2011</a:t>
            </a:r>
            <a:r>
              <a:rPr lang="en-US" sz="1200" dirty="0" smtClean="0">
                <a:solidFill>
                  <a:prstClr val="black"/>
                </a:solidFill>
                <a:latin typeface="CMR9"/>
              </a:rPr>
              <a:t>)</a:t>
            </a:r>
            <a:endParaRPr lang="en-US" sz="1200" dirty="0">
              <a:solidFill>
                <a:prstClr val="black"/>
              </a:solidFill>
              <a:latin typeface="CMR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76836" y="703194"/>
              <a:ext cx="8271546" cy="43200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90905"/>
                    <a:gridCol w="2050624"/>
                    <a:gridCol w="3130017"/>
                  </a:tblGrid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System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Local moment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oMath>
                          </a14:m>
                          <a:r>
                            <a:rPr lang="en-US" sz="1400" dirty="0" smtClean="0"/>
                            <a:t>)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Neutrons: Ordered moment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oMath>
                          </a14:m>
                          <a:r>
                            <a:rPr lang="en-US" sz="1400" dirty="0" smtClean="0"/>
                            <a:t>)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CeFeAsO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1.3 [7]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0.8 [1]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SrFe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As</a:t>
                          </a:r>
                          <a:r>
                            <a:rPr lang="en-US" sz="1400" baseline="-25000" dirty="0" smtClean="0"/>
                            <a:t>2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2.1 [7]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0.94 [2]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opt.doped</a:t>
                          </a:r>
                          <a:r>
                            <a:rPr lang="en-US" sz="1400" dirty="0" smtClean="0"/>
                            <a:t> CeFeAsO</a:t>
                          </a:r>
                          <a:r>
                            <a:rPr lang="en-US" sz="1400" baseline="-25000" dirty="0" smtClean="0"/>
                            <a:t>0.89</a:t>
                          </a:r>
                          <a:r>
                            <a:rPr lang="en-US" sz="1400" dirty="0" smtClean="0"/>
                            <a:t>F</a:t>
                          </a:r>
                          <a:r>
                            <a:rPr lang="en-US" sz="1400" baseline="-25000" dirty="0" smtClean="0"/>
                            <a:t>0.11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0.9 [7]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opt.doped</a:t>
                          </a:r>
                          <a:r>
                            <a:rPr lang="en-US" sz="1400" dirty="0" smtClean="0"/>
                            <a:t> </a:t>
                          </a:r>
                          <a:r>
                            <a:rPr lang="pt-BR" sz="1400" dirty="0" smtClean="0"/>
                            <a:t>Sr(Fe</a:t>
                          </a:r>
                          <a:r>
                            <a:rPr lang="pt-BR" sz="1400" baseline="-25000" dirty="0" smtClean="0"/>
                            <a:t>0.9</a:t>
                          </a:r>
                          <a:r>
                            <a:rPr lang="pt-BR" sz="1400" dirty="0" smtClean="0"/>
                            <a:t>Co</a:t>
                          </a:r>
                          <a:r>
                            <a:rPr lang="pt-BR" sz="1400" baseline="-25000" dirty="0" smtClean="0"/>
                            <a:t>0.1</a:t>
                          </a:r>
                          <a:r>
                            <a:rPr lang="pt-BR" sz="1400" dirty="0" smtClean="0"/>
                            <a:t>)</a:t>
                          </a:r>
                          <a:r>
                            <a:rPr lang="pt-BR" sz="1400" baseline="-25000" dirty="0" smtClean="0"/>
                            <a:t>2</a:t>
                          </a:r>
                          <a:r>
                            <a:rPr lang="pt-BR" sz="1400" dirty="0" smtClean="0"/>
                            <a:t>As</a:t>
                          </a:r>
                          <a:r>
                            <a:rPr lang="pt-BR" sz="1400" baseline="-25000" dirty="0" smtClean="0"/>
                            <a:t>2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1.3 [7]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LiFeAs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0.9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PrFeAsO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1.3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0.53 [3]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BaFe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As</a:t>
                          </a:r>
                          <a:r>
                            <a:rPr lang="en-US" sz="1400" baseline="-25000" dirty="0" smtClean="0"/>
                            <a:t>2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1.3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0.87 [4]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Ba(Fe</a:t>
                          </a:r>
                          <a:r>
                            <a:rPr lang="en-US" sz="1400" baseline="-25000" dirty="0" smtClean="0"/>
                            <a:t>0.915</a:t>
                          </a:r>
                          <a:r>
                            <a:rPr lang="en-US" sz="1400" dirty="0" smtClean="0"/>
                            <a:t>Co</a:t>
                          </a:r>
                          <a:r>
                            <a:rPr lang="en-US" sz="1400" baseline="-25000" dirty="0" smtClean="0"/>
                            <a:t>0.085</a:t>
                          </a:r>
                          <a:r>
                            <a:rPr lang="en-US" sz="1400" dirty="0" smtClean="0"/>
                            <a:t>)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As</a:t>
                          </a:r>
                          <a:r>
                            <a:rPr lang="en-US" sz="1400" baseline="-25000" dirty="0" smtClean="0"/>
                            <a:t>2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1.0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nl-NL" sz="1400" baseline="0" dirty="0" smtClean="0"/>
                            <a:t>Fe</a:t>
                          </a:r>
                          <a:r>
                            <a:rPr lang="nl-NL" sz="1400" baseline="-25000" dirty="0" smtClean="0"/>
                            <a:t>1.02</a:t>
                          </a:r>
                          <a:r>
                            <a:rPr lang="nl-NL" sz="1400" baseline="0" dirty="0" smtClean="0"/>
                            <a:t>(Te</a:t>
                          </a:r>
                          <a:r>
                            <a:rPr lang="nl-NL" sz="1400" baseline="-25000" dirty="0" smtClean="0"/>
                            <a:t>1-x</a:t>
                          </a:r>
                          <a:r>
                            <a:rPr lang="nl-NL" sz="1400" baseline="0" dirty="0" smtClean="0"/>
                            <a:t>Se</a:t>
                          </a:r>
                          <a:r>
                            <a:rPr lang="nl-NL" sz="1400" baseline="-25000" dirty="0" smtClean="0"/>
                            <a:t>x</a:t>
                          </a:r>
                          <a:r>
                            <a:rPr lang="nl-NL" sz="1400" baseline="0" dirty="0" smtClean="0"/>
                            <a:t>)</a:t>
                          </a:r>
                          <a:endParaRPr lang="ru-RU" sz="14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2 (x=0.04), 1 (x=0.07), 0 (x=0.08) [5]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nl-NL" sz="1400" dirty="0" smtClean="0"/>
                            <a:t>Fe</a:t>
                          </a:r>
                          <a:r>
                            <a:rPr lang="nl-NL" sz="1400" baseline="-25000" dirty="0" smtClean="0"/>
                            <a:t>1.12</a:t>
                          </a:r>
                          <a:r>
                            <a:rPr lang="nl-NL" sz="1400" dirty="0" smtClean="0"/>
                            <a:t>Te, Fe</a:t>
                          </a:r>
                          <a:r>
                            <a:rPr lang="nl-NL" sz="1400" baseline="-25000" dirty="0" smtClean="0"/>
                            <a:t>1.03</a:t>
                          </a:r>
                          <a:r>
                            <a:rPr lang="nl-NL" sz="1400" dirty="0" smtClean="0"/>
                            <a:t>Te, FeTe</a:t>
                          </a:r>
                          <a:r>
                            <a:rPr lang="nl-NL" sz="1400" baseline="-25000" dirty="0" smtClean="0"/>
                            <a:t>0.3</a:t>
                          </a:r>
                          <a:r>
                            <a:rPr lang="nl-NL" sz="1400" dirty="0" smtClean="0"/>
                            <a:t>Se</a:t>
                          </a:r>
                          <a:r>
                            <a:rPr lang="nl-NL" sz="1400" baseline="-25000" dirty="0" smtClean="0"/>
                            <a:t>0.7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2.0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pt-BR" sz="1400" dirty="0" smtClean="0"/>
                            <a:t>AFe</a:t>
                          </a:r>
                          <a:r>
                            <a:rPr lang="pt-BR" sz="1400" baseline="-25000" dirty="0" smtClean="0"/>
                            <a:t>2</a:t>
                          </a:r>
                          <a:r>
                            <a:rPr lang="pt-BR" sz="1400" dirty="0" smtClean="0"/>
                            <a:t>Se</a:t>
                          </a:r>
                          <a:r>
                            <a:rPr lang="pt-BR" sz="1400" baseline="-25000" dirty="0" smtClean="0"/>
                            <a:t>2</a:t>
                          </a:r>
                          <a:r>
                            <a:rPr lang="pt-BR" sz="1400" baseline="0" dirty="0" smtClean="0"/>
                            <a:t> (A=K,Cs,Rb)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3.3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Fe</a:t>
                          </a:r>
                          <a:r>
                            <a:rPr lang="en-US" sz="1400" baseline="-25000" dirty="0" smtClean="0"/>
                            <a:t>1.1</a:t>
                          </a:r>
                          <a:r>
                            <a:rPr lang="en-US" sz="1400" dirty="0" smtClean="0"/>
                            <a:t>Te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2.7 [6]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76836" y="703194"/>
              <a:ext cx="8271546" cy="43200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90905"/>
                    <a:gridCol w="2050624"/>
                    <a:gridCol w="3130017"/>
                  </a:tblGrid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System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50742" t="-1818" r="-153709" b="-1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64397" t="-1818" r="-778" b="-1200000"/>
                          </a:stretch>
                        </a:blipFill>
                      </a:tcPr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CeFeAsO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1.3 [7]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0.8 [1]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SrFe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As</a:t>
                          </a:r>
                          <a:r>
                            <a:rPr lang="en-US" sz="1400" baseline="-25000" dirty="0" smtClean="0"/>
                            <a:t>2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2.1 [7]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0.94 [2]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opt.doped</a:t>
                          </a:r>
                          <a:r>
                            <a:rPr lang="en-US" sz="1400" dirty="0" smtClean="0"/>
                            <a:t> CeFeAsO</a:t>
                          </a:r>
                          <a:r>
                            <a:rPr lang="en-US" sz="1400" baseline="-25000" dirty="0" smtClean="0"/>
                            <a:t>0.89</a:t>
                          </a:r>
                          <a:r>
                            <a:rPr lang="en-US" sz="1400" dirty="0" smtClean="0"/>
                            <a:t>F</a:t>
                          </a:r>
                          <a:r>
                            <a:rPr lang="en-US" sz="1400" baseline="-25000" dirty="0" smtClean="0"/>
                            <a:t>0.11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0.9 [7]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opt.doped</a:t>
                          </a:r>
                          <a:r>
                            <a:rPr lang="en-US" sz="1400" dirty="0" smtClean="0"/>
                            <a:t> </a:t>
                          </a:r>
                          <a:r>
                            <a:rPr lang="pt-BR" sz="1400" dirty="0" smtClean="0"/>
                            <a:t>Sr(Fe</a:t>
                          </a:r>
                          <a:r>
                            <a:rPr lang="pt-BR" sz="1400" baseline="-25000" dirty="0" smtClean="0"/>
                            <a:t>0.9</a:t>
                          </a:r>
                          <a:r>
                            <a:rPr lang="pt-BR" sz="1400" dirty="0" smtClean="0"/>
                            <a:t>Co</a:t>
                          </a:r>
                          <a:r>
                            <a:rPr lang="pt-BR" sz="1400" baseline="-25000" dirty="0" smtClean="0"/>
                            <a:t>0.1</a:t>
                          </a:r>
                          <a:r>
                            <a:rPr lang="pt-BR" sz="1400" dirty="0" smtClean="0"/>
                            <a:t>)</a:t>
                          </a:r>
                          <a:r>
                            <a:rPr lang="pt-BR" sz="1400" baseline="-25000" dirty="0" smtClean="0"/>
                            <a:t>2</a:t>
                          </a:r>
                          <a:r>
                            <a:rPr lang="pt-BR" sz="1400" dirty="0" smtClean="0"/>
                            <a:t>As</a:t>
                          </a:r>
                          <a:r>
                            <a:rPr lang="pt-BR" sz="1400" baseline="-25000" dirty="0" smtClean="0"/>
                            <a:t>2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1.3 [7]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LiFeAs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0.9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/>
                            <a:t>PrFeAsO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1.3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0.53 [3]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BaFe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As</a:t>
                          </a:r>
                          <a:r>
                            <a:rPr lang="en-US" sz="1400" baseline="-25000" dirty="0" smtClean="0"/>
                            <a:t>2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1.3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0.87 [4]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Ba(Fe</a:t>
                          </a:r>
                          <a:r>
                            <a:rPr lang="en-US" sz="1400" baseline="-25000" dirty="0" smtClean="0"/>
                            <a:t>0.915</a:t>
                          </a:r>
                          <a:r>
                            <a:rPr lang="en-US" sz="1400" dirty="0" smtClean="0"/>
                            <a:t>Co</a:t>
                          </a:r>
                          <a:r>
                            <a:rPr lang="en-US" sz="1400" baseline="-25000" dirty="0" smtClean="0"/>
                            <a:t>0.085</a:t>
                          </a:r>
                          <a:r>
                            <a:rPr lang="en-US" sz="1400" dirty="0" smtClean="0"/>
                            <a:t>)</a:t>
                          </a:r>
                          <a:r>
                            <a:rPr lang="en-US" sz="1400" baseline="-25000" dirty="0" smtClean="0"/>
                            <a:t>2</a:t>
                          </a:r>
                          <a:r>
                            <a:rPr lang="en-US" sz="1400" dirty="0" smtClean="0"/>
                            <a:t>As</a:t>
                          </a:r>
                          <a:r>
                            <a:rPr lang="en-US" sz="1400" baseline="-25000" dirty="0" smtClean="0"/>
                            <a:t>2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1.0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nl-NL" sz="1400" baseline="0" dirty="0" smtClean="0"/>
                            <a:t>Fe</a:t>
                          </a:r>
                          <a:r>
                            <a:rPr lang="nl-NL" sz="1400" baseline="-25000" dirty="0" smtClean="0"/>
                            <a:t>1.02</a:t>
                          </a:r>
                          <a:r>
                            <a:rPr lang="nl-NL" sz="1400" baseline="0" dirty="0" smtClean="0"/>
                            <a:t>(Te</a:t>
                          </a:r>
                          <a:r>
                            <a:rPr lang="nl-NL" sz="1400" baseline="-25000" dirty="0" smtClean="0"/>
                            <a:t>1-x</a:t>
                          </a:r>
                          <a:r>
                            <a:rPr lang="nl-NL" sz="1400" baseline="0" dirty="0" smtClean="0"/>
                            <a:t>Se</a:t>
                          </a:r>
                          <a:r>
                            <a:rPr lang="nl-NL" sz="1400" baseline="-25000" dirty="0" smtClean="0"/>
                            <a:t>x</a:t>
                          </a:r>
                          <a:r>
                            <a:rPr lang="nl-NL" sz="1400" baseline="0" dirty="0" smtClean="0"/>
                            <a:t>)</a:t>
                          </a:r>
                          <a:endParaRPr lang="ru-RU" sz="14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2 (x=0.04), 1 (x=0.07), 0 (x=0.08) [5]</a:t>
                          </a:r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nl-NL" sz="1400" dirty="0" smtClean="0"/>
                            <a:t>Fe</a:t>
                          </a:r>
                          <a:r>
                            <a:rPr lang="nl-NL" sz="1400" baseline="-25000" dirty="0" smtClean="0"/>
                            <a:t>1.12</a:t>
                          </a:r>
                          <a:r>
                            <a:rPr lang="nl-NL" sz="1400" dirty="0" smtClean="0"/>
                            <a:t>Te, Fe</a:t>
                          </a:r>
                          <a:r>
                            <a:rPr lang="nl-NL" sz="1400" baseline="-25000" dirty="0" smtClean="0"/>
                            <a:t>1.03</a:t>
                          </a:r>
                          <a:r>
                            <a:rPr lang="nl-NL" sz="1400" dirty="0" smtClean="0"/>
                            <a:t>Te, FeTe</a:t>
                          </a:r>
                          <a:r>
                            <a:rPr lang="nl-NL" sz="1400" baseline="-25000" dirty="0" smtClean="0"/>
                            <a:t>0.3</a:t>
                          </a:r>
                          <a:r>
                            <a:rPr lang="nl-NL" sz="1400" dirty="0" smtClean="0"/>
                            <a:t>Se</a:t>
                          </a:r>
                          <a:r>
                            <a:rPr lang="nl-NL" sz="1400" baseline="-25000" dirty="0" smtClean="0"/>
                            <a:t>0.7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2.0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pt-BR" sz="1400" dirty="0" smtClean="0"/>
                            <a:t>AFe</a:t>
                          </a:r>
                          <a:r>
                            <a:rPr lang="pt-BR" sz="1400" baseline="-25000" dirty="0" smtClean="0"/>
                            <a:t>2</a:t>
                          </a:r>
                          <a:r>
                            <a:rPr lang="pt-BR" sz="1400" dirty="0" smtClean="0"/>
                            <a:t>Se</a:t>
                          </a:r>
                          <a:r>
                            <a:rPr lang="pt-BR" sz="1400" baseline="-25000" dirty="0" smtClean="0"/>
                            <a:t>2</a:t>
                          </a:r>
                          <a:r>
                            <a:rPr lang="pt-BR" sz="1400" baseline="0" dirty="0" smtClean="0"/>
                            <a:t> (A=K,Cs,Rb)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3.3 [8]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  <a:tr h="33230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Fe</a:t>
                          </a:r>
                          <a:r>
                            <a:rPr lang="en-US" sz="1400" baseline="-25000" dirty="0" smtClean="0"/>
                            <a:t>1.1</a:t>
                          </a:r>
                          <a:r>
                            <a:rPr lang="en-US" sz="1400" dirty="0" smtClean="0"/>
                            <a:t>Te</a:t>
                          </a:r>
                          <a:endParaRPr lang="ru-RU" sz="14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2.7 [6]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36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9374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540" y="800045"/>
            <a:ext cx="4735839" cy="35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3"/>
          <p:cNvSpPr>
            <a:spLocks noChangeArrowheads="1"/>
          </p:cNvSpPr>
          <p:nvPr/>
        </p:nvSpPr>
        <p:spPr bwMode="auto">
          <a:xfrm>
            <a:off x="266862" y="3133634"/>
            <a:ext cx="14560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 smtClean="0"/>
              <a:t>Магнитная нестабильность на </a:t>
            </a:r>
            <a:r>
              <a:rPr lang="en-US" altLang="ru-RU" sz="1200" b="1" dirty="0" smtClean="0"/>
              <a:t>Q</a:t>
            </a:r>
            <a:r>
              <a:rPr lang="en-US" altLang="ru-RU" sz="1200" b="1" baseline="-25000" dirty="0" smtClean="0"/>
              <a:t>AFM    </a:t>
            </a:r>
            <a:endParaRPr lang="ru-RU" altLang="ru-RU" sz="1200" b="1" baseline="-25000" dirty="0" smtClean="0"/>
          </a:p>
          <a:p>
            <a:pPr algn="ctr" eaLnBrk="1" hangingPunct="1"/>
            <a:r>
              <a:rPr lang="ru-RU" altLang="ru-RU" sz="1200" b="1" dirty="0" smtClean="0"/>
              <a:t>(</a:t>
            </a:r>
            <a:r>
              <a:rPr lang="en-US" altLang="ru-RU" sz="1200" b="1" dirty="0"/>
              <a:t>T</a:t>
            </a:r>
            <a:r>
              <a:rPr lang="en-US" altLang="ru-RU" sz="1200" b="1" baseline="-25000" dirty="0"/>
              <a:t>N</a:t>
            </a:r>
            <a:r>
              <a:rPr lang="en-US" altLang="ru-RU" sz="1200" b="1" dirty="0"/>
              <a:t> </a:t>
            </a:r>
            <a:r>
              <a:rPr lang="ru-RU" altLang="ru-RU" sz="1200" b="1" dirty="0" smtClean="0"/>
              <a:t>из предела высоких температур)</a:t>
            </a:r>
            <a:endParaRPr lang="en-US" altLang="ru-RU" sz="1200" b="1" dirty="0" smtClean="0"/>
          </a:p>
          <a:p>
            <a:pPr algn="ctr" eaLnBrk="1" hangingPunct="1"/>
            <a:r>
              <a:rPr lang="en-US" altLang="ru-RU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det|I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-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</a:t>
            </a:r>
            <a:r>
              <a:rPr lang="en-US" altLang="ru-RU" sz="1400" b="1" baseline="-25000" dirty="0">
                <a:solidFill>
                  <a:srgbClr val="00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|=0</a:t>
            </a:r>
            <a:endParaRPr lang="en-US" altLang="ru-RU" sz="1400" b="1" baseline="-25000" dirty="0">
              <a:solidFill>
                <a:srgbClr val="0000CC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8" name="Прямоугольник 3"/>
              <p:cNvSpPr>
                <a:spLocks noChangeArrowheads="1"/>
              </p:cNvSpPr>
              <p:nvPr/>
            </p:nvSpPr>
            <p:spPr bwMode="auto">
              <a:xfrm>
                <a:off x="207757" y="5240779"/>
                <a:ext cx="424739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ts val="600"/>
                  </a:spcBef>
                </a:pPr>
                <a:r>
                  <a:rPr lang="en-US" altLang="ru-RU" b="1" dirty="0" smtClean="0"/>
                  <a:t>x=0, T</a:t>
                </a:r>
                <a:r>
                  <a:rPr lang="en-US" altLang="ru-RU" b="1" baseline="-25000" dirty="0" smtClean="0"/>
                  <a:t>N</a:t>
                </a:r>
                <a:r>
                  <a:rPr lang="en-US" altLang="ru-RU" b="1" dirty="0" smtClean="0"/>
                  <a:t>=138K: U=315 </a:t>
                </a:r>
                <a:r>
                  <a:rPr lang="en-US" altLang="ru-RU" b="1" dirty="0" err="1" smtClean="0"/>
                  <a:t>meV</a:t>
                </a:r>
                <a:r>
                  <a:rPr lang="ru-RU" altLang="ru-RU" b="1" dirty="0" smtClean="0"/>
                  <a:t>, </a:t>
                </a:r>
                <a:r>
                  <a:rPr lang="en-US" altLang="ru-RU" b="1" dirty="0" smtClean="0"/>
                  <a:t>J=70 </a:t>
                </a:r>
                <a:r>
                  <a:rPr lang="en-US" altLang="ru-RU" b="1" dirty="0" err="1"/>
                  <a:t>meV</a:t>
                </a:r>
                <a:endParaRPr lang="en-US" altLang="ru-RU" b="1" dirty="0"/>
              </a:p>
              <a:p>
                <a:pPr algn="ctr" eaLnBrk="1" hangingPunct="1">
                  <a:spcBef>
                    <a:spcPts val="600"/>
                  </a:spcBef>
                </a:pPr>
                <a:r>
                  <a:rPr lang="en-US" altLang="ru-RU" b="1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</a:t>
                </a:r>
                <a:r>
                  <a:rPr lang="en-US" altLang="ru-RU" b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=0.33 </a:t>
                </a:r>
                <a:r>
                  <a:rPr lang="en-US" altLang="ru-RU" b="1" baseline="-250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B</a:t>
                </a:r>
              </a:p>
              <a:p>
                <a:pPr algn="ctr" eaLnBrk="1" hangingPunct="1">
                  <a:spcBef>
                    <a:spcPts val="600"/>
                  </a:spcBef>
                </a:pPr>
                <a:r>
                  <a:rPr lang="ru-RU" altLang="ru-RU" b="1" dirty="0" smtClean="0">
                    <a:sym typeface="Symbol" panose="05050102010706020507" pitchFamily="18" charset="2"/>
                  </a:rPr>
                  <a:t>Эксперимент:</a:t>
                </a:r>
                <a:r>
                  <a:rPr lang="en-US" altLang="ru-RU" b="1" dirty="0" smtClean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=0.25</m:t>
                    </m:r>
                    <m:d>
                      <m:d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sSub>
                      <m:sSubPr>
                        <m:ctrlPr>
                          <a:rPr lang="ru-RU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ru-RU" i="1" dirty="0" err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altLang="ru-RU" b="1" baseline="-250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8438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757" y="5240779"/>
                <a:ext cx="4247395" cy="1077218"/>
              </a:xfrm>
              <a:prstGeom prst="rect">
                <a:avLst/>
              </a:prstGeom>
              <a:blipFill rotWithShape="0">
                <a:blip r:embed="rId3"/>
                <a:stretch>
                  <a:fillRect l="-287" t="-3409" r="-287" b="-85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11" name="Прямоугольник 3"/>
          <p:cNvSpPr>
            <a:spLocks noChangeArrowheads="1"/>
          </p:cNvSpPr>
          <p:nvPr/>
        </p:nvSpPr>
        <p:spPr bwMode="auto">
          <a:xfrm>
            <a:off x="252414" y="6464970"/>
            <a:ext cx="5494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ru-RU" sz="1400" dirty="0"/>
              <a:t>H.-H. </a:t>
            </a:r>
            <a:r>
              <a:rPr lang="en-US" altLang="ru-RU" sz="1400" dirty="0" err="1" smtClean="0"/>
              <a:t>Klauss</a:t>
            </a:r>
            <a:r>
              <a:rPr lang="en-US" altLang="ru-RU" sz="1400" dirty="0" smtClean="0"/>
              <a:t>, …, </a:t>
            </a:r>
            <a:r>
              <a:rPr lang="en-US" sz="1400" kern="0" dirty="0">
                <a:solidFill>
                  <a:sysClr val="windowText" lastClr="000000"/>
                </a:solidFill>
              </a:rPr>
              <a:t>M.M.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Korshunov</a:t>
            </a:r>
            <a:r>
              <a:rPr lang="en-US" altLang="ru-RU" sz="1400" dirty="0" smtClean="0"/>
              <a:t> </a:t>
            </a:r>
            <a:r>
              <a:rPr lang="en-US" altLang="ru-RU" sz="1400" dirty="0"/>
              <a:t>et al., </a:t>
            </a:r>
            <a:r>
              <a:rPr lang="en-US" sz="1400" dirty="0" smtClean="0"/>
              <a:t>PRL </a:t>
            </a:r>
            <a:r>
              <a:rPr lang="en-US" sz="1400" dirty="0"/>
              <a:t>101,</a:t>
            </a:r>
            <a:r>
              <a:rPr lang="ru-RU" sz="1400" dirty="0"/>
              <a:t> </a:t>
            </a:r>
            <a:r>
              <a:rPr lang="en-US" sz="1400" dirty="0"/>
              <a:t>077005</a:t>
            </a:r>
            <a:r>
              <a:rPr lang="ru-RU" sz="1400" dirty="0"/>
              <a:t> (</a:t>
            </a:r>
            <a:r>
              <a:rPr lang="en-US" sz="1400" dirty="0"/>
              <a:t>2008</a:t>
            </a:r>
            <a:r>
              <a:rPr lang="ru-RU" sz="1400" dirty="0" smtClean="0"/>
              <a:t>)</a:t>
            </a:r>
            <a:endParaRPr lang="en-US" alt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74460" y="265908"/>
            <a:ext cx="679508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Магнетизм коллективизированных электронов: </a:t>
            </a:r>
            <a:r>
              <a:rPr lang="en-US" dirty="0" smtClean="0">
                <a:solidFill>
                  <a:prstClr val="black"/>
                </a:solidFill>
              </a:rPr>
              <a:t>RPA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54" y="1171585"/>
            <a:ext cx="4344609" cy="293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37</a:t>
            </a:fld>
            <a:endParaRPr lang="ru-RU" altLang="en-US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235275" y="939374"/>
            <a:ext cx="1867497" cy="1867497"/>
            <a:chOff x="6940119" y="4013667"/>
            <a:chExt cx="1867497" cy="1867497"/>
          </a:xfrm>
        </p:grpSpPr>
        <p:grpSp>
          <p:nvGrpSpPr>
            <p:cNvPr id="14" name="Group 28"/>
            <p:cNvGrpSpPr>
              <a:grpSpLocks/>
            </p:cNvGrpSpPr>
            <p:nvPr/>
          </p:nvGrpSpPr>
          <p:grpSpPr bwMode="auto">
            <a:xfrm>
              <a:off x="7749368" y="4013667"/>
              <a:ext cx="298281" cy="497999"/>
              <a:chOff x="1344" y="576"/>
              <a:chExt cx="288" cy="480"/>
            </a:xfrm>
          </p:grpSpPr>
          <p:sp>
            <p:nvSpPr>
              <p:cNvPr id="27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5" name="Group 31"/>
            <p:cNvGrpSpPr>
              <a:grpSpLocks/>
            </p:cNvGrpSpPr>
            <p:nvPr/>
          </p:nvGrpSpPr>
          <p:grpSpPr bwMode="auto">
            <a:xfrm rot="5400000">
              <a:off x="8409476" y="4723057"/>
              <a:ext cx="298281" cy="497999"/>
              <a:chOff x="1344" y="576"/>
              <a:chExt cx="288" cy="480"/>
            </a:xfrm>
          </p:grpSpPr>
          <p:sp>
            <p:nvSpPr>
              <p:cNvPr id="25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" name="Group 34"/>
            <p:cNvGrpSpPr>
              <a:grpSpLocks/>
            </p:cNvGrpSpPr>
            <p:nvPr/>
          </p:nvGrpSpPr>
          <p:grpSpPr bwMode="auto">
            <a:xfrm rot="10800000">
              <a:off x="7749368" y="5383165"/>
              <a:ext cx="298281" cy="497999"/>
              <a:chOff x="1344" y="576"/>
              <a:chExt cx="288" cy="480"/>
            </a:xfrm>
          </p:grpSpPr>
          <p:sp>
            <p:nvSpPr>
              <p:cNvPr id="23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" name="Group 37"/>
            <p:cNvGrpSpPr>
              <a:grpSpLocks/>
            </p:cNvGrpSpPr>
            <p:nvPr/>
          </p:nvGrpSpPr>
          <p:grpSpPr bwMode="auto">
            <a:xfrm rot="16200000">
              <a:off x="7039978" y="4723057"/>
              <a:ext cx="298281" cy="497999"/>
              <a:chOff x="1344" y="576"/>
              <a:chExt cx="288" cy="480"/>
            </a:xfrm>
          </p:grpSpPr>
          <p:sp>
            <p:nvSpPr>
              <p:cNvPr id="21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8" name="Oval 41"/>
            <p:cNvSpPr>
              <a:spLocks noChangeArrowheads="1"/>
            </p:cNvSpPr>
            <p:nvPr/>
          </p:nvSpPr>
          <p:spPr bwMode="auto">
            <a:xfrm>
              <a:off x="7601525" y="4682854"/>
              <a:ext cx="560249" cy="560249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val 42"/>
            <p:cNvSpPr>
              <a:spLocks noChangeArrowheads="1"/>
            </p:cNvSpPr>
            <p:nvPr/>
          </p:nvSpPr>
          <p:spPr bwMode="auto">
            <a:xfrm>
              <a:off x="7694900" y="4776229"/>
              <a:ext cx="373499" cy="3734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189118" y="4262666"/>
              <a:ext cx="1369498" cy="136949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9" name="Прямая со стрелкой 28"/>
          <p:cNvCxnSpPr/>
          <p:nvPr/>
        </p:nvCxnSpPr>
        <p:spPr>
          <a:xfrm>
            <a:off x="2010890" y="1792122"/>
            <a:ext cx="682941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 w="lg" len="lg"/>
          </a:ln>
          <a:effectLst/>
        </p:spPr>
      </p:cxn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2249606" y="1356158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ru-RU" sz="2000" b="1" kern="0" baseline="-25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16" y="4162350"/>
            <a:ext cx="3754947" cy="235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85" y="3133634"/>
            <a:ext cx="2521818" cy="194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9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cience\Works\FeAs5orbital\_Calculations\x0.05\lambda=0\Delta0.015\plot_FeAs5orb_1111_x005_nonSC_s_d_set8_ImC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b="9343"/>
          <a:stretch/>
        </p:blipFill>
        <p:spPr bwMode="auto">
          <a:xfrm>
            <a:off x="4096809" y="1948318"/>
            <a:ext cx="4739639" cy="34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cience\Works\FeAs5orbital\_Calculations\x0.05\lambda=0\Delta0.015\plot_FeAs5orb_1111_x005_nonSC_s_d_spm_set8_ImCh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b="9343"/>
          <a:stretch/>
        </p:blipFill>
        <p:spPr bwMode="auto">
          <a:xfrm>
            <a:off x="3998850" y="1948318"/>
            <a:ext cx="4837598" cy="34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Science\Works\FeAs5orbital\_Calculations\x0.05\lambda=0\Delta0.015\plot_FeAs5orb_1111_x005_nonSC_s_set8_ImCh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b="9343"/>
          <a:stretch/>
        </p:blipFill>
        <p:spPr bwMode="auto">
          <a:xfrm>
            <a:off x="3998850" y="1948318"/>
            <a:ext cx="4837598" cy="34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Science\Works\FeAs5orbital\_Calculations\x0.05\lambda=0\Delta0.015\plot_FeAs5orb_1111_x005_nonSC_set8_ImCh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b="9343"/>
          <a:stretch/>
        </p:blipFill>
        <p:spPr bwMode="auto">
          <a:xfrm>
            <a:off x="3998850" y="1948318"/>
            <a:ext cx="4837598" cy="34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1117" y="265908"/>
            <a:ext cx="634180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Резонансный </a:t>
            </a:r>
            <a:r>
              <a:rPr lang="ru-RU" dirty="0" smtClean="0">
                <a:solidFill>
                  <a:prstClr val="black"/>
                </a:solidFill>
              </a:rPr>
              <a:t>пик </a:t>
            </a:r>
            <a:r>
              <a:rPr lang="ru-RU" dirty="0">
                <a:solidFill>
                  <a:prstClr val="black"/>
                </a:solidFill>
              </a:rPr>
              <a:t>в неупругом рассеянии нейтронов</a:t>
            </a:r>
          </a:p>
        </p:txBody>
      </p:sp>
      <p:sp>
        <p:nvSpPr>
          <p:cNvPr id="73" name="Прямоугольник 3"/>
          <p:cNvSpPr>
            <a:spLocks noChangeArrowheads="1"/>
          </p:cNvSpPr>
          <p:nvPr/>
        </p:nvSpPr>
        <p:spPr bwMode="auto">
          <a:xfrm>
            <a:off x="3998850" y="6265700"/>
            <a:ext cx="49514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M.M. Korshunov and I.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Eremin</a:t>
            </a:r>
            <a:r>
              <a:rPr lang="en-US" sz="1400" kern="0" dirty="0">
                <a:solidFill>
                  <a:sysClr val="windowText" lastClr="000000"/>
                </a:solidFill>
              </a:rPr>
              <a:t>, PRB 78, 140509(R) (2008)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T.A. Maier and D.J.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Scalapino</a:t>
            </a:r>
            <a:r>
              <a:rPr lang="en-US" sz="1400" kern="0" dirty="0">
                <a:solidFill>
                  <a:sysClr val="windowText" lastClr="000000"/>
                </a:solidFill>
              </a:rPr>
              <a:t>, PRB 78, 020514(R) (2008)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>
                <a:spLocks noChangeArrowheads="1"/>
              </p:cNvSpPr>
              <p:nvPr/>
            </p:nvSpPr>
            <p:spPr bwMode="auto">
              <a:xfrm>
                <a:off x="3099204" y="1114129"/>
                <a:ext cx="5297821" cy="596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Факторы когерентности в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Im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b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𝐤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b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𝐤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+</m:t>
                                </m:r>
                                <m:r>
                                  <a:rPr lang="en-US" b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𝐐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b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𝐤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b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𝐤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  <m:r>
                                      <a:rPr lang="en-US" b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𝐐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≠0</m:t>
                    </m:r>
                  </m:oMath>
                </a14:m>
                <a:endPara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9204" y="1114129"/>
                <a:ext cx="5297821" cy="596510"/>
              </a:xfrm>
              <a:prstGeom prst="rect">
                <a:avLst/>
              </a:prstGeom>
              <a:blipFill rotWithShape="0">
                <a:blip r:embed="rId6"/>
                <a:stretch>
                  <a:fillRect l="-9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 Box 9"/>
              <p:cNvSpPr txBox="1">
                <a:spLocks noChangeArrowheads="1"/>
              </p:cNvSpPr>
              <p:nvPr/>
            </p:nvSpPr>
            <p:spPr bwMode="auto">
              <a:xfrm>
                <a:off x="3102126" y="740572"/>
                <a:ext cx="3932237" cy="474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Для </a:t>
                </a:r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baseline="-25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±</a:t>
                </a:r>
                <a:r>
                  <a:rPr lang="ru-RU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-состояния</a:t>
                </a:r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Δ</m:t>
                        </m:r>
                      </m:e>
                      <m:sub>
                        <m:r>
                          <a:rPr lang="en-US" b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𝐤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𝛼</m:t>
                        </m:r>
                      </m:sup>
                    </m:sSubSup>
                    <m:r>
                      <a:rPr lang="en-US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Δ</m:t>
                        </m:r>
                      </m:e>
                      <m:sub>
                        <m:r>
                          <a:rPr lang="en-US" b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𝐤</m:t>
                        </m:r>
                        <m:r>
                          <a:rPr lang="en-US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b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𝐐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𝛽</m:t>
                        </m:r>
                      </m:sup>
                    </m:sSubSup>
                  </m:oMath>
                </a14:m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2126" y="740572"/>
                <a:ext cx="3932237" cy="474297"/>
              </a:xfrm>
              <a:prstGeom prst="rect">
                <a:avLst/>
              </a:prstGeom>
              <a:blipFill rotWithShape="0">
                <a:blip r:embed="rId7"/>
                <a:stretch>
                  <a:fillRect l="-1395" b="-897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984885" y="5243244"/>
                <a:ext cx="8437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000" i="1" kern="0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kern="0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sz="2000" i="1" kern="0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000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885" y="5243244"/>
                <a:ext cx="843757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Рисунок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4328" y="3304787"/>
            <a:ext cx="1383678" cy="469353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102126" y="1724769"/>
            <a:ext cx="55782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entury Gothic"/>
                <a:cs typeface="Arial" charset="0"/>
              </a:rPr>
              <a:t>Расходимость спиновой восприимчивости </a:t>
            </a:r>
            <a:r>
              <a:rPr lang="ru-RU" sz="1600" b="1" dirty="0">
                <a:solidFill>
                  <a:prstClr val="black"/>
                </a:solidFill>
                <a:latin typeface="Century Gothic"/>
                <a:cs typeface="Arial" charset="0"/>
              </a:rPr>
              <a:t>в </a:t>
            </a:r>
            <a:r>
              <a:rPr lang="en-US" sz="1600" b="1" dirty="0" smtClean="0">
                <a:solidFill>
                  <a:prstClr val="black"/>
                </a:solidFill>
                <a:latin typeface="Century Gothic"/>
                <a:cs typeface="Arial" charset="0"/>
              </a:rPr>
              <a:t>RPA:</a:t>
            </a:r>
            <a:endParaRPr lang="en-US" dirty="0">
              <a:solidFill>
                <a:prstClr val="black"/>
              </a:solidFill>
              <a:latin typeface="Century Gothic"/>
              <a:cs typeface="Arial" charset="0"/>
            </a:endParaRPr>
          </a:p>
        </p:txBody>
      </p:sp>
      <p:sp>
        <p:nvSpPr>
          <p:cNvPr id="34" name="Прямоугольник 29"/>
          <p:cNvSpPr>
            <a:spLocks noChangeArrowheads="1"/>
          </p:cNvSpPr>
          <p:nvPr/>
        </p:nvSpPr>
        <p:spPr bwMode="auto">
          <a:xfrm>
            <a:off x="7753634" y="5276500"/>
            <a:ext cx="498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sym typeface="Symbol" pitchFamily="18" charset="2"/>
              </a:rPr>
              <a:t>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sym typeface="Symbol" pitchFamily="18" charset="2"/>
              </a:rPr>
              <a:t>2</a:t>
            </a:r>
            <a:r>
              <a:rPr lang="en-US" sz="1600" kern="0" baseline="-25000" dirty="0" smtClean="0">
                <a:solidFill>
                  <a:sysClr val="windowText" lastClr="000000"/>
                </a:solidFill>
                <a:sym typeface="Symbol" pitchFamily="18" charset="2"/>
              </a:rPr>
              <a:t>0</a:t>
            </a:r>
            <a:endParaRPr lang="ru-RU" sz="1600" kern="0" baseline="-25000" dirty="0" smtClean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12"/>
              <p:cNvSpPr txBox="1">
                <a:spLocks noChangeArrowheads="1"/>
              </p:cNvSpPr>
              <p:nvPr/>
            </p:nvSpPr>
            <p:spPr bwMode="auto">
              <a:xfrm>
                <a:off x="3998850" y="5802196"/>
                <a:ext cx="505499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/>
                        <a:cs typeface="Arial" charset="0"/>
                      </a:rPr>
                      <m:t>1−</m:t>
                    </m:r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/>
                        <a:cs typeface="Arial" charset="0"/>
                      </a:rPr>
                      <m:t>𝑈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00CC"/>
                        </a:solidFill>
                        <a:latin typeface="Cambria Math"/>
                        <a:cs typeface="Arial" charset="0"/>
                      </a:rPr>
                      <m:t>Re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/>
                            <a:cs typeface="Arial" charset="0"/>
                          </a:rPr>
                          <m:t>𝜒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/>
                            <a:cs typeface="Arial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/>
                            <a:cs typeface="Arial" charset="0"/>
                          </a:rPr>
                          <m:t>𝑞</m:t>
                        </m:r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/>
                            <a:cs typeface="Arial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/>
                            <a:cs typeface="Arial" charset="0"/>
                          </a:rPr>
                          <m:t>𝜔</m:t>
                        </m:r>
                      </m:e>
                    </m:d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=0</m:t>
                    </m:r>
                  </m:oMath>
                </a14:m>
                <a:r>
                  <a:rPr lang="en-US" sz="1600" b="1" kern="0" dirty="0" smtClean="0">
                    <a:solidFill>
                      <a:srgbClr val="0000CC"/>
                    </a:solidFill>
                    <a:latin typeface="Arial"/>
                    <a:cs typeface="Arial" charset="0"/>
                    <a:sym typeface="Symbol" pitchFamily="18" charset="2"/>
                  </a:rPr>
                  <a:t> </a:t>
                </a:r>
                <a:r>
                  <a:rPr lang="en-US" sz="1600" b="1" kern="0" dirty="0" smtClean="0">
                    <a:solidFill>
                      <a:prstClr val="black"/>
                    </a:solidFill>
                    <a:latin typeface="Arial"/>
                    <a:cs typeface="Arial" charset="0"/>
                    <a:sym typeface="Symbol" pitchFamily="18" charset="2"/>
                  </a:rPr>
                  <a:t></a:t>
                </a:r>
                <a:r>
                  <a:rPr lang="en-US" sz="1600" b="1" kern="0" dirty="0" smtClean="0">
                    <a:solidFill>
                      <a:srgbClr val="0000CC"/>
                    </a:solidFill>
                    <a:latin typeface="Arial"/>
                    <a:cs typeface="Arial" charset="0"/>
                    <a:sym typeface="Symbol" pitchFamily="18" charset="2"/>
                  </a:rPr>
                  <a:t> </a:t>
                </a:r>
                <a:r>
                  <a:rPr lang="ru-RU" sz="1600" b="1" kern="0" dirty="0">
                    <a:solidFill>
                      <a:srgbClr val="FF0000"/>
                    </a:solidFill>
                    <a:latin typeface="Arial"/>
                    <a:cs typeface="Arial" charset="0"/>
                    <a:sym typeface="Symbol" pitchFamily="18" charset="2"/>
                  </a:rPr>
                  <a:t>Расходимость при</a:t>
                </a:r>
                <a:r>
                  <a:rPr lang="en-US" sz="1600" b="1" kern="0" dirty="0" smtClean="0">
                    <a:solidFill>
                      <a:srgbClr val="FF0000"/>
                    </a:solidFill>
                    <a:latin typeface="Arial"/>
                    <a:cs typeface="Arial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charset="0"/>
                        <a:sym typeface="Symbol" pitchFamily="18" charset="2"/>
                      </a:rPr>
                      <m:t>𝝎</m:t>
                    </m:r>
                    <m:r>
                      <a:rPr lang="en-US" sz="1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charset="0"/>
                        <a:sym typeface="Symbol" pitchFamily="18" charset="2"/>
                      </a:rPr>
                      <m:t>&lt;</m:t>
                    </m:r>
                    <m:r>
                      <a:rPr lang="en-US" sz="1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charset="0"/>
                        <a:sym typeface="Symbol" pitchFamily="18" charset="2"/>
                      </a:rPr>
                      <m:t>𝟐</m:t>
                    </m:r>
                    <m:sSub>
                      <m:sSubPr>
                        <m:ctrlPr>
                          <a:rPr lang="en-US" sz="1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1600" b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  <a:sym typeface="Symbol" pitchFamily="18" charset="2"/>
                          </a:rPr>
                          <m:t>𝚫</m:t>
                        </m:r>
                      </m:e>
                      <m:sub>
                        <m:r>
                          <a:rPr lang="en-US" sz="1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  <a:sym typeface="Symbol" pitchFamily="18" charset="2"/>
                          </a:rPr>
                          <m:t>𝟎</m:t>
                        </m:r>
                      </m:sub>
                    </m:sSub>
                  </m:oMath>
                </a14:m>
                <a:endParaRPr lang="en-US" sz="1600" b="1" i="1" kern="0" dirty="0">
                  <a:solidFill>
                    <a:srgbClr val="FF0000"/>
                  </a:solidFill>
                  <a:latin typeface="Arial"/>
                  <a:cs typeface="Arial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8850" y="5802196"/>
                <a:ext cx="5054998" cy="338554"/>
              </a:xfrm>
              <a:prstGeom prst="rect">
                <a:avLst/>
              </a:prstGeom>
              <a:blipFill rotWithShape="0">
                <a:blip r:embed="rId10"/>
                <a:stretch>
                  <a:fillRect t="-7273" b="-2363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168262" y="4922317"/>
            <a:ext cx="3725020" cy="187743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0" dirty="0" smtClean="0">
                <a:solidFill>
                  <a:srgbClr val="0070C0"/>
                </a:solidFill>
              </a:rPr>
              <a:t>Пик найден экспериментально</a:t>
            </a:r>
            <a:r>
              <a:rPr lang="en-US" sz="1600" b="1" kern="0" dirty="0">
                <a:solidFill>
                  <a:srgbClr val="0070C0"/>
                </a:solidFill>
              </a:rPr>
              <a:t>:</a:t>
            </a:r>
            <a:br>
              <a:rPr lang="en-US" sz="1600" b="1" kern="0" dirty="0">
                <a:solidFill>
                  <a:srgbClr val="0070C0"/>
                </a:solidFill>
              </a:rPr>
            </a:br>
            <a:r>
              <a:rPr lang="en-US" sz="1600" kern="0" dirty="0" smtClean="0">
                <a:solidFill>
                  <a:srgbClr val="0070C0"/>
                </a:solidFill>
              </a:rPr>
              <a:t>A.D</a:t>
            </a:r>
            <a:r>
              <a:rPr lang="en-US" sz="1600" kern="0" dirty="0">
                <a:solidFill>
                  <a:srgbClr val="0070C0"/>
                </a:solidFill>
              </a:rPr>
              <a:t>. Christianson et al., Nature 456, 930 (</a:t>
            </a:r>
            <a:r>
              <a:rPr lang="en-US" sz="1600" kern="0" dirty="0" smtClean="0">
                <a:solidFill>
                  <a:srgbClr val="0070C0"/>
                </a:solidFill>
              </a:rPr>
              <a:t>2008)</a:t>
            </a:r>
            <a:endParaRPr lang="ru-RU" sz="1600" kern="0" dirty="0" smtClean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70C0"/>
                </a:solidFill>
              </a:rPr>
              <a:t>M.D</a:t>
            </a:r>
            <a:r>
              <a:rPr lang="en-US" sz="1600" kern="0" dirty="0">
                <a:solidFill>
                  <a:srgbClr val="0070C0"/>
                </a:solidFill>
              </a:rPr>
              <a:t>. </a:t>
            </a:r>
            <a:r>
              <a:rPr lang="en-US" sz="1600" kern="0" dirty="0" err="1">
                <a:solidFill>
                  <a:srgbClr val="0070C0"/>
                </a:solidFill>
              </a:rPr>
              <a:t>Lumsden</a:t>
            </a:r>
            <a:r>
              <a:rPr lang="en-US" sz="1600" kern="0" dirty="0">
                <a:solidFill>
                  <a:srgbClr val="0070C0"/>
                </a:solidFill>
              </a:rPr>
              <a:t> et al., PRL 102, 107005 (2009</a:t>
            </a:r>
            <a:r>
              <a:rPr lang="en-US" sz="1600" kern="0" dirty="0" smtClean="0">
                <a:solidFill>
                  <a:srgbClr val="0070C0"/>
                </a:solidFill>
              </a:rPr>
              <a:t>)</a:t>
            </a:r>
            <a:endParaRPr lang="ru-RU" sz="1600" kern="0" dirty="0" smtClean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kern="0" dirty="0" smtClean="0">
                <a:solidFill>
                  <a:srgbClr val="0070C0"/>
                </a:solidFill>
                <a:latin typeface="Arial"/>
              </a:rPr>
              <a:t>… </a:t>
            </a:r>
            <a:r>
              <a:rPr lang="ru-RU" sz="1600" i="1" kern="0" dirty="0">
                <a:solidFill>
                  <a:srgbClr val="0070C0"/>
                </a:solidFill>
                <a:latin typeface="Arial"/>
              </a:rPr>
              <a:t>и во всех остальных соединениях железа</a:t>
            </a:r>
            <a:endParaRPr lang="en-US" sz="1600" i="1" kern="0" dirty="0">
              <a:solidFill>
                <a:srgbClr val="0070C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Box 26"/>
              <p:cNvSpPr txBox="1">
                <a:spLocks noChangeArrowheads="1"/>
              </p:cNvSpPr>
              <p:nvPr/>
            </p:nvSpPr>
            <p:spPr bwMode="auto">
              <a:xfrm>
                <a:off x="476349" y="2909334"/>
                <a:ext cx="798745" cy="392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ysClr val="windowText" lastClr="00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ru-RU" sz="1600" kern="0" dirty="0" smtClean="0">
                    <a:solidFill>
                      <a:sysClr val="windowText" lastClr="000000"/>
                    </a:solidFill>
                  </a:rPr>
                  <a:t>-</a:t>
                </a:r>
                <a:r>
                  <a:rPr lang="en-US" sz="1600" kern="0" dirty="0" smtClean="0">
                    <a:solidFill>
                      <a:sysClr val="windowText" lastClr="000000"/>
                    </a:solidFill>
                  </a:rPr>
                  <a:t>type</a:t>
                </a:r>
                <a:endParaRPr lang="en-US" sz="1600" kern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349" y="2909334"/>
                <a:ext cx="798745" cy="392993"/>
              </a:xfrm>
              <a:prstGeom prst="rect">
                <a:avLst/>
              </a:prstGeom>
              <a:blipFill rotWithShape="0">
                <a:blip r:embed="rId11"/>
                <a:stretch>
                  <a:fillRect r="-763" b="-16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Группа 56"/>
          <p:cNvGrpSpPr/>
          <p:nvPr/>
        </p:nvGrpSpPr>
        <p:grpSpPr>
          <a:xfrm>
            <a:off x="794717" y="3023856"/>
            <a:ext cx="1846774" cy="1846774"/>
            <a:chOff x="6984371" y="4875661"/>
            <a:chExt cx="1867497" cy="1867497"/>
          </a:xfrm>
        </p:grpSpPr>
        <p:sp>
          <p:nvSpPr>
            <p:cNvPr id="58" name="Oval 41"/>
            <p:cNvSpPr>
              <a:spLocks noChangeArrowheads="1"/>
            </p:cNvSpPr>
            <p:nvPr/>
          </p:nvSpPr>
          <p:spPr bwMode="auto">
            <a:xfrm>
              <a:off x="7668657" y="5665457"/>
              <a:ext cx="521343" cy="319032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9" name="Group 28"/>
            <p:cNvGrpSpPr>
              <a:grpSpLocks/>
            </p:cNvGrpSpPr>
            <p:nvPr/>
          </p:nvGrpSpPr>
          <p:grpSpPr bwMode="auto">
            <a:xfrm>
              <a:off x="7793620" y="4875661"/>
              <a:ext cx="298281" cy="497999"/>
              <a:chOff x="1344" y="576"/>
              <a:chExt cx="288" cy="480"/>
            </a:xfrm>
          </p:grpSpPr>
          <p:sp>
            <p:nvSpPr>
              <p:cNvPr id="72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60" name="Group 31"/>
            <p:cNvGrpSpPr>
              <a:grpSpLocks/>
            </p:cNvGrpSpPr>
            <p:nvPr/>
          </p:nvGrpSpPr>
          <p:grpSpPr bwMode="auto">
            <a:xfrm rot="5400000">
              <a:off x="8453728" y="5585051"/>
              <a:ext cx="298281" cy="497999"/>
              <a:chOff x="1344" y="576"/>
              <a:chExt cx="288" cy="480"/>
            </a:xfrm>
          </p:grpSpPr>
          <p:sp>
            <p:nvSpPr>
              <p:cNvPr id="70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61" name="Group 34"/>
            <p:cNvGrpSpPr>
              <a:grpSpLocks/>
            </p:cNvGrpSpPr>
            <p:nvPr/>
          </p:nvGrpSpPr>
          <p:grpSpPr bwMode="auto">
            <a:xfrm rot="10800000">
              <a:off x="7793620" y="6245159"/>
              <a:ext cx="298281" cy="497999"/>
              <a:chOff x="1344" y="576"/>
              <a:chExt cx="288" cy="480"/>
            </a:xfrm>
          </p:grpSpPr>
          <p:sp>
            <p:nvSpPr>
              <p:cNvPr id="68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E77D1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62" name="Group 37"/>
            <p:cNvGrpSpPr>
              <a:grpSpLocks/>
            </p:cNvGrpSpPr>
            <p:nvPr/>
          </p:nvGrpSpPr>
          <p:grpSpPr bwMode="auto">
            <a:xfrm rot="16200000">
              <a:off x="7084230" y="5585051"/>
              <a:ext cx="298281" cy="497999"/>
              <a:chOff x="1344" y="576"/>
              <a:chExt cx="288" cy="480"/>
            </a:xfrm>
          </p:grpSpPr>
          <p:sp>
            <p:nvSpPr>
              <p:cNvPr id="66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63" name="Oval 41"/>
            <p:cNvSpPr>
              <a:spLocks noChangeArrowheads="1"/>
            </p:cNvSpPr>
            <p:nvPr/>
          </p:nvSpPr>
          <p:spPr bwMode="auto">
            <a:xfrm>
              <a:off x="7773703" y="5564300"/>
              <a:ext cx="311250" cy="517453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42"/>
            <p:cNvSpPr>
              <a:spLocks noChangeArrowheads="1"/>
            </p:cNvSpPr>
            <p:nvPr/>
          </p:nvSpPr>
          <p:spPr bwMode="auto">
            <a:xfrm>
              <a:off x="7742578" y="5638222"/>
              <a:ext cx="373499" cy="3734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7233370" y="5135217"/>
              <a:ext cx="1373735" cy="1373735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white"/>
                </a:solidFill>
                <a:latin typeface="Century Gothic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 Box 26"/>
              <p:cNvSpPr txBox="1">
                <a:spLocks noChangeArrowheads="1"/>
              </p:cNvSpPr>
              <p:nvPr/>
            </p:nvSpPr>
            <p:spPr bwMode="auto">
              <a:xfrm>
                <a:off x="614379" y="572034"/>
                <a:ext cx="495199" cy="4069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000" i="1" kern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±</m:t>
                          </m:r>
                        </m:sub>
                      </m:sSub>
                    </m:oMath>
                  </m:oMathPara>
                </a14:m>
                <a:endParaRPr lang="en-US" sz="2000" kern="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9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379" y="572034"/>
                <a:ext cx="495199" cy="406906"/>
              </a:xfrm>
              <a:prstGeom prst="rect">
                <a:avLst/>
              </a:prstGeom>
              <a:blipFill rotWithShape="0">
                <a:blip r:embed="rId12"/>
                <a:stretch>
                  <a:fillRect b="-7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Группа 96"/>
          <p:cNvGrpSpPr/>
          <p:nvPr/>
        </p:nvGrpSpPr>
        <p:grpSpPr>
          <a:xfrm>
            <a:off x="794717" y="775147"/>
            <a:ext cx="1855742" cy="1855742"/>
            <a:chOff x="-2461657" y="881550"/>
            <a:chExt cx="2286000" cy="2286000"/>
          </a:xfrm>
        </p:grpSpPr>
        <p:grpSp>
          <p:nvGrpSpPr>
            <p:cNvPr id="98" name="Group 28"/>
            <p:cNvGrpSpPr>
              <a:grpSpLocks/>
            </p:cNvGrpSpPr>
            <p:nvPr/>
          </p:nvGrpSpPr>
          <p:grpSpPr bwMode="auto">
            <a:xfrm>
              <a:off x="-1471057" y="881550"/>
              <a:ext cx="365125" cy="609600"/>
              <a:chOff x="1344" y="576"/>
              <a:chExt cx="288" cy="480"/>
            </a:xfrm>
          </p:grpSpPr>
          <p:sp>
            <p:nvSpPr>
              <p:cNvPr id="111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9" name="Group 31"/>
            <p:cNvGrpSpPr>
              <a:grpSpLocks/>
            </p:cNvGrpSpPr>
            <p:nvPr/>
          </p:nvGrpSpPr>
          <p:grpSpPr bwMode="auto">
            <a:xfrm rot="5400000">
              <a:off x="-663020" y="1749913"/>
              <a:ext cx="365125" cy="609600"/>
              <a:chOff x="1344" y="576"/>
              <a:chExt cx="288" cy="480"/>
            </a:xfrm>
          </p:grpSpPr>
          <p:sp>
            <p:nvSpPr>
              <p:cNvPr id="109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" name="Group 34"/>
            <p:cNvGrpSpPr>
              <a:grpSpLocks/>
            </p:cNvGrpSpPr>
            <p:nvPr/>
          </p:nvGrpSpPr>
          <p:grpSpPr bwMode="auto">
            <a:xfrm rot="10800000">
              <a:off x="-1471057" y="2557950"/>
              <a:ext cx="365125" cy="609600"/>
              <a:chOff x="1344" y="576"/>
              <a:chExt cx="288" cy="480"/>
            </a:xfrm>
          </p:grpSpPr>
          <p:sp>
            <p:nvSpPr>
              <p:cNvPr id="107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1" name="Group 37"/>
            <p:cNvGrpSpPr>
              <a:grpSpLocks/>
            </p:cNvGrpSpPr>
            <p:nvPr/>
          </p:nvGrpSpPr>
          <p:grpSpPr bwMode="auto">
            <a:xfrm rot="16200000">
              <a:off x="-2339420" y="1749913"/>
              <a:ext cx="365125" cy="609600"/>
              <a:chOff x="1344" y="576"/>
              <a:chExt cx="288" cy="480"/>
            </a:xfrm>
          </p:grpSpPr>
          <p:sp>
            <p:nvSpPr>
              <p:cNvPr id="105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808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2" name="Oval 41"/>
            <p:cNvSpPr>
              <a:spLocks noChangeArrowheads="1"/>
            </p:cNvSpPr>
            <p:nvPr/>
          </p:nvSpPr>
          <p:spPr bwMode="auto">
            <a:xfrm>
              <a:off x="-1652032" y="1700700"/>
              <a:ext cx="685800" cy="685800"/>
            </a:xfrm>
            <a:prstGeom prst="ellipse">
              <a:avLst/>
            </a:prstGeom>
            <a:solidFill>
              <a:srgbClr val="E77D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03" name="Oval 42"/>
            <p:cNvSpPr>
              <a:spLocks noChangeArrowheads="1"/>
            </p:cNvSpPr>
            <p:nvPr/>
          </p:nvSpPr>
          <p:spPr bwMode="auto">
            <a:xfrm>
              <a:off x="-1537732" y="1815000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-2163993" y="1160679"/>
              <a:ext cx="1681338" cy="1696354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smtClean="0">
                <a:solidFill>
                  <a:prstClr val="white"/>
                </a:solidFill>
                <a:latin typeface="Century Gothic"/>
              </a:endParaRPr>
            </a:p>
          </p:txBody>
        </p:sp>
      </p:grpSp>
      <p:cxnSp>
        <p:nvCxnSpPr>
          <p:cNvPr id="115" name="Прямая со стрелкой 114"/>
          <p:cNvCxnSpPr/>
          <p:nvPr/>
        </p:nvCxnSpPr>
        <p:spPr>
          <a:xfrm>
            <a:off x="1600866" y="4111359"/>
            <a:ext cx="700545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35"/>
              <p:cNvSpPr txBox="1">
                <a:spLocks noChangeArrowheads="1"/>
              </p:cNvSpPr>
              <p:nvPr/>
            </p:nvSpPr>
            <p:spPr bwMode="auto">
              <a:xfrm>
                <a:off x="1834803" y="4064326"/>
                <a:ext cx="361167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kern="0" smtClean="0">
                          <a:solidFill>
                            <a:srgbClr val="00B0F0"/>
                          </a:solidFill>
                          <a:latin typeface="Cambria Math"/>
                        </a:rPr>
                        <m:t>𝐐</m:t>
                      </m:r>
                    </m:oMath>
                  </m:oMathPara>
                </a14:m>
                <a:endParaRPr lang="ru-RU" sz="2000" kern="0" baseline="-25000" dirty="0" smtClean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4803" y="4064326"/>
                <a:ext cx="361167" cy="392993"/>
              </a:xfrm>
              <a:prstGeom prst="rect">
                <a:avLst/>
              </a:prstGeom>
              <a:blipFill rotWithShape="0">
                <a:blip r:embed="rId13"/>
                <a:stretch>
                  <a:fillRect l="-6780" r="-678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Прямая со стрелкой 116"/>
          <p:cNvCxnSpPr/>
          <p:nvPr/>
        </p:nvCxnSpPr>
        <p:spPr>
          <a:xfrm>
            <a:off x="1608594" y="1862113"/>
            <a:ext cx="700545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35"/>
              <p:cNvSpPr txBox="1">
                <a:spLocks noChangeArrowheads="1"/>
              </p:cNvSpPr>
              <p:nvPr/>
            </p:nvSpPr>
            <p:spPr bwMode="auto">
              <a:xfrm>
                <a:off x="1842531" y="1815080"/>
                <a:ext cx="361167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kern="0" smtClean="0">
                          <a:solidFill>
                            <a:srgbClr val="00B0F0"/>
                          </a:solidFill>
                          <a:latin typeface="Cambria Math"/>
                        </a:rPr>
                        <m:t>𝐐</m:t>
                      </m:r>
                    </m:oMath>
                  </m:oMathPara>
                </a14:m>
                <a:endParaRPr lang="ru-RU" sz="2000" kern="0" baseline="-25000" dirty="0" smtClean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8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2531" y="1815080"/>
                <a:ext cx="361167" cy="392993"/>
              </a:xfrm>
              <a:prstGeom prst="rect">
                <a:avLst/>
              </a:prstGeom>
              <a:blipFill rotWithShape="0">
                <a:blip r:embed="rId14"/>
                <a:stretch>
                  <a:fillRect l="-5085" r="-8475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9876" y="6568611"/>
            <a:ext cx="404124" cy="301625"/>
          </a:xfrm>
        </p:spPr>
        <p:txBody>
          <a:bodyPr/>
          <a:lstStyle/>
          <a:p>
            <a:pPr>
              <a:defRPr/>
            </a:pPr>
            <a:r>
              <a:rPr lang="ru-RU" altLang="en-US" dirty="0" smtClean="0">
                <a:solidFill>
                  <a:srgbClr val="0070C0"/>
                </a:solidFill>
              </a:rPr>
              <a:t>9</a:t>
            </a:r>
            <a:endParaRPr lang="ru-RU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3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4" grpId="0"/>
      <p:bldP spid="38" grpId="0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0" y="3552642"/>
            <a:ext cx="3055797" cy="278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00" y="2368088"/>
            <a:ext cx="5755010" cy="4028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00" y="2368088"/>
            <a:ext cx="5755010" cy="402850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" y="731606"/>
            <a:ext cx="3900877" cy="27306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7470" y="276568"/>
            <a:ext cx="726906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Резонансный пик на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Q</a:t>
            </a:r>
            <a:r>
              <a:rPr lang="en-US" dirty="0" smtClean="0">
                <a:solidFill>
                  <a:prstClr val="black"/>
                </a:solidFill>
              </a:rPr>
              <a:t>=(</a:t>
            </a:r>
            <a:r>
              <a:rPr lang="el-GR" dirty="0" smtClean="0">
                <a:solidFill>
                  <a:prstClr val="black"/>
                </a:solidFill>
              </a:rPr>
              <a:t>π</a:t>
            </a:r>
            <a:r>
              <a:rPr lang="en-US" dirty="0" smtClean="0">
                <a:solidFill>
                  <a:prstClr val="black"/>
                </a:solidFill>
              </a:rPr>
              <a:t>,0) </a:t>
            </a:r>
            <a:r>
              <a:rPr lang="ru-RU" dirty="0" smtClean="0">
                <a:solidFill>
                  <a:prstClr val="black"/>
                </a:solidFill>
              </a:rPr>
              <a:t>в случае неравных щелей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46524" y="1321395"/>
            <a:ext cx="207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8000"/>
                </a:solidFill>
              </a:rPr>
              <a:t>непрямая щель</a:t>
            </a:r>
            <a:r>
              <a:rPr lang="en-US" sz="1400" dirty="0" smtClean="0">
                <a:solidFill>
                  <a:prstClr val="black"/>
                </a:solidFill>
              </a:rPr>
              <a:t>=</a:t>
            </a:r>
            <a:r>
              <a:rPr lang="el-GR" sz="1400" dirty="0" smtClean="0">
                <a:solidFill>
                  <a:srgbClr val="FF0000"/>
                </a:solidFill>
              </a:rPr>
              <a:t>Δ</a:t>
            </a:r>
            <a:r>
              <a:rPr lang="en-US" sz="1400" baseline="-25000" dirty="0" smtClean="0">
                <a:solidFill>
                  <a:srgbClr val="FF0000"/>
                </a:solidFill>
              </a:rPr>
              <a:t>S</a:t>
            </a:r>
            <a:r>
              <a:rPr lang="en-US" sz="1400" dirty="0" smtClean="0">
                <a:solidFill>
                  <a:prstClr val="black"/>
                </a:solidFill>
              </a:rPr>
              <a:t>+</a:t>
            </a:r>
            <a:r>
              <a:rPr lang="el-GR" sz="1400" dirty="0" smtClean="0">
                <a:solidFill>
                  <a:srgbClr val="0070C0"/>
                </a:solidFill>
              </a:rPr>
              <a:t>Δ</a:t>
            </a:r>
            <a:r>
              <a:rPr lang="en-US" sz="1400" baseline="-25000" dirty="0" smtClean="0">
                <a:solidFill>
                  <a:srgbClr val="0070C0"/>
                </a:solidFill>
              </a:rPr>
              <a:t>L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401533" y="1807763"/>
            <a:ext cx="18807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3020369" y="2012533"/>
            <a:ext cx="52387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3139150" y="1607322"/>
            <a:ext cx="0" cy="20044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 flipV="1">
            <a:off x="3139150" y="2012533"/>
            <a:ext cx="3289" cy="175569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>
            <a:off x="1806328" y="4907385"/>
            <a:ext cx="402846" cy="24061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82161" y="4932552"/>
                <a:ext cx="4171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</m:oMath>
                  </m:oMathPara>
                </a14:m>
                <a:endParaRPr lang="ru-RU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161" y="4932552"/>
                <a:ext cx="417101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Прямая со стрелкой 25"/>
          <p:cNvCxnSpPr/>
          <p:nvPr/>
        </p:nvCxnSpPr>
        <p:spPr>
          <a:xfrm>
            <a:off x="1371547" y="2298354"/>
            <a:ext cx="217269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89680" y="917984"/>
            <a:ext cx="418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Восприимчивость в </a:t>
            </a:r>
            <a:r>
              <a:rPr lang="ru-RU" sz="1400" dirty="0" err="1" smtClean="0">
                <a:solidFill>
                  <a:prstClr val="black"/>
                </a:solidFill>
              </a:rPr>
              <a:t>пятиорбитальной</a:t>
            </a:r>
            <a:r>
              <a:rPr lang="ru-RU" sz="1400" dirty="0" smtClean="0">
                <a:solidFill>
                  <a:prstClr val="black"/>
                </a:solidFill>
              </a:rPr>
              <a:t> модели из работы 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Graser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et al., NJP 11, 025016 (2009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)</a:t>
            </a:r>
            <a:r>
              <a:rPr lang="ru-RU" sz="1400" dirty="0" smtClean="0">
                <a:solidFill>
                  <a:prstClr val="black"/>
                </a:solidFill>
                <a:cs typeface="Arial" charset="0"/>
              </a:rPr>
              <a:t>:</a:t>
            </a:r>
            <a:endParaRPr lang="ru-RU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404136" y="1677994"/>
                <a:ext cx="929357" cy="332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1600" b="1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m:oMathPara>
                </a14:m>
                <a:endParaRPr lang="ru-RU" sz="1600" b="1" baseline="-250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136" y="1677994"/>
                <a:ext cx="929357" cy="33291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Прямая соединительная линия 24"/>
          <p:cNvCxnSpPr>
            <a:endCxn id="24" idx="2"/>
          </p:cNvCxnSpPr>
          <p:nvPr/>
        </p:nvCxnSpPr>
        <p:spPr>
          <a:xfrm flipV="1">
            <a:off x="6868815" y="2010906"/>
            <a:ext cx="0" cy="3637944"/>
          </a:xfrm>
          <a:prstGeom prst="line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31829" y="2042291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</a:rPr>
              <a:t>2</a:t>
            </a:r>
            <a:r>
              <a:rPr lang="el-GR" sz="1400" b="1" dirty="0" smtClean="0">
                <a:solidFill>
                  <a:srgbClr val="00B0F0"/>
                </a:solidFill>
              </a:rPr>
              <a:t>Δ</a:t>
            </a:r>
            <a:r>
              <a:rPr lang="en-US" sz="1400" b="1" baseline="-25000" dirty="0" smtClean="0">
                <a:solidFill>
                  <a:srgbClr val="00B0F0"/>
                </a:solidFill>
              </a:rPr>
              <a:t>L</a:t>
            </a:r>
            <a:endParaRPr lang="ru-RU" sz="1400" b="1" dirty="0">
              <a:solidFill>
                <a:srgbClr val="00B0F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8213654" y="2314893"/>
            <a:ext cx="0" cy="3333959"/>
          </a:xfrm>
          <a:prstGeom prst="line">
            <a:avLst/>
          </a:prstGeom>
          <a:ln w="28575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4237612" y="6284616"/>
            <a:ext cx="4502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M.M. Korshunov, V.A.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>
                <a:solidFill>
                  <a:sysClr val="windowText" lastClr="000000"/>
                </a:solidFill>
              </a:rPr>
              <a:t>, Yu.N.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Togushova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PRB</a:t>
            </a:r>
            <a:r>
              <a:rPr lang="en-US" sz="1400" kern="0" dirty="0">
                <a:solidFill>
                  <a:sysClr val="windowText" lastClr="000000"/>
                </a:solidFill>
              </a:rPr>
              <a:t> 94, 094517 (2016)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297" y="6407727"/>
            <a:ext cx="3837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</a:rPr>
              <a:t>Ba</a:t>
            </a:r>
            <a:r>
              <a:rPr lang="en-US" sz="1200" baseline="-25000" dirty="0" err="1" smtClean="0">
                <a:solidFill>
                  <a:prstClr val="black"/>
                </a:solidFill>
              </a:rPr>
              <a:t>0.6</a:t>
            </a:r>
            <a:r>
              <a:rPr lang="en-US" sz="1200" dirty="0" err="1" smtClean="0">
                <a:solidFill>
                  <a:prstClr val="black"/>
                </a:solidFill>
              </a:rPr>
              <a:t>K</a:t>
            </a:r>
            <a:r>
              <a:rPr lang="en-US" sz="1200" baseline="-25000" dirty="0" err="1" smtClean="0">
                <a:solidFill>
                  <a:prstClr val="black"/>
                </a:solidFill>
              </a:rPr>
              <a:t>0.4</a:t>
            </a:r>
            <a:r>
              <a:rPr lang="en-US" sz="1200" dirty="0" err="1" smtClean="0">
                <a:solidFill>
                  <a:prstClr val="black"/>
                </a:solidFill>
              </a:rPr>
              <a:t>Fe</a:t>
            </a:r>
            <a:r>
              <a:rPr lang="en-US" sz="1200" baseline="-25000" dirty="0" err="1" smtClean="0">
                <a:solidFill>
                  <a:prstClr val="black"/>
                </a:solidFill>
              </a:rPr>
              <a:t>2</a:t>
            </a:r>
            <a:r>
              <a:rPr lang="en-US" sz="1200" dirty="0" err="1" smtClean="0">
                <a:solidFill>
                  <a:prstClr val="black"/>
                </a:solidFill>
              </a:rPr>
              <a:t>As</a:t>
            </a:r>
            <a:r>
              <a:rPr lang="en-US" sz="1200" baseline="-25000" dirty="0" err="1" smtClean="0">
                <a:solidFill>
                  <a:prstClr val="black"/>
                </a:solidFill>
              </a:rPr>
              <a:t>2</a:t>
            </a:r>
            <a:r>
              <a:rPr lang="en-US" sz="1200" dirty="0" smtClean="0">
                <a:solidFill>
                  <a:prstClr val="black"/>
                </a:solidFill>
              </a:rPr>
              <a:t>, H. </a:t>
            </a:r>
            <a:r>
              <a:rPr lang="en-US" sz="1200" dirty="0">
                <a:solidFill>
                  <a:prstClr val="black"/>
                </a:solidFill>
              </a:rPr>
              <a:t>Ding et al., </a:t>
            </a:r>
            <a:r>
              <a:rPr lang="en-US" sz="1200" dirty="0" smtClean="0">
                <a:solidFill>
                  <a:prstClr val="black"/>
                </a:solidFill>
              </a:rPr>
              <a:t>EPL 83, 47001 </a:t>
            </a:r>
            <a:r>
              <a:rPr lang="en-US" sz="1200" dirty="0">
                <a:solidFill>
                  <a:prstClr val="black"/>
                </a:solidFill>
              </a:rPr>
              <a:t>(2008</a:t>
            </a:r>
            <a:r>
              <a:rPr lang="en-US" sz="1200" dirty="0" smtClean="0">
                <a:solidFill>
                  <a:prstClr val="black"/>
                </a:solidFill>
              </a:rPr>
              <a:t>)</a:t>
            </a:r>
            <a:endParaRPr lang="ru-RU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146030" y="2255771"/>
                <a:ext cx="4171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𝐐</m:t>
                      </m:r>
                    </m:oMath>
                  </m:oMathPara>
                </a14:m>
                <a:endParaRPr lang="ru-RU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030" y="2255771"/>
                <a:ext cx="417101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9876" y="6568611"/>
            <a:ext cx="404124" cy="301625"/>
          </a:xfrm>
        </p:spPr>
        <p:txBody>
          <a:bodyPr/>
          <a:lstStyle/>
          <a:p>
            <a:pPr>
              <a:defRPr/>
            </a:pPr>
            <a:r>
              <a:rPr lang="ru-RU" altLang="en-US" dirty="0" smtClean="0">
                <a:solidFill>
                  <a:srgbClr val="0070C0"/>
                </a:solidFill>
              </a:rPr>
              <a:t>10</a:t>
            </a:r>
            <a:endParaRPr lang="ru-RU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1" grpId="0"/>
      <p:bldP spid="24" grpId="0"/>
      <p:bldP spid="27" grpId="0"/>
      <p:bldP spid="2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" y="735944"/>
            <a:ext cx="8624446" cy="4891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4774" y="265908"/>
            <a:ext cx="455445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Краткая история сверхпроводимости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H="1" flipV="1">
            <a:off x="6462427" y="5021411"/>
            <a:ext cx="9401" cy="639739"/>
          </a:xfrm>
          <a:prstGeom prst="line">
            <a:avLst/>
          </a:prstGeom>
          <a:noFill/>
          <a:ln w="76200">
            <a:solidFill>
              <a:srgbClr val="9E78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srgbClr val="9E7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5043011" y="5627743"/>
            <a:ext cx="3124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ru-RU" sz="1600" dirty="0" err="1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Пниктиды</a:t>
            </a:r>
            <a:r>
              <a:rPr lang="ru-RU" sz="16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железа</a:t>
            </a:r>
            <a:r>
              <a:rPr lang="en-US" sz="16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весна</a:t>
            </a:r>
            <a:r>
              <a:rPr lang="en-US" sz="16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2008)</a:t>
            </a:r>
            <a:endParaRPr lang="en-US" sz="1600" dirty="0">
              <a:solidFill>
                <a:srgbClr val="9E7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60"/>
          <p:cNvSpPr txBox="1">
            <a:spLocks noChangeArrowheads="1"/>
          </p:cNvSpPr>
          <p:nvPr/>
        </p:nvSpPr>
        <p:spPr bwMode="auto">
          <a:xfrm>
            <a:off x="4962350" y="5966297"/>
            <a:ext cx="328553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crystals highest T</a:t>
            </a:r>
            <a:r>
              <a:rPr lang="en-US" sz="1400" baseline="-250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 err="1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57.5K</a:t>
            </a:r>
            <a:endParaRPr lang="en-US" sz="1400" dirty="0" smtClean="0">
              <a:solidFill>
                <a:srgbClr val="9E7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400" dirty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Fujioka </a:t>
            </a:r>
            <a:r>
              <a:rPr lang="en-US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fr-FR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fr-FR" sz="1400" dirty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Lett</a:t>
            </a:r>
            <a:r>
              <a:rPr lang="fr-FR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r>
              <a:rPr lang="fr-FR" sz="1400" dirty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102602</a:t>
            </a:r>
            <a:r>
              <a:rPr lang="ru-RU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ru-RU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SmFeAsO</a:t>
            </a:r>
            <a:r>
              <a:rPr lang="en-US" sz="1400" baseline="-25000" dirty="0" err="1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en-US" sz="1400" dirty="0" err="1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aseline="-25000" dirty="0" err="1" smtClean="0">
                <a:solidFill>
                  <a:srgbClr val="9E7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1400" baseline="-25000" dirty="0">
              <a:solidFill>
                <a:srgbClr val="9E7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Picture 5" descr="tc_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24" y="913191"/>
            <a:ext cx="1855184" cy="1149526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Line 14"/>
          <p:cNvSpPr>
            <a:spLocks noChangeShapeType="1"/>
          </p:cNvSpPr>
          <p:nvPr/>
        </p:nvSpPr>
        <p:spPr bwMode="auto">
          <a:xfrm flipH="1" flipV="1">
            <a:off x="3423902" y="3678863"/>
            <a:ext cx="0" cy="1986092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 sz="20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7956" y="5627743"/>
            <a:ext cx="16614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600" dirty="0" err="1" smtClean="0">
                <a:solidFill>
                  <a:srgbClr val="00B0F0"/>
                </a:solidFill>
              </a:rPr>
              <a:t>Купраты</a:t>
            </a:r>
            <a:r>
              <a:rPr lang="en-US" sz="1600" dirty="0" smtClean="0">
                <a:solidFill>
                  <a:srgbClr val="00B0F0"/>
                </a:solidFill>
              </a:rPr>
              <a:t> (1986)</a:t>
            </a:r>
            <a:endParaRPr lang="ru-RU" sz="1600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02833" y="2641526"/>
            <a:ext cx="1262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Монослои</a:t>
            </a:r>
            <a:r>
              <a:rPr lang="ru-RU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FeSe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2012, 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2015)</a:t>
            </a:r>
          </a:p>
          <a:p>
            <a:pPr algn="ctr"/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~105K</a:t>
            </a:r>
            <a:endParaRPr 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16"/>
          <p:cNvSpPr>
            <a:spLocks noChangeShapeType="1"/>
          </p:cNvSpPr>
          <p:nvPr/>
        </p:nvSpPr>
        <p:spPr bwMode="auto">
          <a:xfrm flipH="1" flipV="1">
            <a:off x="7865618" y="2094613"/>
            <a:ext cx="603214" cy="590108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0228" y="6627075"/>
            <a:ext cx="23439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solidFill>
                  <a:prstClr val="black"/>
                </a:solidFill>
              </a:rPr>
              <a:t>T</a:t>
            </a:r>
            <a:r>
              <a:rPr lang="en-US" sz="105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1050" dirty="0" smtClean="0">
                <a:solidFill>
                  <a:prstClr val="black"/>
                </a:solidFill>
              </a:rPr>
              <a:t> vs. Year borrowed from </a:t>
            </a:r>
            <a:r>
              <a:rPr lang="en-US" sz="1050" dirty="0" err="1" smtClean="0">
                <a:solidFill>
                  <a:prstClr val="black"/>
                </a:solidFill>
              </a:rPr>
              <a:t>wikipedia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 flipV="1">
            <a:off x="1857796" y="5124052"/>
            <a:ext cx="0" cy="817808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 sz="20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11" y="5909964"/>
            <a:ext cx="3404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Теория Гинзбурга-Ландау</a:t>
            </a:r>
            <a:r>
              <a:rPr lang="en-US" sz="1400" dirty="0" smtClean="0">
                <a:solidFill>
                  <a:prstClr val="black"/>
                </a:solidFill>
              </a:rPr>
              <a:t> (19</a:t>
            </a:r>
            <a:r>
              <a:rPr lang="ru-RU" sz="1400" dirty="0" smtClean="0">
                <a:solidFill>
                  <a:prstClr val="black"/>
                </a:solidFill>
              </a:rPr>
              <a:t>50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Теория </a:t>
            </a:r>
            <a:r>
              <a:rPr lang="ru-RU" sz="1400" dirty="0" smtClean="0">
                <a:solidFill>
                  <a:prstClr val="black"/>
                </a:solidFill>
              </a:rPr>
              <a:t>БКШ </a:t>
            </a:r>
            <a:r>
              <a:rPr lang="en-US" sz="1400" dirty="0" smtClean="0">
                <a:solidFill>
                  <a:prstClr val="black"/>
                </a:solidFill>
              </a:rPr>
              <a:t>(19</a:t>
            </a:r>
            <a:r>
              <a:rPr lang="ru-RU" sz="1400" dirty="0">
                <a:solidFill>
                  <a:prstClr val="black"/>
                </a:solidFill>
              </a:rPr>
              <a:t>57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Теория </a:t>
            </a:r>
            <a:r>
              <a:rPr lang="ru-RU" sz="1400" dirty="0" err="1" smtClean="0">
                <a:solidFill>
                  <a:prstClr val="black"/>
                </a:solidFill>
              </a:rPr>
              <a:t>Элиашберга</a:t>
            </a:r>
            <a:r>
              <a:rPr lang="ru-RU" sz="1400" dirty="0" smtClean="0">
                <a:solidFill>
                  <a:prstClr val="black"/>
                </a:solidFill>
              </a:rPr>
              <a:t> (1960)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ru-RU" altLang="en-US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16122" y="313026"/>
            <a:ext cx="1235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High-pressure RTSC: H</a:t>
            </a:r>
            <a:r>
              <a:rPr lang="en-US" sz="1200" baseline="-25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</a:t>
            </a:r>
            <a:r>
              <a:rPr lang="en-US" sz="1200" baseline="-25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~203K, LaH</a:t>
            </a:r>
            <a:r>
              <a:rPr lang="en-US" sz="1200" baseline="-25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10±x</a:t>
            </a:r>
            <a:r>
              <a:rPr lang="en-US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1200" baseline="-25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~260-280K P~200GPa</a:t>
            </a:r>
            <a:endParaRPr lang="ru-RU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9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2" grpId="0"/>
      <p:bldP spid="126" grpId="0" animBg="1"/>
      <p:bldP spid="3" grpId="0"/>
      <p:bldP spid="4" grpId="0"/>
      <p:bldP spid="51" grpId="0" animBg="1"/>
      <p:bldP spid="17" grpId="0" animBg="1"/>
      <p:bldP spid="18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7229" y="265908"/>
            <a:ext cx="664957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Эксперимент: пример данных нейтронного рассеяния</a:t>
            </a:r>
            <a:endParaRPr lang="ru-RU" baseline="-25000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2"/>
          <p:cNvSpPr>
            <a:spLocks noChangeArrowheads="1"/>
          </p:cNvSpPr>
          <p:nvPr/>
        </p:nvSpPr>
        <p:spPr bwMode="auto">
          <a:xfrm>
            <a:off x="4530618" y="5235978"/>
            <a:ext cx="4509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BaFe</a:t>
            </a:r>
            <a:r>
              <a:rPr lang="en-US" sz="1400" baseline="-25000" dirty="0">
                <a:solidFill>
                  <a:prstClr val="black"/>
                </a:solidFill>
              </a:rPr>
              <a:t>1.85</a:t>
            </a:r>
            <a:r>
              <a:rPr lang="en-US" sz="1400" dirty="0">
                <a:solidFill>
                  <a:prstClr val="black"/>
                </a:solidFill>
              </a:rPr>
              <a:t>Co</a:t>
            </a:r>
            <a:r>
              <a:rPr lang="en-US" sz="1400" baseline="-25000" dirty="0">
                <a:solidFill>
                  <a:prstClr val="black"/>
                </a:solidFill>
              </a:rPr>
              <a:t>0.15</a:t>
            </a:r>
            <a:r>
              <a:rPr lang="en-US" sz="1400" dirty="0">
                <a:solidFill>
                  <a:prstClr val="black"/>
                </a:solidFill>
              </a:rPr>
              <a:t>As</a:t>
            </a:r>
            <a:r>
              <a:rPr lang="en-US" sz="1400" baseline="-25000" dirty="0">
                <a:solidFill>
                  <a:prstClr val="black"/>
                </a:solidFill>
              </a:rPr>
              <a:t>2</a:t>
            </a:r>
            <a:endParaRPr lang="ru-RU" sz="1400" baseline="-250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ysClr val="windowText" lastClr="000000"/>
                </a:solidFill>
              </a:rPr>
              <a:t>D.S.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Inosov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 et al., Nature Physics 6, 178 (2010)</a:t>
            </a:r>
            <a:endParaRPr lang="ru-RU" sz="1400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10" y="1562329"/>
            <a:ext cx="4986119" cy="3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01218" y="4427689"/>
            <a:ext cx="986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</a:t>
            </a:r>
            <a:r>
              <a:rPr lang="en-US" baseline="-25000" dirty="0" smtClean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=25 K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6505" y="1268236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</a:rPr>
              <a:t>2</a:t>
            </a:r>
            <a:r>
              <a:rPr lang="el-GR" sz="1400" b="1" dirty="0" smtClean="0">
                <a:solidFill>
                  <a:srgbClr val="00B0F0"/>
                </a:solidFill>
              </a:rPr>
              <a:t>Δ</a:t>
            </a:r>
            <a:r>
              <a:rPr lang="en-US" sz="1400" b="1" baseline="-25000" dirty="0" err="1" smtClean="0">
                <a:solidFill>
                  <a:srgbClr val="00B0F0"/>
                </a:solidFill>
              </a:rPr>
              <a:t>L</a:t>
            </a:r>
            <a:r>
              <a:rPr lang="en-US" sz="1400" b="1" dirty="0" err="1" smtClean="0">
                <a:solidFill>
                  <a:srgbClr val="00B0F0"/>
                </a:solidFill>
              </a:rPr>
              <a:t>~13</a:t>
            </a:r>
            <a:r>
              <a:rPr lang="en-US" sz="1400" b="1" dirty="0" smtClean="0">
                <a:solidFill>
                  <a:srgbClr val="00B0F0"/>
                </a:solidFill>
              </a:rPr>
              <a:t> </a:t>
            </a:r>
            <a:r>
              <a:rPr lang="en-US" sz="1400" b="1" dirty="0" err="1" smtClean="0">
                <a:solidFill>
                  <a:srgbClr val="00B0F0"/>
                </a:solidFill>
              </a:rPr>
              <a:t>meV</a:t>
            </a:r>
            <a:endParaRPr lang="ru-RU" sz="1400" b="1" dirty="0">
              <a:solidFill>
                <a:srgbClr val="00B0F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6188330" y="1562330"/>
            <a:ext cx="0" cy="3278327"/>
          </a:xfrm>
          <a:prstGeom prst="line">
            <a:avLst/>
          </a:prstGeom>
          <a:ln w="28575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9151" y="701802"/>
            <a:ext cx="1601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rgbClr val="008000"/>
                </a:solidFill>
              </a:rPr>
              <a:t>Δ</a:t>
            </a:r>
            <a:r>
              <a:rPr lang="en-US" sz="1600" b="1" baseline="-25000" dirty="0" smtClean="0">
                <a:solidFill>
                  <a:srgbClr val="008000"/>
                </a:solidFill>
              </a:rPr>
              <a:t>S</a:t>
            </a:r>
            <a:r>
              <a:rPr lang="ru-RU" sz="1600" b="1" dirty="0" smtClean="0">
                <a:solidFill>
                  <a:srgbClr val="008000"/>
                </a:solidFill>
              </a:rPr>
              <a:t>+</a:t>
            </a:r>
            <a:r>
              <a:rPr lang="el-GR" sz="1600" b="1" dirty="0" smtClean="0">
                <a:solidFill>
                  <a:srgbClr val="008000"/>
                </a:solidFill>
              </a:rPr>
              <a:t>Δ</a:t>
            </a:r>
            <a:r>
              <a:rPr lang="en-US" sz="1600" b="1" baseline="-25000" dirty="0" err="1" smtClean="0">
                <a:solidFill>
                  <a:srgbClr val="008000"/>
                </a:solidFill>
              </a:rPr>
              <a:t>L</a:t>
            </a:r>
            <a:r>
              <a:rPr lang="en-US" sz="1600" b="1" dirty="0" err="1" smtClean="0">
                <a:solidFill>
                  <a:srgbClr val="008000"/>
                </a:solidFill>
              </a:rPr>
              <a:t>~11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>
                <a:solidFill>
                  <a:srgbClr val="008000"/>
                </a:solidFill>
              </a:rPr>
              <a:t>meV</a:t>
            </a:r>
            <a:endParaRPr lang="ru-RU" sz="1600" b="1" baseline="-25000" dirty="0">
              <a:solidFill>
                <a:srgbClr val="00800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903830" y="1040356"/>
            <a:ext cx="47144" cy="3791754"/>
          </a:xfrm>
          <a:prstGeom prst="line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60134" y="981063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000CC"/>
                </a:solidFill>
              </a:rPr>
              <a:t>ω</a:t>
            </a:r>
            <a:r>
              <a:rPr lang="en-US" b="1" baseline="-25000" dirty="0" smtClean="0">
                <a:solidFill>
                  <a:srgbClr val="0000CC"/>
                </a:solidFill>
              </a:rPr>
              <a:t>R</a:t>
            </a:r>
            <a:endParaRPr lang="ru-RU" b="1" baseline="-25000" dirty="0">
              <a:solidFill>
                <a:srgbClr val="0000CC"/>
              </a:solidFill>
            </a:endParaRPr>
          </a:p>
        </p:txBody>
      </p:sp>
      <p:cxnSp>
        <p:nvCxnSpPr>
          <p:cNvPr id="23" name="Прямая соединительная линия 22"/>
          <p:cNvCxnSpPr>
            <a:endCxn id="22" idx="2"/>
          </p:cNvCxnSpPr>
          <p:nvPr/>
        </p:nvCxnSpPr>
        <p:spPr>
          <a:xfrm flipV="1">
            <a:off x="5705554" y="1350395"/>
            <a:ext cx="0" cy="3493769"/>
          </a:xfrm>
          <a:prstGeom prst="line">
            <a:avLst/>
          </a:prstGeom>
          <a:ln w="28575">
            <a:solidFill>
              <a:srgbClr val="0000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"/>
          <p:cNvSpPr>
            <a:spLocks noChangeArrowheads="1"/>
          </p:cNvSpPr>
          <p:nvPr/>
        </p:nvSpPr>
        <p:spPr bwMode="auto">
          <a:xfrm>
            <a:off x="300862" y="6515693"/>
            <a:ext cx="8542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M.M. Korshunov,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Yu.N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Togushova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PRB 94, 094517 (2016</a:t>
            </a:r>
            <a:r>
              <a:rPr lang="en-US" sz="1400" kern="0" dirty="0">
                <a:solidFill>
                  <a:sysClr val="windowText" lastClr="000000"/>
                </a:solidFill>
              </a:rPr>
              <a:t>) ; JMMM 440, 133 (2017)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9840" y="5819570"/>
            <a:ext cx="884432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CECFF"/>
                </a:solidFill>
                <a:latin typeface="Century Gothic"/>
              </a:rPr>
              <a:t>Обнаруженный пик является подтверждением </a:t>
            </a:r>
            <a:r>
              <a:rPr lang="en-US" sz="1600" b="1" dirty="0">
                <a:solidFill>
                  <a:srgbClr val="CCECFF"/>
                </a:solidFill>
                <a:latin typeface="Century Gothic"/>
              </a:rPr>
              <a:t>s</a:t>
            </a:r>
            <a:r>
              <a:rPr lang="ru-RU" sz="1600" b="1" baseline="-25000" dirty="0">
                <a:solidFill>
                  <a:srgbClr val="CCECFF"/>
                </a:solidFill>
                <a:latin typeface="Century Gothic"/>
              </a:rPr>
              <a:t>±</a:t>
            </a:r>
            <a:r>
              <a:rPr lang="ru-RU" sz="1600" b="1" dirty="0">
                <a:solidFill>
                  <a:srgbClr val="CCECFF"/>
                </a:solidFill>
                <a:latin typeface="Century Gothic"/>
              </a:rPr>
              <a:t> симметрии параметра порядка и косвенным подтверждением спин-</a:t>
            </a:r>
            <a:r>
              <a:rPr lang="ru-RU" sz="1600" b="1" dirty="0" err="1">
                <a:solidFill>
                  <a:srgbClr val="CCECFF"/>
                </a:solidFill>
                <a:latin typeface="Century Gothic"/>
              </a:rPr>
              <a:t>флуктуационной</a:t>
            </a:r>
            <a:r>
              <a:rPr lang="ru-RU" sz="1600" b="1" dirty="0">
                <a:solidFill>
                  <a:srgbClr val="CCECFF"/>
                </a:solidFill>
                <a:latin typeface="Century Gothic"/>
              </a:rPr>
              <a:t> теории спаривания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69619" y="2317591"/>
                <a:ext cx="347605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kern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kern="0">
                            <a:solidFill>
                              <a:srgbClr val="008000"/>
                            </a:solidFill>
                            <a:latin typeface="Cambria Math"/>
                          </a:rPr>
                          <m:t>𝝎</m:t>
                        </m:r>
                      </m:e>
                      <m:sub>
                        <m:r>
                          <a:rPr lang="en-US" b="1" i="1" ker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𝑹</m:t>
                        </m:r>
                      </m:sub>
                    </m:sSub>
                    <m:r>
                      <a:rPr lang="en-US" b="1" i="1" kern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</m:e>
                      <m:sub>
                        <m:r>
                          <a:rPr lang="en-US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</m:e>
                      <m:sub>
                        <m:r>
                          <a:rPr lang="en-US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8000"/>
                    </a:solidFill>
                  </a:rPr>
                  <a:t>, </a:t>
                </a:r>
                <a:r>
                  <a:rPr lang="ru-RU" dirty="0" smtClean="0">
                    <a:solidFill>
                      <a:srgbClr val="008000"/>
                    </a:solidFill>
                  </a:rPr>
                  <a:t>следовательно, это спин-резонансный пик</a:t>
                </a:r>
                <a:r>
                  <a:rPr lang="en-US" dirty="0" smtClean="0">
                    <a:solidFill>
                      <a:srgbClr val="0080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→ </a:t>
                </a:r>
                <a:r>
                  <a:rPr lang="ru-RU" dirty="0" smtClean="0">
                    <a:solidFill>
                      <a:srgbClr val="00B0F0"/>
                    </a:solidFill>
                  </a:rPr>
                  <a:t>состояние </a:t>
                </a:r>
                <a:r>
                  <a:rPr lang="en-US" b="1" dirty="0" smtClean="0">
                    <a:solidFill>
                      <a:srgbClr val="00B0F0"/>
                    </a:solidFill>
                  </a:rPr>
                  <a:t>s</a:t>
                </a:r>
                <a:r>
                  <a:rPr lang="en-US" b="1" baseline="-25000" dirty="0" smtClean="0">
                    <a:solidFill>
                      <a:srgbClr val="00B0F0"/>
                    </a:solidFill>
                  </a:rPr>
                  <a:t>±</a:t>
                </a:r>
                <a:r>
                  <a:rPr lang="en-US" b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→ </a:t>
                </a:r>
                <a:r>
                  <a:rPr lang="ru-RU" dirty="0" smtClean="0">
                    <a:solidFill>
                      <a:srgbClr val="00B0F0"/>
                    </a:solidFill>
                  </a:rPr>
                  <a:t>спин-</a:t>
                </a:r>
                <a:r>
                  <a:rPr lang="ru-RU" dirty="0" err="1" smtClean="0">
                    <a:solidFill>
                      <a:srgbClr val="00B0F0"/>
                    </a:solidFill>
                  </a:rPr>
                  <a:t>флуктуационный</a:t>
                </a:r>
                <a:r>
                  <a:rPr lang="ru-RU" dirty="0" smtClean="0">
                    <a:solidFill>
                      <a:srgbClr val="00B0F0"/>
                    </a:solidFill>
                  </a:rPr>
                  <a:t> механизм спаривания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!</a:t>
                </a:r>
                <a:endParaRPr lang="ru-RU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19" y="2317591"/>
                <a:ext cx="3476058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1404" t="-2058" r="-175" b="-53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9876" y="6568611"/>
            <a:ext cx="404124" cy="301625"/>
          </a:xfrm>
        </p:spPr>
        <p:txBody>
          <a:bodyPr/>
          <a:lstStyle/>
          <a:p>
            <a:pPr>
              <a:defRPr/>
            </a:pPr>
            <a:r>
              <a:rPr lang="ru-RU" altLang="en-US" dirty="0" smtClean="0">
                <a:solidFill>
                  <a:srgbClr val="0070C0"/>
                </a:solidFill>
              </a:rPr>
              <a:t>11</a:t>
            </a:r>
            <a:endParaRPr lang="ru-RU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cience\Works\FeAs5orbital\_Calculations\x0.05\lambda=0\Delta0.015\plot_FeAs5orb_1111_x005_nonSC_s_d_set8_ImC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b="9343"/>
          <a:stretch/>
        </p:blipFill>
        <p:spPr bwMode="auto">
          <a:xfrm>
            <a:off x="405653" y="2565588"/>
            <a:ext cx="4739639" cy="34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cience\Works\FeAs5orbital\_Calculations\x0.05\lambda=0\Delta0.015\plot_FeAs5orb_1111_x005_nonSC_s_d_spm_set8_ImCh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b="9343"/>
          <a:stretch/>
        </p:blipFill>
        <p:spPr bwMode="auto">
          <a:xfrm>
            <a:off x="307694" y="2565588"/>
            <a:ext cx="4837598" cy="34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Science\Works\FeAs5orbital\_Calculations\x0.05\lambda=0\Delta0.015\plot_FeAs5orb_1111_x005_nonSC_s_set8_ImCh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b="9343"/>
          <a:stretch/>
        </p:blipFill>
        <p:spPr bwMode="auto">
          <a:xfrm>
            <a:off x="307694" y="2565588"/>
            <a:ext cx="4837598" cy="34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Science\Works\FeAs5orbital\_Calculations\x0.05\lambda=0\Delta0.015\plot_FeAs5orb_1111_x005_nonSC_set8_ImCh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b="9343"/>
          <a:stretch/>
        </p:blipFill>
        <p:spPr bwMode="auto">
          <a:xfrm>
            <a:off x="307694" y="2565588"/>
            <a:ext cx="4837598" cy="34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1107" y="265908"/>
            <a:ext cx="634180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Резонансный пик в неупругом рассеянии нейтронов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3" name="Прямоугольник 3"/>
          <p:cNvSpPr>
            <a:spLocks noChangeArrowheads="1"/>
          </p:cNvSpPr>
          <p:nvPr/>
        </p:nvSpPr>
        <p:spPr bwMode="auto">
          <a:xfrm>
            <a:off x="352858" y="6286483"/>
            <a:ext cx="4806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M.M.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Korshunov</a:t>
            </a:r>
            <a:r>
              <a:rPr lang="en-US" sz="1400" kern="0" dirty="0">
                <a:solidFill>
                  <a:sysClr val="windowText" lastClr="000000"/>
                </a:solidFill>
              </a:rPr>
              <a:t> and I.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Eremin</a:t>
            </a:r>
            <a:r>
              <a:rPr lang="en-US" sz="1400" kern="0" dirty="0">
                <a:solidFill>
                  <a:sysClr val="windowText" lastClr="000000"/>
                </a:solidFill>
              </a:rPr>
              <a:t>, PRB 78, 140509(R) (2008)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T.A. Maier and D.J.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Scalapino</a:t>
            </a:r>
            <a:r>
              <a:rPr lang="en-US" sz="1400" kern="0" dirty="0">
                <a:solidFill>
                  <a:sysClr val="windowText" lastClr="000000"/>
                </a:solidFill>
              </a:rPr>
              <a:t>, PRB 78, 020514(R) (2008)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>
                <a:spLocks noChangeArrowheads="1"/>
              </p:cNvSpPr>
              <p:nvPr/>
            </p:nvSpPr>
            <p:spPr bwMode="auto">
              <a:xfrm>
                <a:off x="4387572" y="1137108"/>
                <a:ext cx="4684451" cy="540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Факторы когерентности в </a:t>
                </a:r>
                <a:r>
                  <a:rPr lang="en-US" sz="16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Im</a:t>
                </a:r>
                <a:r>
                  <a:rPr lang="el-GR" sz="1600" b="1" i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χ</a:t>
                </a:r>
                <a:r>
                  <a:rPr lang="en-US" sz="1600" b="1" i="1" baseline="-25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16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1600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sz="1600" b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𝐤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sz="1600" b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𝐤</m:t>
                                </m:r>
                                <m: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+</m:t>
                                </m:r>
                                <m:r>
                                  <a:rPr lang="en-US" sz="1600" b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𝐐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600" b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𝐤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600" b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𝐤</m:t>
                                    </m:r>
                                    <m:r>
                                      <a:rPr lang="en-US" sz="1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+</m:t>
                                    </m:r>
                                    <m:r>
                                      <a:rPr lang="en-US" sz="1600" b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𝐐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  <m:r>
                      <a:rPr lang="en-US" sz="1600" i="1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≠0</m:t>
                    </m:r>
                  </m:oMath>
                </a14:m>
                <a:endParaRPr lang="ru-RU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7572" y="1137108"/>
                <a:ext cx="4684451" cy="540533"/>
              </a:xfrm>
              <a:prstGeom prst="rect">
                <a:avLst/>
              </a:prstGeom>
              <a:blipFill rotWithShape="0">
                <a:blip r:embed="rId6"/>
                <a:stretch>
                  <a:fillRect l="-781" b="-11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 Box 9"/>
              <p:cNvSpPr txBox="1">
                <a:spLocks noChangeArrowheads="1"/>
              </p:cNvSpPr>
              <p:nvPr/>
            </p:nvSpPr>
            <p:spPr bwMode="auto">
              <a:xfrm>
                <a:off x="4387573" y="789973"/>
                <a:ext cx="3932237" cy="43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Для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1600" baseline="-25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±</a:t>
                </a:r>
                <a:r>
                  <a:rPr lang="ru-RU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-симметрии</a:t>
                </a:r>
                <a:r>
                  <a:rPr lang="en-US" sz="16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Δ</m:t>
                        </m:r>
                      </m:e>
                      <m:sub>
                        <m:r>
                          <a:rPr lang="en-US" sz="1600" b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𝐤</m:t>
                        </m:r>
                      </m:sub>
                      <m:sup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𝛼</m:t>
                        </m:r>
                      </m:sup>
                    </m:sSubSup>
                    <m:r>
                      <a:rPr lang="en-US" sz="160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1600" smtClean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Δ</m:t>
                        </m:r>
                      </m:e>
                      <m:sub>
                        <m:r>
                          <a:rPr lang="en-US" sz="1600" b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𝐤</m:t>
                        </m:r>
                        <m:r>
                          <a:rPr lang="en-US" sz="1600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1600" b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𝐐</m:t>
                        </m:r>
                      </m:sub>
                      <m:sup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𝛽</m:t>
                        </m:r>
                      </m:sup>
                    </m:sSubSup>
                  </m:oMath>
                </a14:m>
                <a:endPara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7573" y="789973"/>
                <a:ext cx="3932237" cy="431785"/>
              </a:xfrm>
              <a:prstGeom prst="rect">
                <a:avLst/>
              </a:prstGeom>
              <a:blipFill rotWithShape="0">
                <a:blip r:embed="rId7"/>
                <a:stretch>
                  <a:fillRect l="-930" b="-8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2293729" y="5860514"/>
                <a:ext cx="8437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2000" i="1" kern="0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kern="0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en-US" sz="2000" i="1" kern="0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sz="2000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29" y="5860514"/>
                <a:ext cx="843757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1" r="1548"/>
          <a:stretch/>
        </p:blipFill>
        <p:spPr>
          <a:xfrm>
            <a:off x="693825" y="820241"/>
            <a:ext cx="1715603" cy="1695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1959" y="844083"/>
            <a:ext cx="1718041" cy="1695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4387573" y="1648018"/>
                <a:ext cx="4218258" cy="8090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b="1" dirty="0" smtClean="0">
                    <a:solidFill>
                      <a:prstClr val="black"/>
                    </a:solidFill>
                    <a:latin typeface="Century Gothic"/>
                    <a:cs typeface="Arial" charset="0"/>
                  </a:rPr>
                  <a:t>RPA</a:t>
                </a:r>
                <a:r>
                  <a:rPr lang="ru-RU" sz="1400" b="1" dirty="0" smtClean="0">
                    <a:solidFill>
                      <a:prstClr val="black"/>
                    </a:solidFill>
                    <a:latin typeface="Century Gothic"/>
                    <a:cs typeface="Arial" charset="0"/>
                  </a:rPr>
                  <a:t> (</a:t>
                </a:r>
                <a:r>
                  <a:rPr lang="ru-RU" sz="1400" b="1" dirty="0" err="1" smtClean="0">
                    <a:solidFill>
                      <a:prstClr val="black"/>
                    </a:solidFill>
                    <a:latin typeface="Century Gothic"/>
                    <a:cs typeface="Arial" charset="0"/>
                  </a:rPr>
                  <a:t>однозонный</a:t>
                </a:r>
                <a:r>
                  <a:rPr lang="ru-RU" sz="1400" b="1" dirty="0" smtClean="0">
                    <a:solidFill>
                      <a:prstClr val="black"/>
                    </a:solidFill>
                    <a:latin typeface="Century Gothic"/>
                    <a:cs typeface="Arial" charset="0"/>
                  </a:rPr>
                  <a:t> случай)</a:t>
                </a:r>
                <a:r>
                  <a:rPr lang="en-US" sz="1400" b="1" dirty="0" smtClean="0">
                    <a:solidFill>
                      <a:prstClr val="black"/>
                    </a:solidFill>
                    <a:latin typeface="Century Gothic"/>
                    <a:cs typeface="Arial" charset="0"/>
                  </a:rPr>
                  <a:t>:</a:t>
                </a:r>
                <a:r>
                  <a:rPr lang="ru-RU" sz="1400" b="1" dirty="0" smtClean="0">
                    <a:solidFill>
                      <a:prstClr val="black"/>
                    </a:solidFill>
                    <a:latin typeface="Century Gothic"/>
                    <a:cs typeface="Arial" charset="0"/>
                  </a:rPr>
                  <a:t> 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prstClr val="black"/>
                        </a:solidFill>
                        <a:latin typeface="Cambria Math"/>
                        <a:cs typeface="Arial" charset="0"/>
                      </a:rPr>
                      <m:t>Im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cs typeface="Arial" charset="0"/>
                      </a:rPr>
                      <m:t>𝜒</m:t>
                    </m:r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cs typeface="Arial" charset="0"/>
                          </a:rPr>
                          <m:t>𝑞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cs typeface="Arial" charset="0"/>
                          </a:rPr>
                          <m:t>,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cs typeface="Arial" charset="0"/>
                          </a:rPr>
                          <m:t>𝜔</m:t>
                        </m:r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prstClr val="black"/>
                            </a:solidFill>
                            <a:latin typeface="Cambria Math"/>
                            <a:cs typeface="Arial" charset="0"/>
                          </a:rPr>
                          <m:t>Im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charset="0"/>
                              </a:rPr>
                              <m:t>𝑞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charset="0"/>
                              </a:rPr>
                              <m:t>,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charset="0"/>
                              </a:rPr>
                              <m:t>𝜔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1−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𝑈</m:t>
                                </m:r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Re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𝑞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𝜔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cs typeface="Arial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𝑈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Im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cs typeface="Arial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𝑞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𝜔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Arial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1600" dirty="0" smtClean="0">
                    <a:solidFill>
                      <a:prstClr val="black"/>
                    </a:solidFill>
                    <a:latin typeface="Century Gothic"/>
                    <a:cs typeface="Arial" charset="0"/>
                  </a:rPr>
                  <a:t>.</a:t>
                </a:r>
                <a:endParaRPr lang="en-US" sz="1600" dirty="0">
                  <a:solidFill>
                    <a:prstClr val="black"/>
                  </a:solidFill>
                  <a:latin typeface="Century Gothic"/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7573" y="1648018"/>
                <a:ext cx="4218258" cy="809004"/>
              </a:xfrm>
              <a:prstGeom prst="rect">
                <a:avLst/>
              </a:prstGeom>
              <a:blipFill rotWithShape="0">
                <a:blip r:embed="rId12"/>
                <a:stretch>
                  <a:fillRect l="-434" t="-752" r="-289" b="-150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Группа 34"/>
          <p:cNvGrpSpPr>
            <a:grpSpLocks/>
          </p:cNvGrpSpPr>
          <p:nvPr/>
        </p:nvGrpSpPr>
        <p:grpSpPr bwMode="auto">
          <a:xfrm>
            <a:off x="5358861" y="2547276"/>
            <a:ext cx="3673475" cy="1617663"/>
            <a:chOff x="305194" y="1260942"/>
            <a:chExt cx="3673263" cy="1617923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5" t="25793" r="32095" b="42113"/>
            <a:stretch>
              <a:fillRect/>
            </a:stretch>
          </p:blipFill>
          <p:spPr bwMode="auto">
            <a:xfrm>
              <a:off x="305194" y="1260942"/>
              <a:ext cx="3673263" cy="1617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Прямая соединительная линия 17"/>
            <p:cNvCxnSpPr/>
            <p:nvPr/>
          </p:nvCxnSpPr>
          <p:spPr>
            <a:xfrm>
              <a:off x="609976" y="2867750"/>
              <a:ext cx="3282761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9" name="Группа 35"/>
          <p:cNvGrpSpPr>
            <a:grpSpLocks/>
          </p:cNvGrpSpPr>
          <p:nvPr/>
        </p:nvGrpSpPr>
        <p:grpSpPr bwMode="auto">
          <a:xfrm>
            <a:off x="5365211" y="4588675"/>
            <a:ext cx="3706813" cy="1700212"/>
            <a:chOff x="311279" y="3503159"/>
            <a:chExt cx="3706540" cy="1700743"/>
          </a:xfrm>
        </p:grpSpPr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5" t="25793" r="31819" b="40533"/>
            <a:stretch>
              <a:fillRect/>
            </a:stretch>
          </p:blipFill>
          <p:spPr bwMode="auto">
            <a:xfrm>
              <a:off x="311279" y="3503159"/>
              <a:ext cx="3706540" cy="1700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Прямая соединительная линия 20"/>
            <p:cNvCxnSpPr/>
            <p:nvPr/>
          </p:nvCxnSpPr>
          <p:spPr>
            <a:xfrm>
              <a:off x="609707" y="5195963"/>
              <a:ext cx="3282708" cy="158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8423203" y="4896924"/>
            <a:ext cx="5338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8000"/>
                </a:solidFill>
                <a:latin typeface="Century Gothic"/>
                <a:cs typeface="Arial" charset="0"/>
              </a:rPr>
              <a:t>1/</a:t>
            </a:r>
            <a:r>
              <a:rPr lang="en-US" sz="1600" b="1" i="1" dirty="0">
                <a:solidFill>
                  <a:srgbClr val="008000"/>
                </a:solidFill>
                <a:latin typeface="Century Gothic"/>
                <a:cs typeface="Arial" charset="0"/>
              </a:rPr>
              <a:t>U</a:t>
            </a:r>
            <a:r>
              <a:rPr lang="en-US" sz="1600" b="1" dirty="0">
                <a:solidFill>
                  <a:srgbClr val="008000"/>
                </a:solidFill>
                <a:latin typeface="Century Gothic"/>
                <a:cs typeface="Arial" charset="0"/>
              </a:rPr>
              <a:t> 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5927186" y="2963201"/>
            <a:ext cx="163513" cy="709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entury Gothic"/>
              <a:cs typeface="Arial" charset="0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5719224" y="2685389"/>
            <a:ext cx="911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smtClean="0">
                <a:solidFill>
                  <a:srgbClr val="FF0000"/>
                </a:solidFill>
              </a:rPr>
              <a:t>non-SC</a:t>
            </a:r>
            <a:endParaRPr lang="ru-RU" sz="1600" kern="0" smtClean="0">
              <a:solidFill>
                <a:srgbClr val="FF0000"/>
              </a:solidFill>
            </a:endParaRP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H="1" flipV="1">
            <a:off x="6728874" y="3810926"/>
            <a:ext cx="306387" cy="1778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entury Gothic"/>
              <a:cs typeface="Arial" charset="0"/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6993986" y="3863314"/>
            <a:ext cx="4475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70C0"/>
                </a:solidFill>
              </a:rPr>
              <a:t>s</a:t>
            </a:r>
            <a:r>
              <a:rPr lang="en-US" sz="1600" kern="0" baseline="-25000" dirty="0" smtClean="0">
                <a:solidFill>
                  <a:srgbClr val="0070C0"/>
                </a:solidFill>
              </a:rPr>
              <a:t>++</a:t>
            </a:r>
            <a:endParaRPr lang="ru-RU" sz="1600" kern="0" baseline="-25000" dirty="0" smtClean="0">
              <a:solidFill>
                <a:srgbClr val="0070C0"/>
              </a:solidFill>
            </a:endParaRPr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 flipH="1" flipV="1">
            <a:off x="7173374" y="3004476"/>
            <a:ext cx="720725" cy="498475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entury Gothic"/>
              <a:cs typeface="Arial" charset="0"/>
            </a:endParaRP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7819268" y="3379126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2060"/>
                </a:solidFill>
              </a:rPr>
              <a:t>s</a:t>
            </a:r>
            <a:r>
              <a:rPr lang="en-US" sz="1600" kern="0" baseline="-25000" dirty="0" smtClean="0">
                <a:solidFill>
                  <a:srgbClr val="002060"/>
                </a:solidFill>
              </a:rPr>
              <a:t>±</a:t>
            </a:r>
            <a:r>
              <a:rPr lang="ru-RU" sz="1600" kern="0" dirty="0" smtClean="0">
                <a:solidFill>
                  <a:srgbClr val="002060"/>
                </a:solidFill>
              </a:rPr>
              <a:t> </a:t>
            </a:r>
            <a:r>
              <a:rPr lang="ru-RU" sz="1400" kern="0" dirty="0" smtClean="0">
                <a:solidFill>
                  <a:srgbClr val="002060"/>
                </a:solidFill>
              </a:rPr>
              <a:t>- скачок!</a:t>
            </a: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flipH="1" flipV="1">
            <a:off x="6146261" y="5875404"/>
            <a:ext cx="306388" cy="1778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entury Gothic"/>
              <a:cs typeface="Arial" charset="0"/>
            </a:endParaRP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6411374" y="5929379"/>
            <a:ext cx="4475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70C0"/>
                </a:solidFill>
              </a:rPr>
              <a:t>s</a:t>
            </a:r>
            <a:r>
              <a:rPr lang="en-US" sz="1600" kern="0" baseline="-25000" dirty="0" smtClean="0">
                <a:solidFill>
                  <a:srgbClr val="0070C0"/>
                </a:solidFill>
              </a:rPr>
              <a:t>++</a:t>
            </a:r>
            <a:endParaRPr lang="ru-RU" sz="1600" kern="0" baseline="-25000" dirty="0" smtClean="0">
              <a:solidFill>
                <a:srgbClr val="0070C0"/>
              </a:solidFill>
            </a:endParaRPr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 flipH="1" flipV="1">
            <a:off x="6397086" y="5097529"/>
            <a:ext cx="582613" cy="179388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70C0"/>
              </a:solidFill>
              <a:latin typeface="Century Gothic"/>
              <a:cs typeface="Arial" charset="0"/>
            </a:endParaRP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6943652" y="5127925"/>
            <a:ext cx="1898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2060"/>
                </a:solidFill>
              </a:rPr>
              <a:t>s</a:t>
            </a:r>
            <a:r>
              <a:rPr lang="en-US" sz="1600" kern="0" baseline="-25000" dirty="0" smtClean="0">
                <a:solidFill>
                  <a:srgbClr val="002060"/>
                </a:solidFill>
              </a:rPr>
              <a:t>±</a:t>
            </a:r>
            <a:r>
              <a:rPr lang="ru-RU" sz="1600" kern="0" dirty="0" smtClean="0">
                <a:solidFill>
                  <a:srgbClr val="002060"/>
                </a:solidFill>
              </a:rPr>
              <a:t> </a:t>
            </a:r>
            <a:r>
              <a:rPr lang="ru-RU" sz="1200" kern="0" dirty="0" smtClean="0">
                <a:solidFill>
                  <a:srgbClr val="002060"/>
                </a:solidFill>
              </a:rPr>
              <a:t>- логарифмическая расходимость!</a:t>
            </a:r>
          </a:p>
        </p:txBody>
      </p:sp>
      <p:sp>
        <p:nvSpPr>
          <p:cNvPr id="33" name="Прямоугольник 28"/>
          <p:cNvSpPr>
            <a:spLocks noChangeArrowheads="1"/>
          </p:cNvSpPr>
          <p:nvPr/>
        </p:nvSpPr>
        <p:spPr bwMode="auto">
          <a:xfrm>
            <a:off x="7084474" y="6179326"/>
            <a:ext cx="343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sym typeface="Symbol" pitchFamily="18" charset="2"/>
              </a:rPr>
              <a:t></a:t>
            </a:r>
            <a:endParaRPr lang="ru-RU" b="1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4" name="Прямоугольник 29"/>
          <p:cNvSpPr>
            <a:spLocks noChangeArrowheads="1"/>
          </p:cNvSpPr>
          <p:nvPr/>
        </p:nvSpPr>
        <p:spPr bwMode="auto">
          <a:xfrm>
            <a:off x="6286565" y="4082170"/>
            <a:ext cx="498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sym typeface="Symbol" pitchFamily="18" charset="2"/>
              </a:rPr>
              <a:t>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sym typeface="Symbol" pitchFamily="18" charset="2"/>
              </a:rPr>
              <a:t>2</a:t>
            </a:r>
            <a:r>
              <a:rPr lang="en-US" sz="1600" kern="0" baseline="-25000" dirty="0" smtClean="0">
                <a:solidFill>
                  <a:sysClr val="windowText" lastClr="000000"/>
                </a:solidFill>
                <a:sym typeface="Symbol" pitchFamily="18" charset="2"/>
              </a:rPr>
              <a:t>0</a:t>
            </a:r>
            <a:endParaRPr lang="ru-RU" sz="1600" kern="0" baseline="-25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5" name="Прямоугольник 36"/>
          <p:cNvSpPr>
            <a:spLocks noChangeArrowheads="1"/>
          </p:cNvSpPr>
          <p:nvPr/>
        </p:nvSpPr>
        <p:spPr bwMode="auto">
          <a:xfrm rot="16200000">
            <a:off x="4625189" y="3154286"/>
            <a:ext cx="11673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</a:rPr>
              <a:t>Im</a:t>
            </a:r>
            <a:r>
              <a:rPr lang="en-US" sz="1600" b="1" kern="0" dirty="0" smtClean="0">
                <a:solidFill>
                  <a:sysClr val="windowText" lastClr="000000"/>
                </a:solidFill>
                <a:sym typeface="Symbol" pitchFamily="18" charset="2"/>
              </a:rPr>
              <a:t></a:t>
            </a:r>
            <a:r>
              <a:rPr lang="en-US" sz="1600" b="1" kern="0" baseline="-25000" dirty="0" smtClean="0">
                <a:solidFill>
                  <a:sysClr val="windowText" lastClr="000000"/>
                </a:solidFill>
                <a:sym typeface="Symbol" pitchFamily="18" charset="2"/>
              </a:rPr>
              <a:t>0</a:t>
            </a:r>
            <a:r>
              <a:rPr lang="en-US" sz="1600" b="1" kern="0" dirty="0" smtClean="0">
                <a:solidFill>
                  <a:sysClr val="windowText" lastClr="000000"/>
                </a:solidFill>
                <a:sym typeface="Symbol" pitchFamily="18" charset="2"/>
              </a:rPr>
              <a:t>(Q,) </a:t>
            </a:r>
            <a:endParaRPr lang="ru-RU" sz="1600" b="1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6" name="Прямоугольник 37"/>
          <p:cNvSpPr>
            <a:spLocks noChangeArrowheads="1"/>
          </p:cNvSpPr>
          <p:nvPr/>
        </p:nvSpPr>
        <p:spPr bwMode="auto">
          <a:xfrm rot="16200000">
            <a:off x="4614770" y="5261628"/>
            <a:ext cx="11881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</a:rPr>
              <a:t>Re</a:t>
            </a:r>
            <a:r>
              <a:rPr lang="en-US" sz="1600" b="1" kern="0" dirty="0" smtClean="0">
                <a:solidFill>
                  <a:sysClr val="windowText" lastClr="000000"/>
                </a:solidFill>
                <a:sym typeface="Symbol" pitchFamily="18" charset="2"/>
              </a:rPr>
              <a:t></a:t>
            </a:r>
            <a:r>
              <a:rPr lang="en-US" sz="1600" b="1" kern="0" baseline="-25000" dirty="0" smtClean="0">
                <a:solidFill>
                  <a:sysClr val="windowText" lastClr="000000"/>
                </a:solidFill>
                <a:sym typeface="Symbol" pitchFamily="18" charset="2"/>
              </a:rPr>
              <a:t>0</a:t>
            </a:r>
            <a:r>
              <a:rPr lang="en-US" sz="1600" b="1" kern="0" dirty="0" smtClean="0">
                <a:solidFill>
                  <a:sysClr val="windowText" lastClr="000000"/>
                </a:solidFill>
                <a:sym typeface="Symbol" pitchFamily="18" charset="2"/>
              </a:rPr>
              <a:t>(Q,) </a:t>
            </a:r>
            <a:endParaRPr lang="ru-RU" sz="1600" b="1" kern="0" dirty="0" smtClean="0">
              <a:solidFill>
                <a:sysClr val="windowText" lastClr="000000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668424" y="4930842"/>
            <a:ext cx="3281362" cy="1587"/>
          </a:xfrm>
          <a:prstGeom prst="line">
            <a:avLst/>
          </a:prstGeom>
          <a:noFill/>
          <a:ln w="19050" cap="flat" cmpd="sng" algn="ctr">
            <a:solidFill>
              <a:srgbClr val="008000"/>
            </a:solidFill>
            <a:prstDash val="dash"/>
          </a:ln>
          <a:effectLst/>
        </p:spPr>
      </p:cxn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5209564" y="6461229"/>
            <a:ext cx="40192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rgbClr val="0000CC"/>
                </a:solidFill>
                <a:latin typeface="Arial"/>
                <a:cs typeface="Arial" charset="0"/>
                <a:sym typeface="Symbol" pitchFamily="18" charset="2"/>
              </a:rPr>
              <a:t>1-URe</a:t>
            </a:r>
            <a:r>
              <a:rPr lang="en-US" sz="1400" b="1" kern="0" dirty="0">
                <a:solidFill>
                  <a:srgbClr val="0000CC"/>
                </a:solidFill>
                <a:latin typeface="Arial"/>
                <a:cs typeface="Arial" charset="0"/>
                <a:sym typeface="Symbol" pitchFamily="18" charset="2"/>
              </a:rPr>
              <a:t></a:t>
            </a:r>
            <a:r>
              <a:rPr lang="en-US" sz="1400" b="1" kern="0" baseline="-25000" dirty="0">
                <a:solidFill>
                  <a:srgbClr val="0000CC"/>
                </a:solidFill>
                <a:latin typeface="Arial"/>
                <a:cs typeface="Arial" charset="0"/>
                <a:sym typeface="Symbol" pitchFamily="18" charset="2"/>
              </a:rPr>
              <a:t>0</a:t>
            </a:r>
            <a:r>
              <a:rPr lang="en-US" sz="1400" b="1" kern="0" dirty="0">
                <a:solidFill>
                  <a:srgbClr val="0000CC"/>
                </a:solidFill>
                <a:latin typeface="Arial"/>
                <a:cs typeface="Arial" charset="0"/>
                <a:sym typeface="Symbol" pitchFamily="18" charset="2"/>
              </a:rPr>
              <a:t>(Q,</a:t>
            </a:r>
            <a:r>
              <a:rPr lang="en-US" sz="1400" b="1" kern="0" dirty="0" smtClean="0">
                <a:solidFill>
                  <a:srgbClr val="0000CC"/>
                </a:solidFill>
                <a:latin typeface="Arial"/>
                <a:cs typeface="Arial" charset="0"/>
                <a:sym typeface="Symbol" pitchFamily="18" charset="2"/>
              </a:rPr>
              <a:t>)=0 </a:t>
            </a:r>
            <a:r>
              <a:rPr lang="en-US" sz="1400" b="1" kern="0" dirty="0">
                <a:solidFill>
                  <a:srgbClr val="0000CC"/>
                </a:solidFill>
                <a:latin typeface="Arial"/>
                <a:cs typeface="Arial" charset="0"/>
                <a:sym typeface="Symbol" pitchFamily="18" charset="2"/>
              </a:rPr>
              <a:t> </a:t>
            </a:r>
            <a:r>
              <a:rPr lang="ru-RU" sz="1400" b="1" kern="0" dirty="0" smtClean="0">
                <a:solidFill>
                  <a:srgbClr val="FF0000"/>
                </a:solidFill>
                <a:latin typeface="Arial"/>
                <a:cs typeface="Arial" charset="0"/>
                <a:sym typeface="Symbol" pitchFamily="18" charset="2"/>
              </a:rPr>
              <a:t>Расходимость при </a:t>
            </a:r>
            <a:r>
              <a:rPr lang="en-US" sz="1400" b="1" kern="0" dirty="0" smtClean="0">
                <a:solidFill>
                  <a:srgbClr val="FF0000"/>
                </a:solidFill>
                <a:latin typeface="Arial"/>
                <a:cs typeface="Arial" charset="0"/>
                <a:sym typeface="Symbol" pitchFamily="18" charset="2"/>
              </a:rPr>
              <a:t>&lt;2</a:t>
            </a:r>
            <a:r>
              <a:rPr lang="en-US" sz="1400" b="1" kern="0" dirty="0">
                <a:solidFill>
                  <a:srgbClr val="FF0000"/>
                </a:solidFill>
                <a:latin typeface="Arial"/>
                <a:cs typeface="Arial" charset="0"/>
                <a:sym typeface="Symbol" pitchFamily="18" charset="2"/>
              </a:rPr>
              <a:t></a:t>
            </a:r>
            <a:r>
              <a:rPr lang="en-US" sz="1400" b="1" kern="0" baseline="-25000" dirty="0" smtClean="0">
                <a:solidFill>
                  <a:srgbClr val="FF0000"/>
                </a:solidFill>
                <a:latin typeface="Arial"/>
                <a:cs typeface="Arial" charset="0"/>
                <a:sym typeface="Symbol" pitchFamily="18" charset="2"/>
              </a:rPr>
              <a:t>0</a:t>
            </a:r>
            <a:endParaRPr lang="en-US" sz="1400" b="1" i="1" kern="0" dirty="0">
              <a:solidFill>
                <a:srgbClr val="FF0000"/>
              </a:solidFill>
              <a:latin typeface="Arial"/>
              <a:cs typeface="Arial" charset="0"/>
              <a:sym typeface="Symbol" pitchFamily="18" charset="2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4144" y="3847494"/>
            <a:ext cx="1383678" cy="4693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75916" y="6288887"/>
            <a:ext cx="503237" cy="301625"/>
          </a:xfrm>
        </p:spPr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41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1487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5" grpId="0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068388"/>
            <a:ext cx="2638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46188"/>
            <a:ext cx="31591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29"/>
          <p:cNvSpPr txBox="1">
            <a:spLocks noChangeArrowheads="1"/>
          </p:cNvSpPr>
          <p:nvPr/>
        </p:nvSpPr>
        <p:spPr bwMode="auto">
          <a:xfrm>
            <a:off x="2809875" y="658813"/>
            <a:ext cx="65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mtClean="0">
                <a:solidFill>
                  <a:prstClr val="black"/>
                </a:solidFill>
              </a:rPr>
              <a:t>T&gt;T</a:t>
            </a:r>
            <a:r>
              <a:rPr lang="en-US" altLang="ru-RU" baseline="-25000" smtClean="0">
                <a:solidFill>
                  <a:prstClr val="black"/>
                </a:solidFill>
              </a:rPr>
              <a:t>c</a:t>
            </a:r>
            <a:endParaRPr lang="ru-RU" altLang="ru-RU" baseline="-25000" smtClean="0">
              <a:solidFill>
                <a:prstClr val="black"/>
              </a:solidFill>
            </a:endParaRPr>
          </a:p>
        </p:txBody>
      </p:sp>
      <p:sp>
        <p:nvSpPr>
          <p:cNvPr id="34822" name="TextBox 30"/>
          <p:cNvSpPr txBox="1">
            <a:spLocks noChangeArrowheads="1"/>
          </p:cNvSpPr>
          <p:nvPr/>
        </p:nvSpPr>
        <p:spPr bwMode="auto">
          <a:xfrm>
            <a:off x="5648325" y="658813"/>
            <a:ext cx="652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mtClean="0">
                <a:solidFill>
                  <a:prstClr val="black"/>
                </a:solidFill>
              </a:rPr>
              <a:t>T&lt;T</a:t>
            </a:r>
            <a:r>
              <a:rPr lang="en-US" altLang="ru-RU" baseline="-25000" smtClean="0">
                <a:solidFill>
                  <a:prstClr val="black"/>
                </a:solidFill>
              </a:rPr>
              <a:t>c</a:t>
            </a:r>
            <a:endParaRPr lang="ru-RU" altLang="ru-RU" baseline="-25000" smtClean="0">
              <a:solidFill>
                <a:prstClr val="black"/>
              </a:solidFill>
            </a:endParaRPr>
          </a:p>
        </p:txBody>
      </p:sp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076325"/>
            <a:ext cx="25717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1368425"/>
            <a:ext cx="10096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3619500"/>
            <a:ext cx="25241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3665538"/>
            <a:ext cx="25717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176963"/>
            <a:ext cx="1362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TextBox 23"/>
          <p:cNvSpPr txBox="1">
            <a:spLocks noChangeArrowheads="1"/>
          </p:cNvSpPr>
          <p:nvPr/>
        </p:nvSpPr>
        <p:spPr bwMode="auto">
          <a:xfrm rot="-5400000">
            <a:off x="-219868" y="1805781"/>
            <a:ext cx="2141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smtClean="0">
                <a:solidFill>
                  <a:srgbClr val="008000"/>
                </a:solidFill>
              </a:rPr>
              <a:t>Experiment</a:t>
            </a:r>
            <a:endParaRPr lang="ru-RU" altLang="ru-RU" sz="2800" b="1" smtClean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-5400000">
            <a:off x="145257" y="4401344"/>
            <a:ext cx="1384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smtClean="0">
                <a:solidFill>
                  <a:srgbClr val="0070C0"/>
                </a:solidFill>
              </a:rPr>
              <a:t>Theory</a:t>
            </a:r>
            <a:endParaRPr lang="ru-RU" altLang="ru-RU" sz="2800" b="1" smtClean="0">
              <a:solidFill>
                <a:srgbClr val="0070C0"/>
              </a:solidFill>
            </a:endParaRPr>
          </a:p>
        </p:txBody>
      </p:sp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3573463"/>
            <a:ext cx="256540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3551238"/>
            <a:ext cx="2605087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2" name="Прямоугольник 3"/>
          <p:cNvSpPr>
            <a:spLocks noChangeArrowheads="1"/>
          </p:cNvSpPr>
          <p:nvPr/>
        </p:nvSpPr>
        <p:spPr bwMode="auto">
          <a:xfrm>
            <a:off x="1259042" y="6470185"/>
            <a:ext cx="66259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600" dirty="0" smtClean="0">
                <a:solidFill>
                  <a:prstClr val="black"/>
                </a:solidFill>
              </a:rPr>
              <a:t>D.N. </a:t>
            </a:r>
            <a:r>
              <a:rPr lang="en-US" altLang="ru-RU" sz="1600" dirty="0" err="1" smtClean="0">
                <a:solidFill>
                  <a:prstClr val="black"/>
                </a:solidFill>
              </a:rPr>
              <a:t>Argyriou</a:t>
            </a:r>
            <a:r>
              <a:rPr lang="ru-RU" altLang="ru-RU" sz="1600" dirty="0" smtClean="0">
                <a:solidFill>
                  <a:prstClr val="black"/>
                </a:solidFill>
              </a:rPr>
              <a:t>, …, </a:t>
            </a:r>
            <a:r>
              <a:rPr lang="en-US" sz="1600" kern="0" dirty="0">
                <a:solidFill>
                  <a:sysClr val="windowText" lastClr="000000"/>
                </a:solidFill>
              </a:rPr>
              <a:t>M.M. </a:t>
            </a:r>
            <a:r>
              <a:rPr lang="en-US" sz="1600" kern="0" dirty="0" err="1">
                <a:solidFill>
                  <a:sysClr val="windowText" lastClr="000000"/>
                </a:solidFill>
              </a:rPr>
              <a:t>Korshunov</a:t>
            </a:r>
            <a:r>
              <a:rPr lang="en-US" altLang="ru-RU" sz="1600" dirty="0" smtClean="0">
                <a:solidFill>
                  <a:prstClr val="black"/>
                </a:solidFill>
              </a:rPr>
              <a:t> et al., PRB 81, 220503(R) (2010)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114" y="265908"/>
            <a:ext cx="879166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Сравнение теории в </a:t>
            </a:r>
            <a:r>
              <a:rPr lang="en-US" dirty="0" smtClean="0">
                <a:solidFill>
                  <a:prstClr val="black"/>
                </a:solidFill>
              </a:rPr>
              <a:t>RPA </a:t>
            </a:r>
            <a:r>
              <a:rPr lang="ru-RU" dirty="0" smtClean="0">
                <a:solidFill>
                  <a:prstClr val="black"/>
                </a:solidFill>
              </a:rPr>
              <a:t>с данными нейтронного рассеяния в</a:t>
            </a:r>
            <a:r>
              <a:rPr lang="en-US" dirty="0" smtClean="0">
                <a:solidFill>
                  <a:prstClr val="black"/>
                </a:solidFill>
              </a:rPr>
              <a:t> FeTe</a:t>
            </a:r>
            <a:r>
              <a:rPr lang="en-US" baseline="-25000" dirty="0" smtClean="0">
                <a:solidFill>
                  <a:prstClr val="black"/>
                </a:solidFill>
              </a:rPr>
              <a:t>0.6</a:t>
            </a:r>
            <a:r>
              <a:rPr lang="en-US" dirty="0" smtClean="0">
                <a:solidFill>
                  <a:prstClr val="black"/>
                </a:solidFill>
              </a:rPr>
              <a:t>Se</a:t>
            </a:r>
            <a:r>
              <a:rPr lang="en-US" baseline="-25000" dirty="0" smtClean="0">
                <a:solidFill>
                  <a:prstClr val="black"/>
                </a:solidFill>
              </a:rPr>
              <a:t>0.4</a:t>
            </a:r>
            <a:endParaRPr lang="ru-RU" baseline="-25000" dirty="0">
              <a:solidFill>
                <a:prstClr val="black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42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5973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94" y="593582"/>
            <a:ext cx="4623518" cy="3236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8929" y="276568"/>
            <a:ext cx="594614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Резонансный пик в случае анизотропных щелей</a:t>
            </a: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1420" y="698111"/>
                <a:ext cx="3926459" cy="688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prstClr val="black"/>
                    </a:solidFill>
                  </a:rPr>
                  <a:t>Анизотропия щели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</m:d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f>
                      <m:fPr>
                        <m:type m:val="lin"/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ru-RU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20" y="698111"/>
                <a:ext cx="3926459" cy="688394"/>
              </a:xfrm>
              <a:prstGeom prst="rect">
                <a:avLst/>
              </a:prstGeom>
              <a:blipFill rotWithShape="0">
                <a:blip r:embed="rId4"/>
                <a:stretch>
                  <a:fillRect l="-1242" t="-19643" r="-10559" b="-93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95" y="593582"/>
            <a:ext cx="4623517" cy="3236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95" y="593582"/>
            <a:ext cx="4623517" cy="3236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95" y="593582"/>
            <a:ext cx="4623517" cy="3236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95" y="593582"/>
            <a:ext cx="4623517" cy="32364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00" y="587710"/>
            <a:ext cx="4631906" cy="32423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6" y="3578209"/>
            <a:ext cx="4739206" cy="33174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6" y="3578209"/>
            <a:ext cx="4739206" cy="33174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6" y="3578209"/>
            <a:ext cx="4739206" cy="33174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6" y="3578209"/>
            <a:ext cx="4739206" cy="33174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6" y="3578209"/>
            <a:ext cx="4739206" cy="331744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28"/>
            <a:ext cx="5267459" cy="368722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28"/>
            <a:ext cx="5267459" cy="368722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28"/>
            <a:ext cx="5267459" cy="368722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28"/>
            <a:ext cx="5267459" cy="36872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28"/>
            <a:ext cx="5267459" cy="36872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28"/>
            <a:ext cx="5267459" cy="3687221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V="1">
            <a:off x="4790352" y="2211813"/>
            <a:ext cx="0" cy="870792"/>
          </a:xfrm>
          <a:prstGeom prst="line">
            <a:avLst/>
          </a:prstGeom>
          <a:ln w="57150">
            <a:solidFill>
              <a:srgbClr val="C00000"/>
            </a:solidFill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1764406" y="4233283"/>
            <a:ext cx="304099" cy="907055"/>
          </a:xfrm>
          <a:prstGeom prst="line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499330" y="6460120"/>
                <a:ext cx="14189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330" y="6460120"/>
                <a:ext cx="1418914" cy="369332"/>
              </a:xfrm>
              <a:prstGeom prst="rect">
                <a:avLst/>
              </a:prstGeom>
              <a:blipFill rotWithShape="0">
                <a:blip r:embed="rId2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63222" y="1404038"/>
            <a:ext cx="4369001" cy="1569660"/>
          </a:xfrm>
          <a:prstGeom prst="rect">
            <a:avLst/>
          </a:prstGeom>
          <a:solidFill>
            <a:srgbClr val="00349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srgbClr val="CCECFF"/>
                </a:solidFill>
                <a:latin typeface="Century Gothic"/>
              </a:rPr>
              <a:t>Резонансный пик сдвигается на низкие частоты и теряет интенсивность с увеличением анизотропии щели. При </a:t>
            </a:r>
            <a:r>
              <a:rPr lang="ru-RU" sz="1600" b="1" kern="0" dirty="0">
                <a:solidFill>
                  <a:srgbClr val="CCECFF"/>
                </a:solidFill>
                <a:latin typeface="Century Gothic"/>
              </a:rPr>
              <a:t>увеличении величины щели при нулевой </a:t>
            </a:r>
            <a:r>
              <a:rPr lang="ru-RU" sz="1600" b="1" kern="0" dirty="0" smtClean="0">
                <a:solidFill>
                  <a:srgbClr val="CCECFF"/>
                </a:solidFill>
                <a:latin typeface="Century Gothic"/>
              </a:rPr>
              <a:t>амплитуде, пик </a:t>
            </a:r>
            <a:r>
              <a:rPr lang="ru-RU" sz="1600" b="1" kern="0" dirty="0">
                <a:solidFill>
                  <a:srgbClr val="CCECFF"/>
                </a:solidFill>
                <a:latin typeface="Century Gothic"/>
              </a:rPr>
              <a:t>сдвигается на более высокие </a:t>
            </a:r>
            <a:r>
              <a:rPr lang="ru-RU" sz="1600" b="1" kern="0" dirty="0" smtClean="0">
                <a:solidFill>
                  <a:srgbClr val="CCECFF"/>
                </a:solidFill>
                <a:latin typeface="Century Gothic"/>
              </a:rPr>
              <a:t>частоты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55957" y="6567558"/>
            <a:ext cx="503237" cy="301625"/>
          </a:xfrm>
        </p:spPr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srgbClr val="00B0F0"/>
                </a:solidFill>
              </a:rPr>
              <a:pPr>
                <a:defRPr/>
              </a:pPr>
              <a:t>43</a:t>
            </a:fld>
            <a:endParaRPr lang="ru-RU" altLang="en-US">
              <a:solidFill>
                <a:srgbClr val="00B0F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88" y="3578209"/>
            <a:ext cx="4739206" cy="3317444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 flipV="1">
            <a:off x="4567014" y="2619256"/>
            <a:ext cx="0" cy="566239"/>
          </a:xfrm>
          <a:prstGeom prst="line">
            <a:avLst/>
          </a:prstGeom>
          <a:ln w="5715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2285458" y="3722070"/>
            <a:ext cx="577835" cy="61554"/>
          </a:xfrm>
          <a:prstGeom prst="line">
            <a:avLst/>
          </a:prstGeom>
          <a:ln w="5715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3"/>
          <p:cNvSpPr>
            <a:spLocks noChangeArrowheads="1"/>
          </p:cNvSpPr>
          <p:nvPr/>
        </p:nvSpPr>
        <p:spPr bwMode="auto">
          <a:xfrm>
            <a:off x="314174" y="2981324"/>
            <a:ext cx="36410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M.M. Korshunov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PRB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98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104510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66051" y="252071"/>
            <a:ext cx="581189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Приближение главных угловых гармоник: </a:t>
            </a:r>
            <a:r>
              <a:rPr lang="en-US" dirty="0" smtClean="0">
                <a:solidFill>
                  <a:prstClr val="black"/>
                </a:solidFill>
              </a:rPr>
              <a:t>LAHA = Leading Angular Harmonics Approximation</a:t>
            </a: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040912" y="1061602"/>
                <a:ext cx="7385241" cy="1828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b="1" i="1" dirty="0" smtClean="0">
                    <a:solidFill>
                      <a:prstClr val="black"/>
                    </a:solidFill>
                  </a:rPr>
                  <a:t>Основное предположение</a:t>
                </a:r>
                <a:r>
                  <a:rPr lang="en-US" b="1" i="1" dirty="0" smtClean="0">
                    <a:solidFill>
                      <a:prstClr val="black"/>
                    </a:solidFill>
                  </a:rPr>
                  <a:t>:</a:t>
                </a:r>
                <a:r>
                  <a:rPr lang="en-US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ru-RU" b="1" dirty="0" smtClean="0">
                    <a:solidFill>
                      <a:prstClr val="black"/>
                    </a:solidFill>
                  </a:rPr>
                  <a:t>каждая компонента </a:t>
                </a:r>
                <a:r>
                  <a:rPr lang="ru-RU" b="1" dirty="0" err="1" smtClean="0">
                    <a:solidFill>
                      <a:prstClr val="black"/>
                    </a:solidFill>
                  </a:rPr>
                  <a:t>куперовской</a:t>
                </a:r>
                <a:r>
                  <a:rPr lang="ru-RU" b="1" dirty="0" smtClean="0">
                    <a:solidFill>
                      <a:prstClr val="black"/>
                    </a:solidFill>
                  </a:rPr>
                  <a:t> вершины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𝚪</m:t>
                        </m:r>
                      </m:e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𝒊𝒋</m:t>
                        </m:r>
                      </m:sub>
                    </m:sSub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𝑭</m:t>
                        </m:r>
                      </m:sub>
                    </m:sSub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𝑭</m:t>
                        </m:r>
                      </m:sub>
                      <m:sup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′</m:t>
                        </m:r>
                      </m:sup>
                    </m:sSubSup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ru-RU" b="1" dirty="0" smtClean="0">
                    <a:solidFill>
                      <a:prstClr val="black"/>
                    </a:solidFill>
                  </a:rPr>
                  <a:t>хорошо аппроксимируется главными угловыми гармониками в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/>
                      </a:rPr>
                      <m:t>𝒔</m:t>
                    </m:r>
                  </m:oMath>
                </a14:m>
                <a:r>
                  <a:rPr lang="en-US" b="1" dirty="0" smtClean="0">
                    <a:solidFill>
                      <a:prstClr val="black"/>
                    </a:solidFill>
                  </a:rPr>
                  <a:t>-</a:t>
                </a:r>
                <a:r>
                  <a:rPr lang="ru-RU" b="1" dirty="0" smtClean="0">
                    <a:solidFill>
                      <a:prstClr val="black"/>
                    </a:solidFill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𝒅</m:t>
                        </m:r>
                      </m:e>
                      <m:sub>
                        <m:sSup>
                          <m:sSupPr>
                            <m:ctrl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𝒚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b="1" dirty="0" smtClean="0">
                    <a:solidFill>
                      <a:prstClr val="black"/>
                    </a:solidFill>
                  </a:rPr>
                  <a:t>-</a:t>
                </a:r>
                <a:r>
                  <a:rPr lang="ru-RU" b="1" dirty="0" smtClean="0">
                    <a:solidFill>
                      <a:prstClr val="black"/>
                    </a:solidFill>
                  </a:rPr>
                  <a:t>каналах</a:t>
                </a:r>
                <a:r>
                  <a:rPr lang="en-US" b="1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endParaRPr lang="en-US" dirty="0">
                  <a:solidFill>
                    <a:prstClr val="black"/>
                  </a:solidFill>
                </a:endParaRPr>
              </a:p>
              <a:p>
                <a:r>
                  <a:rPr lang="ru-RU" dirty="0" smtClean="0">
                    <a:solidFill>
                      <a:prstClr val="black"/>
                    </a:solidFill>
                  </a:rPr>
                  <a:t>В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LAHA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 уравнения на щель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-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 и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</a:rPr>
                      <m:t>𝑑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–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типов сводятся к матричным уравнениям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4x4 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или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5x5, 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которые легко анализировать и решать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12" y="1061602"/>
                <a:ext cx="7385241" cy="1828193"/>
              </a:xfrm>
              <a:prstGeom prst="rect">
                <a:avLst/>
              </a:prstGeom>
              <a:blipFill rotWithShape="0">
                <a:blip r:embed="rId3"/>
                <a:stretch>
                  <a:fillRect l="-743" t="-1667" r="-661" b="-4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0381" y="4444577"/>
                <a:ext cx="4659737" cy="413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prstClr val="black"/>
                    </a:solidFill>
                  </a:rPr>
                  <a:t>Например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p>
                        </m:sSub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381" y="4444577"/>
                <a:ext cx="4659737" cy="413896"/>
              </a:xfrm>
              <a:prstGeom prst="rect">
                <a:avLst/>
              </a:prstGeom>
              <a:blipFill rotWithShape="0">
                <a:blip r:embed="rId4"/>
                <a:stretch>
                  <a:fillRect l="-1178" t="-101471" b="-160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93413" y="6249205"/>
            <a:ext cx="8992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cs typeface="Arial" charset="0"/>
              </a:rPr>
              <a:t>S. </a:t>
            </a:r>
            <a:r>
              <a:rPr lang="en-US" sz="1400" dirty="0" err="1" smtClean="0">
                <a:solidFill>
                  <a:prstClr val="black"/>
                </a:solidFill>
                <a:cs typeface="Arial" charset="0"/>
              </a:rPr>
              <a:t>Maiti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, </a:t>
            </a:r>
            <a:r>
              <a:rPr lang="en-US" sz="1400" kern="0" dirty="0">
                <a:solidFill>
                  <a:sysClr val="windowText" lastClr="000000"/>
                </a:solidFill>
              </a:rPr>
              <a:t>M.M.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Korshunov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, T.A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Maier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cs typeface="Arial" charset="0"/>
              </a:rPr>
              <a:t>P.J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Hirschfeld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, A.V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Chubukov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PRL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107, 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147002;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PRB 84, 224505 (2011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)</a:t>
            </a:r>
            <a:endParaRPr lang="ru-RU" sz="1400" dirty="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3810000" y="2980561"/>
            <a:ext cx="1524000" cy="1252538"/>
            <a:chOff x="4560" y="508"/>
            <a:chExt cx="960" cy="78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50000"/>
            <a:stretch/>
          </p:blipFill>
          <p:spPr bwMode="auto">
            <a:xfrm>
              <a:off x="4560" y="576"/>
              <a:ext cx="960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3" name="Object 36"/>
            <p:cNvGraphicFramePr>
              <a:graphicFrameLocks noChangeAspect="1"/>
            </p:cNvGraphicFramePr>
            <p:nvPr>
              <p:extLst/>
            </p:nvPr>
          </p:nvGraphicFramePr>
          <p:xfrm>
            <a:off x="4665" y="508"/>
            <a:ext cx="157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56" name="Equation" r:id="rId6" imgW="126720" imgH="164880" progId="Equation.DSMT4">
                    <p:embed/>
                  </p:oleObj>
                </mc:Choice>
                <mc:Fallback>
                  <p:oleObj name="Equation" r:id="rId6" imgW="1267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5" y="508"/>
                          <a:ext cx="157" cy="203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37"/>
            <p:cNvGraphicFramePr>
              <a:graphicFrameLocks noChangeAspect="1"/>
            </p:cNvGraphicFramePr>
            <p:nvPr>
              <p:extLst/>
            </p:nvPr>
          </p:nvGraphicFramePr>
          <p:xfrm>
            <a:off x="4607" y="1078"/>
            <a:ext cx="251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57" name="Equation" r:id="rId8" imgW="203040" imgH="164880" progId="Equation.3">
                    <p:embed/>
                  </p:oleObj>
                </mc:Choice>
                <mc:Fallback>
                  <p:oleObj name="Equation" r:id="rId8" imgW="20304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7" y="1078"/>
                          <a:ext cx="251" cy="203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38"/>
            <p:cNvGraphicFramePr>
              <a:graphicFrameLocks noChangeAspect="1"/>
            </p:cNvGraphicFramePr>
            <p:nvPr/>
          </p:nvGraphicFramePr>
          <p:xfrm>
            <a:off x="5029" y="537"/>
            <a:ext cx="157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58" name="Equation" r:id="rId10" imgW="126720" imgH="164880" progId="Equation.3">
                    <p:embed/>
                  </p:oleObj>
                </mc:Choice>
                <mc:Fallback>
                  <p:oleObj name="Equation" r:id="rId10" imgW="12672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9" y="537"/>
                          <a:ext cx="157" cy="203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39"/>
            <p:cNvGraphicFramePr>
              <a:graphicFrameLocks noChangeAspect="1"/>
            </p:cNvGraphicFramePr>
            <p:nvPr>
              <p:extLst/>
            </p:nvPr>
          </p:nvGraphicFramePr>
          <p:xfrm>
            <a:off x="5051" y="1094"/>
            <a:ext cx="251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59" name="Equation" r:id="rId12" imgW="203040" imgH="164880" progId="Equation.3">
                    <p:embed/>
                  </p:oleObj>
                </mc:Choice>
                <mc:Fallback>
                  <p:oleObj name="Equation" r:id="rId12" imgW="20304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1" y="1094"/>
                          <a:ext cx="251" cy="203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40"/>
            <p:cNvGraphicFramePr>
              <a:graphicFrameLocks noChangeAspect="1"/>
            </p:cNvGraphicFramePr>
            <p:nvPr/>
          </p:nvGraphicFramePr>
          <p:xfrm>
            <a:off x="4994" y="827"/>
            <a:ext cx="138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60" name="Equation" r:id="rId14" imgW="139680" imgH="152280" progId="Equation.3">
                    <p:embed/>
                  </p:oleObj>
                </mc:Choice>
                <mc:Fallback>
                  <p:oleObj name="Equation" r:id="rId14" imgW="139680" imgH="152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4" y="827"/>
                          <a:ext cx="138" cy="15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981502" y="5024964"/>
                <a:ext cx="4858958" cy="455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ru-RU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02" y="5024964"/>
                <a:ext cx="4858958" cy="455061"/>
              </a:xfrm>
              <a:prstGeom prst="rect">
                <a:avLst/>
              </a:prstGeom>
              <a:blipFill rotWithShape="0"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1884658" y="5632157"/>
                <a:ext cx="5985228" cy="453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ru-RU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658" y="5632157"/>
                <a:ext cx="5985228" cy="453650"/>
              </a:xfrm>
              <a:prstGeom prst="rect">
                <a:avLst/>
              </a:prstGeom>
              <a:blipFill rotWithShape="0">
                <a:blip r:embed="rId17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44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4947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47868" y="265908"/>
            <a:ext cx="424827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Спиновые флуктуации в пниктидах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0017" y="824929"/>
            <a:ext cx="422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1/</a:t>
            </a:r>
            <a:r>
              <a:rPr lang="en-US" b="1" dirty="0" err="1" smtClean="0">
                <a:solidFill>
                  <a:prstClr val="black"/>
                </a:solidFill>
              </a:rPr>
              <a:t>T</a:t>
            </a:r>
            <a:r>
              <a:rPr lang="en-US" b="1" baseline="-25000" dirty="0" err="1" smtClean="0">
                <a:solidFill>
                  <a:prstClr val="black"/>
                </a:solidFill>
              </a:rPr>
              <a:t>1</a:t>
            </a:r>
            <a:r>
              <a:rPr lang="en-US" b="1" dirty="0" err="1" smtClean="0">
                <a:solidFill>
                  <a:prstClr val="black"/>
                </a:solidFill>
              </a:rPr>
              <a:t>T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из </a:t>
            </a:r>
            <a:r>
              <a:rPr lang="ru-RU" b="1" dirty="0" err="1" smtClean="0">
                <a:solidFill>
                  <a:prstClr val="black"/>
                </a:solidFill>
              </a:rPr>
              <a:t>ЯМР</a:t>
            </a:r>
            <a:r>
              <a:rPr lang="ru-RU" b="1" dirty="0" smtClean="0">
                <a:solidFill>
                  <a:prstClr val="black"/>
                </a:solidFill>
              </a:rPr>
              <a:t> для </a:t>
            </a:r>
            <a:r>
              <a:rPr lang="en-US" b="1" dirty="0" smtClean="0">
                <a:solidFill>
                  <a:prstClr val="black"/>
                </a:solidFill>
              </a:rPr>
              <a:t>Ba(</a:t>
            </a:r>
            <a:r>
              <a:rPr lang="en-US" b="1" dirty="0" err="1" smtClean="0">
                <a:solidFill>
                  <a:prstClr val="black"/>
                </a:solidFill>
              </a:rPr>
              <a:t>Fe</a:t>
            </a:r>
            <a:r>
              <a:rPr lang="en-US" b="1" baseline="-25000" dirty="0" err="1" smtClean="0">
                <a:solidFill>
                  <a:prstClr val="black"/>
                </a:solidFill>
              </a:rPr>
              <a:t>1-x</a:t>
            </a:r>
            <a:r>
              <a:rPr lang="en-US" b="1" dirty="0" err="1" smtClean="0">
                <a:solidFill>
                  <a:prstClr val="black"/>
                </a:solidFill>
              </a:rPr>
              <a:t>Co</a:t>
            </a:r>
            <a:r>
              <a:rPr lang="en-US" b="1" baseline="-25000" dirty="0" err="1" smtClean="0">
                <a:solidFill>
                  <a:prstClr val="black"/>
                </a:solidFill>
              </a:rPr>
              <a:t>x</a:t>
            </a:r>
            <a:r>
              <a:rPr lang="en-US" b="1" dirty="0" smtClean="0">
                <a:solidFill>
                  <a:prstClr val="black"/>
                </a:solidFill>
              </a:rPr>
              <a:t>)</a:t>
            </a:r>
            <a:r>
              <a:rPr lang="en-US" b="1" baseline="-25000" dirty="0" err="1" smtClean="0">
                <a:solidFill>
                  <a:prstClr val="black"/>
                </a:solidFill>
              </a:rPr>
              <a:t>2</a:t>
            </a:r>
            <a:r>
              <a:rPr lang="en-US" b="1" dirty="0" err="1" smtClean="0">
                <a:solidFill>
                  <a:prstClr val="black"/>
                </a:solidFill>
              </a:rPr>
              <a:t>As</a:t>
            </a:r>
            <a:r>
              <a:rPr lang="en-US" b="1" baseline="-25000" dirty="0" err="1" smtClean="0">
                <a:solidFill>
                  <a:prstClr val="black"/>
                </a:solidFill>
              </a:rPr>
              <a:t>2</a:t>
            </a:r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F. </a:t>
            </a:r>
            <a:r>
              <a:rPr lang="en-US" dirty="0" err="1" smtClean="0">
                <a:solidFill>
                  <a:prstClr val="black"/>
                </a:solidFill>
              </a:rPr>
              <a:t>Ning</a:t>
            </a:r>
            <a:r>
              <a:rPr lang="en-US" dirty="0" smtClean="0">
                <a:solidFill>
                  <a:prstClr val="black"/>
                </a:solidFill>
              </a:rPr>
              <a:t> et al., JPSJ 78, 013711 (2009)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2" y="720086"/>
            <a:ext cx="3289150" cy="263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34"/>
          <a:stretch/>
        </p:blipFill>
        <p:spPr bwMode="auto">
          <a:xfrm>
            <a:off x="265900" y="4136658"/>
            <a:ext cx="3757613" cy="203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65900" y="6448314"/>
            <a:ext cx="38234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X.F. </a:t>
            </a:r>
            <a:r>
              <a:rPr kumimoji="0" lang="en-US" alt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Wang </a:t>
            </a:r>
            <a:r>
              <a:rPr kumimoji="0" lang="en-US" alt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et.al., NJP 11, 045003 </a:t>
            </a:r>
            <a:r>
              <a:rPr kumimoji="0" lang="en-US" alt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(2009)</a:t>
            </a:r>
            <a:endParaRPr kumimoji="0" lang="en-US" alt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74661" y="3448654"/>
            <a:ext cx="3888057" cy="338554"/>
          </a:xfrm>
          <a:prstGeom prst="rect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Линейная зависимость </a:t>
            </a:r>
            <a:r>
              <a:rPr kumimoji="0" lang="el-GR" sz="16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ru-RU" sz="1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температуры</a:t>
            </a:r>
            <a:endParaRPr kumimoji="0" lang="de-DE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1460822" y="4498483"/>
            <a:ext cx="2419966" cy="783157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dash"/>
          </a:ln>
          <a:effectLst/>
        </p:spPr>
      </p:cxnSp>
      <p:sp>
        <p:nvSpPr>
          <p:cNvPr id="32" name="Прямоугольник 17"/>
          <p:cNvSpPr>
            <a:spLocks noChangeArrowheads="1"/>
          </p:cNvSpPr>
          <p:nvPr/>
        </p:nvSpPr>
        <p:spPr bwMode="auto">
          <a:xfrm>
            <a:off x="1637222" y="3815483"/>
            <a:ext cx="13997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BaFe</a:t>
            </a:r>
            <a:r>
              <a:rPr kumimoji="0" lang="en-US" altLang="ru-RU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2-x</a:t>
            </a:r>
            <a:r>
              <a:rPr kumimoji="0" lang="en-US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</a:t>
            </a:r>
            <a:r>
              <a:rPr kumimoji="0" lang="en-US" altLang="ru-RU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x</a:t>
            </a:r>
            <a:r>
              <a:rPr kumimoji="0" lang="en-US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As</a:t>
            </a:r>
            <a:r>
              <a:rPr kumimoji="0" lang="en-US" altLang="ru-RU" sz="1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endParaRPr kumimoji="0" lang="ru-RU" altLang="ru-RU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Прямоугольник 17"/>
          <p:cNvSpPr>
            <a:spLocks noChangeArrowheads="1"/>
          </p:cNvSpPr>
          <p:nvPr/>
        </p:nvSpPr>
        <p:spPr bwMode="auto">
          <a:xfrm>
            <a:off x="2039576" y="6141316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</a:t>
            </a: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K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)</a:t>
            </a:r>
            <a:endParaRPr kumimoji="0" lang="ru-RU" alt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0" y="3730023"/>
            <a:ext cx="3707610" cy="284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11"/>
          <p:cNvSpPr>
            <a:spLocks noChangeArrowheads="1"/>
          </p:cNvSpPr>
          <p:nvPr/>
        </p:nvSpPr>
        <p:spPr bwMode="auto">
          <a:xfrm>
            <a:off x="4707590" y="6448314"/>
            <a:ext cx="3977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M.M.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Korshunov</a:t>
            </a:r>
            <a:r>
              <a:rPr kumimoji="0" lang="ru-RU" alt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et al.,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PRL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102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, 236403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2009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)</a:t>
            </a:r>
            <a:endParaRPr kumimoji="0" lang="ru-RU" alt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7" y="2449593"/>
            <a:ext cx="4440531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Объяснение – неаналитические поправки </a:t>
            </a:r>
            <a:r>
              <a:rPr lang="ru-RU" sz="1600" dirty="0">
                <a:solidFill>
                  <a:schemeClr val="bg1"/>
                </a:solidFill>
              </a:rPr>
              <a:t>в двумерной </a:t>
            </a:r>
            <a:r>
              <a:rPr lang="ru-RU" sz="1600" dirty="0" smtClean="0">
                <a:solidFill>
                  <a:schemeClr val="bg1"/>
                </a:solidFill>
              </a:rPr>
              <a:t>ферми-жидкости за счёт остаточных магнитных взаимодействий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30" name="Соединительная линия уступом 29"/>
          <p:cNvCxnSpPr>
            <a:stCxn id="29" idx="3"/>
          </p:cNvCxnSpPr>
          <p:nvPr/>
        </p:nvCxnSpPr>
        <p:spPr>
          <a:xfrm flipH="1">
            <a:off x="3036964" y="3617931"/>
            <a:ext cx="1225754" cy="1159168"/>
          </a:xfrm>
          <a:prstGeom prst="bentConnector3">
            <a:avLst>
              <a:gd name="adj1" fmla="val -18650"/>
            </a:avLst>
          </a:prstGeom>
          <a:noFill/>
          <a:ln w="76200" cap="flat" cmpd="sng" algn="ctr">
            <a:solidFill>
              <a:srgbClr val="0F6FC6">
                <a:satMod val="12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2" name="Номер слайда 51"/>
          <p:cNvSpPr>
            <a:spLocks noGrp="1"/>
          </p:cNvSpPr>
          <p:nvPr>
            <p:ph type="sldNum" sz="quarter" idx="12"/>
          </p:nvPr>
        </p:nvSpPr>
        <p:spPr>
          <a:xfrm>
            <a:off x="8628743" y="6521265"/>
            <a:ext cx="503237" cy="301625"/>
          </a:xfrm>
        </p:spPr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>
                <a:solidFill>
                  <a:srgbClr val="0070C0"/>
                </a:solidFill>
              </a:rPr>
              <a:pPr>
                <a:defRPr/>
              </a:pPr>
              <a:t>45</a:t>
            </a:fld>
            <a:endParaRPr lang="ru-RU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2" grpId="0"/>
      <p:bldP spid="33" grpId="0"/>
      <p:bldP spid="39" grpId="0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65" y="673494"/>
            <a:ext cx="1619975" cy="197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4" y="1540846"/>
            <a:ext cx="3999395" cy="342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2625" y="262149"/>
            <a:ext cx="671875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Второй порядок теории </a:t>
            </a:r>
            <a:r>
              <a:rPr lang="ru-RU" dirty="0" smtClean="0">
                <a:solidFill>
                  <a:prstClr val="black"/>
                </a:solidFill>
              </a:rPr>
              <a:t>возмущений для потенциала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Φ</a:t>
            </a: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2750" y="817468"/>
                <a:ext cx="1734321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50" y="817468"/>
                <a:ext cx="1734321" cy="6190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84050" y="799540"/>
                <a:ext cx="2253181" cy="746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050" y="799540"/>
                <a:ext cx="2253181" cy="74642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22" y="2762276"/>
            <a:ext cx="4018659" cy="10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Группа 16"/>
          <p:cNvGrpSpPr>
            <a:grpSpLocks/>
          </p:cNvGrpSpPr>
          <p:nvPr/>
        </p:nvGrpSpPr>
        <p:grpSpPr bwMode="auto">
          <a:xfrm>
            <a:off x="5906893" y="3843128"/>
            <a:ext cx="2693384" cy="658813"/>
            <a:chOff x="4692650" y="2057400"/>
            <a:chExt cx="2693384" cy="658813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950" y="2232025"/>
              <a:ext cx="8350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Прямая со стрелкой 29"/>
            <p:cNvCxnSpPr/>
            <p:nvPr/>
          </p:nvCxnSpPr>
          <p:spPr>
            <a:xfrm rot="5400000">
              <a:off x="5083175" y="2097088"/>
              <a:ext cx="658813" cy="57943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rot="16200000" flipH="1">
              <a:off x="5976937" y="2078038"/>
              <a:ext cx="646113" cy="60483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692650" y="2057400"/>
              <a:ext cx="269338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5"/>
              <p:cNvSpPr txBox="1">
                <a:spLocks noChangeArrowheads="1"/>
              </p:cNvSpPr>
              <p:nvPr/>
            </p:nvSpPr>
            <p:spPr bwMode="auto">
              <a:xfrm>
                <a:off x="412750" y="5086494"/>
                <a:ext cx="8244565" cy="729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/>
                <a:r>
                  <a:rPr lang="ru-RU" altLang="ru-RU" dirty="0" smtClean="0">
                    <a:solidFill>
                      <a:prstClr val="black"/>
                    </a:solidFill>
                  </a:rPr>
                  <a:t>Для двух</a:t>
                </a:r>
                <a:r>
                  <a:rPr lang="en-US" altLang="ru-RU" dirty="0" smtClean="0">
                    <a:solidFill>
                      <a:prstClr val="black"/>
                    </a:solidFill>
                  </a:rPr>
                  <a:t> f-</a:t>
                </a:r>
                <a:r>
                  <a:rPr lang="ru-RU" altLang="ru-RU" dirty="0" smtClean="0">
                    <a:solidFill>
                      <a:prstClr val="black"/>
                    </a:solidFill>
                  </a:rPr>
                  <a:t>фермионов</a:t>
                </a:r>
                <a:r>
                  <a:rPr lang="en-US" altLang="ru-RU" dirty="0" smtClean="0">
                    <a:solidFill>
                      <a:prstClr val="black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↑</m:t>
                        </m:r>
                      </m:sub>
                    </m:sSub>
                    <m:r>
                      <a:rPr lang="en-US" altLang="ru-RU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↓</m:t>
                        </m:r>
                      </m:sub>
                    </m:sSub>
                    <m:r>
                      <a:rPr lang="en-US" altLang="ru-RU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ru-RU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altLang="ru-RU" dirty="0" smtClean="0">
                    <a:solidFill>
                      <a:prstClr val="black"/>
                    </a:solidFill>
                  </a:rPr>
                  <a:t>):</a:t>
                </a:r>
                <a:r>
                  <a:rPr lang="ru-RU" altLang="ru-RU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ru-RU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ru-RU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ru-RU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ru-RU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↑↓</m:t>
                        </m:r>
                      </m:sup>
                    </m:sSubSup>
                    <m:r>
                      <a:rPr lang="en-US" altLang="ru-RU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ru-RU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>
                          <a:rPr lang="en-US" altLang="ru-RU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ru-RU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altLang="ru-RU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ru-RU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ru-RU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ru-RU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altLang="ru-RU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ru-RU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ru-RU" b="0" i="0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Ω</m:t>
                                        </m:r>
                                        <m:r>
                                          <a:rPr lang="en-US" altLang="ru-RU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ru-RU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d>
                                          <m:dPr>
                                            <m:ctrlPr>
                                              <a:rPr lang="en-US" altLang="ru-RU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ru-RU" b="0" i="1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ru-RU" b="0" i="1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ru-RU" b="0" i="1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↑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altLang="ru-RU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altLang="ru-RU" b="0" i="1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ru-RU" b="0" i="1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ru-RU" b="0" i="1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↓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ru-RU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ru-RU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ru-RU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ru-RU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ru-RU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ru-RU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ru-RU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sub>
                                        </m:sSub>
                                        <m:r>
                                          <a:rPr lang="en-US" altLang="ru-RU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ru-RU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ru-RU" altLang="ru-RU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4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750" y="5086494"/>
                <a:ext cx="8244565" cy="729239"/>
              </a:xfrm>
              <a:prstGeom prst="rect">
                <a:avLst/>
              </a:prstGeom>
              <a:blipFill rotWithShape="0">
                <a:blip r:embed="rId9"/>
                <a:stretch>
                  <a:fillRect l="-66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Прямоугольник 34"/>
          <p:cNvSpPr/>
          <p:nvPr/>
        </p:nvSpPr>
        <p:spPr>
          <a:xfrm>
            <a:off x="197793" y="6018147"/>
            <a:ext cx="8748414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Неаналитический член </a:t>
            </a:r>
            <a:r>
              <a:rPr lang="en-US" sz="1400" dirty="0" smtClean="0">
                <a:solidFill>
                  <a:prstClr val="black"/>
                </a:solidFill>
              </a:rPr>
              <a:t>H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T </a:t>
            </a:r>
            <a:r>
              <a:rPr lang="ru-RU" sz="1400" dirty="0" smtClean="0">
                <a:solidFill>
                  <a:prstClr val="black"/>
                </a:solidFill>
              </a:rPr>
              <a:t>в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l-GR" sz="1400" i="1" dirty="0">
                <a:solidFill>
                  <a:prstClr val="black"/>
                </a:solidFill>
              </a:rPr>
              <a:t>φ</a:t>
            </a:r>
            <a:r>
              <a:rPr lang="en-US" sz="1400" dirty="0">
                <a:solidFill>
                  <a:prstClr val="black"/>
                </a:solidFill>
              </a:rPr>
              <a:t>(T,H) </a:t>
            </a:r>
            <a:r>
              <a:rPr lang="ru-RU" sz="1400" dirty="0" smtClean="0">
                <a:solidFill>
                  <a:prstClr val="black"/>
                </a:solidFill>
              </a:rPr>
              <a:t>происходит от динамической </a:t>
            </a:r>
            <a:r>
              <a:rPr lang="ru-RU" sz="1400" dirty="0" err="1" smtClean="0">
                <a:solidFill>
                  <a:prstClr val="black"/>
                </a:solidFill>
              </a:rPr>
              <a:t>коновской</a:t>
            </a:r>
            <a:r>
              <a:rPr lang="ru-RU" sz="1400" dirty="0" smtClean="0">
                <a:solidFill>
                  <a:prstClr val="black"/>
                </a:solidFill>
              </a:rPr>
              <a:t> аномалии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ru-RU" sz="1400" dirty="0" smtClean="0">
                <a:solidFill>
                  <a:prstClr val="black"/>
                </a:solidFill>
              </a:rPr>
              <a:t>т.е. от диаграмм </a:t>
            </a:r>
            <a:r>
              <a:rPr lang="ru-RU" sz="1400" dirty="0">
                <a:solidFill>
                  <a:prstClr val="black"/>
                </a:solidFill>
              </a:rPr>
              <a:t>с линиями </a:t>
            </a:r>
            <a:r>
              <a:rPr lang="ru-RU" sz="1400" dirty="0" smtClean="0">
                <a:solidFill>
                  <a:prstClr val="black"/>
                </a:solidFill>
              </a:rPr>
              <a:t>взаимодействия, переносящими импульс </a:t>
            </a:r>
            <a:r>
              <a:rPr lang="en-US" sz="1400" dirty="0" smtClean="0">
                <a:solidFill>
                  <a:prstClr val="black"/>
                </a:solidFill>
              </a:rPr>
              <a:t>2</a:t>
            </a:r>
            <a:r>
              <a:rPr lang="en-US" sz="1400" i="1" dirty="0" smtClean="0">
                <a:solidFill>
                  <a:prstClr val="black"/>
                </a:solidFill>
              </a:rPr>
              <a:t>k</a:t>
            </a:r>
            <a:r>
              <a:rPr lang="en-US" sz="1400" baseline="-25000" dirty="0" smtClean="0">
                <a:solidFill>
                  <a:prstClr val="black"/>
                </a:solidFill>
              </a:rPr>
              <a:t>F</a:t>
            </a:r>
            <a:endParaRPr lang="en-US" sz="1400" dirty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Удобнее выразить результат через поляризационные диаграммы с малыми импульсами, а не с </a:t>
            </a:r>
            <a:r>
              <a:rPr lang="en-US" sz="1400" dirty="0" smtClean="0">
                <a:solidFill>
                  <a:prstClr val="black"/>
                </a:solidFill>
              </a:rPr>
              <a:t>2</a:t>
            </a:r>
            <a:r>
              <a:rPr lang="en-US" sz="1400" i="1" dirty="0" smtClean="0">
                <a:solidFill>
                  <a:prstClr val="black"/>
                </a:solidFill>
              </a:rPr>
              <a:t>k</a:t>
            </a:r>
            <a:r>
              <a:rPr lang="en-US" sz="1400" baseline="-25000" dirty="0" smtClean="0">
                <a:solidFill>
                  <a:prstClr val="black"/>
                </a:solidFill>
              </a:rPr>
              <a:t>F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969829" y="5810564"/>
            <a:ext cx="2511144" cy="5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71388" y="4472828"/>
                <a:ext cx="2532873" cy="455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ru-RU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ru-RU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𝜎𝜎</m:t>
                        </m:r>
                      </m:sup>
                    </m:sSubSup>
                    <m:sSubSup>
                      <m:sSubSupPr>
                        <m:ctrlP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ru-RU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sSup>
                          <m:sSupPr>
                            <m:ctrlPr>
                              <a:rPr lang="en-US" altLang="ru-RU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ru-RU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altLang="ru-RU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ru-RU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dirty="0" smtClean="0"/>
                  <a:t>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ru-RU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sSup>
                          <m:sSupPr>
                            <m:ctrlPr>
                              <a:rPr lang="en-US" altLang="ru-RU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ru-RU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  <m:sSubSup>
                      <m:sSubSupPr>
                        <m:ctrlPr>
                          <a:rPr lang="en-US" altLang="ru-RU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altLang="ru-RU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ru-RU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en-US" altLang="ru-R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sSup>
                          <m:sSupPr>
                            <m:ctrlPr>
                              <a:rPr lang="en-US" alt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388" y="4472828"/>
                <a:ext cx="2532873" cy="455766"/>
              </a:xfrm>
              <a:prstGeom prst="rect">
                <a:avLst/>
              </a:prstGeom>
              <a:blipFill rotWithShape="0">
                <a:blip r:embed="rId10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66598" y="6556375"/>
            <a:ext cx="503237" cy="301625"/>
          </a:xfrm>
        </p:spPr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46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822540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46076" y="2320825"/>
                <a:ext cx="8242300" cy="40498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dirty="0" smtClean="0">
                    <a:solidFill>
                      <a:prstClr val="black"/>
                    </a:solidFill>
                  </a:rPr>
                  <a:t>Результат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:		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𝛿𝜒</m:t>
                    </m:r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76" y="2320825"/>
                <a:ext cx="8242300" cy="404983"/>
              </a:xfrm>
              <a:prstGeom prst="rect">
                <a:avLst/>
              </a:prstGeom>
              <a:blipFill rotWithShape="0">
                <a:blip r:embed="rId3"/>
                <a:stretch>
                  <a:fillRect l="-591" t="-97059" b="-1544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01" name="TextBox 35"/>
              <p:cNvSpPr txBox="1">
                <a:spLocks noChangeArrowheads="1"/>
              </p:cNvSpPr>
              <p:nvPr/>
            </p:nvSpPr>
            <p:spPr bwMode="auto">
              <a:xfrm>
                <a:off x="1738054" y="826422"/>
                <a:ext cx="6194132" cy="358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600" dirty="0" smtClean="0">
                    <a:solidFill>
                      <a:prstClr val="black"/>
                    </a:solidFill>
                  </a:rPr>
                  <a:t>Для каждой диаграммы</a:t>
                </a:r>
                <a:r>
                  <a:rPr lang="en-US" altLang="ru-RU" sz="1600" dirty="0" smtClean="0">
                    <a:solidFill>
                      <a:prstClr val="black"/>
                    </a:solidFill>
                  </a:rPr>
                  <a:t>:</a:t>
                </a:r>
                <a:r>
                  <a:rPr lang="ru-RU" altLang="ru-RU" sz="16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altLang="ru-RU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ru-RU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ru-RU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ru-RU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ru-RU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ru-RU" altLang="ru-RU" sz="1600" dirty="0" smtClean="0">
                    <a:solidFill>
                      <a:prstClr val="black"/>
                    </a:solidFill>
                  </a:rPr>
                  <a:t>,   где </a:t>
                </a:r>
                <a14:m>
                  <m:oMath xmlns:m="http://schemas.openxmlformats.org/officeDocument/2006/math">
                    <m:r>
                      <a:rPr lang="en-US" altLang="ru-RU" sz="1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ru-RU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ru-RU" sz="1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1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altLang="ru-RU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ru-RU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ru-RU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ru-RU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ru-RU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altLang="ru-RU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altLang="ru-RU" sz="1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 dirty="0" err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ru-RU" sz="1600" i="1" dirty="0" err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sSub>
                          <m:sSubPr>
                            <m:ctrlPr>
                              <a:rPr lang="en-US" altLang="ru-RU" sz="1600" i="1" dirty="0" err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 dirty="0" err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ru-RU" sz="1600" i="1" dirty="0" err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den>
                    </m:f>
                  </m:oMath>
                </a14:m>
                <a:endParaRPr lang="ru-RU" altLang="ru-RU" sz="16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201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8054" y="826422"/>
                <a:ext cx="6194132" cy="358368"/>
              </a:xfrm>
              <a:prstGeom prst="rect">
                <a:avLst/>
              </a:prstGeom>
              <a:blipFill rotWithShape="0">
                <a:blip r:embed="rId4"/>
                <a:stretch>
                  <a:fillRect l="-492" t="-96552" r="-787" b="-15517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05" name="Прямоугольник 26"/>
              <p:cNvSpPr>
                <a:spLocks noChangeArrowheads="1"/>
              </p:cNvSpPr>
              <p:nvPr/>
            </p:nvSpPr>
            <p:spPr bwMode="auto">
              <a:xfrm>
                <a:off x="2036625" y="1307398"/>
                <a:ext cx="4859614" cy="722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600" dirty="0" smtClean="0">
                    <a:solidFill>
                      <a:prstClr val="black"/>
                    </a:solidFill>
                  </a:rPr>
                  <a:t>Из-за отклонения от идеального нестинга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:</a:t>
                </a:r>
                <a:endParaRPr lang="ru-RU" sz="1600" dirty="0" smtClean="0">
                  <a:solidFill>
                    <a:prstClr val="black"/>
                  </a:solidFill>
                </a:endParaRPr>
              </a:p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coth</m:t>
                        </m:r>
                      </m:fNam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sinh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600" dirty="0" smtClean="0"/>
                  <a:t>,</a:t>
                </a:r>
                <a:r>
                  <a:rPr lang="en-US" sz="1600" dirty="0" smtClean="0"/>
                  <a:t>   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8205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6625" y="1307398"/>
                <a:ext cx="4859614" cy="722442"/>
              </a:xfrm>
              <a:prstGeom prst="rect">
                <a:avLst/>
              </a:prstGeom>
              <a:blipFill rotWithShape="0">
                <a:blip r:embed="rId5"/>
                <a:stretch>
                  <a:fillRect t="-2521" b="-6890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438712" y="265908"/>
            <a:ext cx="626657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Диаграммы второго порядка в </a:t>
            </a:r>
            <a:r>
              <a:rPr lang="ru-RU" dirty="0" err="1" smtClean="0">
                <a:solidFill>
                  <a:prstClr val="black"/>
                </a:solidFill>
              </a:rPr>
              <a:t>двухзонной</a:t>
            </a:r>
            <a:r>
              <a:rPr lang="ru-RU" dirty="0" smtClean="0">
                <a:solidFill>
                  <a:prstClr val="black"/>
                </a:solidFill>
              </a:rPr>
              <a:t> модели</a:t>
            </a: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4488" y="5387633"/>
                <a:ext cx="8243888" cy="72090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dirty="0" smtClean="0">
                    <a:solidFill>
                      <a:prstClr val="black"/>
                    </a:solidFill>
                  </a:rPr>
                  <a:t>Окончательный результат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: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𝛿𝜒</m:t>
                    </m:r>
                    <m:d>
                      <m:d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den>
                    </m:f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 +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𝐹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func>
                                              <m:func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b="0" i="0" smtClean="0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max</m:t>
                                                </m:r>
                                              </m:fName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𝑇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𝜇</m:t>
                                                    </m:r>
                                                  </m:e>
                                                </m:d>
                                              </m:e>
                                            </m:func>
                                          </m:den>
                                        </m:f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88" y="5387633"/>
                <a:ext cx="8243888" cy="720903"/>
              </a:xfrm>
              <a:prstGeom prst="rect">
                <a:avLst/>
              </a:prstGeom>
              <a:blipFill rotWithShape="0">
                <a:blip r:embed="rId6"/>
                <a:stretch>
                  <a:fillRect l="-5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 11"/>
          <p:cNvSpPr>
            <a:spLocks noChangeArrowheads="1"/>
          </p:cNvSpPr>
          <p:nvPr/>
        </p:nvSpPr>
        <p:spPr bwMode="auto">
          <a:xfrm>
            <a:off x="715371" y="6514971"/>
            <a:ext cx="77783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400" kern="0" dirty="0">
                <a:solidFill>
                  <a:sysClr val="windowText" lastClr="000000"/>
                </a:solidFill>
              </a:rPr>
              <a:t>M.M.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Korshunov</a:t>
            </a:r>
            <a:r>
              <a:rPr lang="en-US" altLang="ru-RU" sz="1400" dirty="0" smtClean="0">
                <a:solidFill>
                  <a:prstClr val="black"/>
                </a:solidFill>
              </a:rPr>
              <a:t>, I. </a:t>
            </a:r>
            <a:r>
              <a:rPr lang="en-US" altLang="ru-RU" sz="1400" dirty="0" err="1" smtClean="0">
                <a:solidFill>
                  <a:prstClr val="black"/>
                </a:solidFill>
              </a:rPr>
              <a:t>Eremin</a:t>
            </a:r>
            <a:r>
              <a:rPr lang="en-US" altLang="ru-RU" sz="1400" dirty="0" smtClean="0">
                <a:solidFill>
                  <a:prstClr val="black"/>
                </a:solidFill>
              </a:rPr>
              <a:t>, D.V. </a:t>
            </a:r>
            <a:r>
              <a:rPr lang="en-US" altLang="ru-RU" sz="1400" dirty="0" err="1" smtClean="0">
                <a:solidFill>
                  <a:prstClr val="black"/>
                </a:solidFill>
              </a:rPr>
              <a:t>Efremov</a:t>
            </a:r>
            <a:r>
              <a:rPr lang="en-US" altLang="ru-RU" sz="1400" dirty="0" smtClean="0">
                <a:solidFill>
                  <a:prstClr val="black"/>
                </a:solidFill>
              </a:rPr>
              <a:t>, D.L. </a:t>
            </a:r>
            <a:r>
              <a:rPr lang="en-US" altLang="ru-RU" sz="1400" dirty="0" err="1" smtClean="0">
                <a:solidFill>
                  <a:prstClr val="black"/>
                </a:solidFill>
              </a:rPr>
              <a:t>Maslov</a:t>
            </a:r>
            <a:r>
              <a:rPr lang="en-US" altLang="ru-RU" sz="1400" dirty="0" smtClean="0">
                <a:solidFill>
                  <a:prstClr val="black"/>
                </a:solidFill>
              </a:rPr>
              <a:t>, A.V. </a:t>
            </a:r>
            <a:r>
              <a:rPr lang="en-US" altLang="ru-RU" sz="1400" dirty="0" err="1" smtClean="0">
                <a:solidFill>
                  <a:prstClr val="black"/>
                </a:solidFill>
              </a:rPr>
              <a:t>Chubukov</a:t>
            </a:r>
            <a:r>
              <a:rPr lang="en-US" altLang="ru-RU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/>
              <a:t>PRL</a:t>
            </a:r>
            <a:r>
              <a:rPr lang="ru-RU" sz="1400" dirty="0"/>
              <a:t> </a:t>
            </a:r>
            <a:r>
              <a:rPr lang="en-US" sz="1400" dirty="0"/>
              <a:t>102, 236403</a:t>
            </a:r>
            <a:r>
              <a:rPr lang="ru-RU" sz="1400" dirty="0"/>
              <a:t> (</a:t>
            </a:r>
            <a:r>
              <a:rPr lang="en-US" sz="1400" dirty="0"/>
              <a:t>2009</a:t>
            </a:r>
            <a:r>
              <a:rPr lang="ru-RU" sz="1400" dirty="0"/>
              <a:t>)</a:t>
            </a:r>
            <a:endParaRPr lang="ru-RU" altLang="ru-RU" sz="1400" dirty="0" smtClean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6"/>
              <p:cNvSpPr>
                <a:spLocks noChangeArrowheads="1"/>
              </p:cNvSpPr>
              <p:nvPr/>
            </p:nvSpPr>
            <p:spPr bwMode="auto">
              <a:xfrm>
                <a:off x="963092" y="3861843"/>
                <a:ext cx="6560191" cy="129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1600" dirty="0" smtClean="0">
                    <a:solidFill>
                      <a:prstClr val="black"/>
                    </a:solidFill>
                  </a:rPr>
                  <a:t>Диаграммы высшего порядка</a:t>
                </a:r>
                <a:r>
                  <a:rPr lang="en-US" altLang="ru-RU" sz="1600" dirty="0" smtClean="0">
                    <a:solidFill>
                      <a:prstClr val="black"/>
                    </a:solidFill>
                  </a:rPr>
                  <a:t>: </a:t>
                </a:r>
                <a:r>
                  <a:rPr lang="ru-RU" altLang="ru-RU" sz="1600" dirty="0" smtClean="0">
                    <a:solidFill>
                      <a:prstClr val="black"/>
                    </a:solidFill>
                  </a:rPr>
                  <a:t>сингулярные перенормировки </a:t>
                </a:r>
                <a:r>
                  <a:rPr lang="en-US" altLang="ru-RU" sz="16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ru-RU" sz="1600" dirty="0" smtClean="0">
                    <a:solidFill>
                      <a:prstClr val="black"/>
                    </a:solidFill>
                  </a:rPr>
                  <a:t> </a:t>
                </a:r>
                <a:r>
                  <a:rPr lang="ru-RU" altLang="ru-RU" sz="1600" dirty="0" smtClean="0">
                    <a:solidFill>
                      <a:prstClr val="black"/>
                    </a:solidFill>
                  </a:rPr>
                  <a:t>из лестничного ряда суммируются в</a:t>
                </a:r>
              </a:p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ru-RU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ru-RU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ru-RU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ru-RU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p>
                      </m:sSubSup>
                      <m:r>
                        <a:rPr lang="en-US" altLang="ru-RU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ru-RU" altLang="ru-RU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3092" y="3861843"/>
                <a:ext cx="6560191" cy="1293624"/>
              </a:xfrm>
              <a:prstGeom prst="rect">
                <a:avLst/>
              </a:prstGeom>
              <a:blipFill rotWithShape="0">
                <a:blip r:embed="rId7"/>
                <a:stretch>
                  <a:fillRect t="-14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820479" y="2833065"/>
            <a:ext cx="1835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en-US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RG:</a:t>
            </a:r>
          </a:p>
          <a:p>
            <a:pPr algn="ctr" eaLnBrk="1" hangingPunct="1"/>
            <a:r>
              <a:rPr lang="en-US" alt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ru-RU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 </a:t>
            </a:r>
            <a:r>
              <a:rPr lang="en-US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0</a:t>
            </a:r>
          </a:p>
          <a:p>
            <a:pPr algn="ctr" eaLnBrk="1" hangingPunct="1"/>
            <a:r>
              <a:rPr lang="en-US" alt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≡ </a:t>
            </a:r>
            <a:r>
              <a:rPr lang="en-US" alt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ru-RU" altLang="ru-RU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3121266" y="3208973"/>
            <a:ext cx="53935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 dirty="0"/>
              <a:t>A.V. </a:t>
            </a:r>
            <a:r>
              <a:rPr lang="en-US" altLang="ru-RU" sz="1400" dirty="0" err="1"/>
              <a:t>Chubukov</a:t>
            </a:r>
            <a:r>
              <a:rPr lang="en-US" altLang="ru-RU" sz="1400" dirty="0"/>
              <a:t>, D.V. </a:t>
            </a:r>
            <a:r>
              <a:rPr lang="en-US" altLang="ru-RU" sz="1400" dirty="0" err="1"/>
              <a:t>Efremov</a:t>
            </a:r>
            <a:r>
              <a:rPr lang="en-US" altLang="ru-RU" sz="1400" dirty="0"/>
              <a:t>, </a:t>
            </a:r>
            <a:r>
              <a:rPr lang="en-US" altLang="ru-RU" sz="1400" dirty="0" smtClean="0"/>
              <a:t>I</a:t>
            </a:r>
            <a:r>
              <a:rPr lang="en-US" altLang="ru-RU" sz="1400" dirty="0"/>
              <a:t>. </a:t>
            </a:r>
            <a:r>
              <a:rPr lang="en-US" altLang="ru-RU" sz="1400" dirty="0" err="1"/>
              <a:t>Eremin</a:t>
            </a:r>
            <a:r>
              <a:rPr lang="en-US" altLang="ru-RU" sz="1400" dirty="0"/>
              <a:t>, PRB 78, 134512 (2008)</a:t>
            </a:r>
            <a:endParaRPr lang="ru-RU" altLang="ru-RU" sz="1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47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90161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8205" grpId="0"/>
      <p:bldP spid="13" grpId="0" animBg="1"/>
      <p:bldP spid="19" grpId="0"/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16227" y="4588863"/>
            <a:ext cx="33203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J. Li et al., PRB </a:t>
            </a:r>
            <a:r>
              <a:rPr lang="en-US" sz="1600" dirty="0">
                <a:solidFill>
                  <a:prstClr val="black"/>
                </a:solidFill>
              </a:rPr>
              <a:t>85, 214509 (2012)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063787" y="1073667"/>
            <a:ext cx="281407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prstClr val="black"/>
                </a:solidFill>
              </a:rPr>
              <a:t>Ba</a:t>
            </a:r>
            <a:r>
              <a:rPr lang="en-US" baseline="-25000" dirty="0" smtClean="0">
                <a:solidFill>
                  <a:prstClr val="black"/>
                </a:solidFill>
              </a:rPr>
              <a:t>0.5</a:t>
            </a:r>
            <a:r>
              <a:rPr lang="en-US" dirty="0" smtClean="0">
                <a:solidFill>
                  <a:prstClr val="black"/>
                </a:solidFill>
              </a:rPr>
              <a:t>K</a:t>
            </a:r>
            <a:r>
              <a:rPr lang="en-US" baseline="-25000" dirty="0" smtClean="0">
                <a:solidFill>
                  <a:prstClr val="black"/>
                </a:solidFill>
              </a:rPr>
              <a:t>0.5</a:t>
            </a:r>
            <a:r>
              <a:rPr lang="en-US" dirty="0" smtClean="0">
                <a:solidFill>
                  <a:prstClr val="black"/>
                </a:solidFill>
              </a:rPr>
              <a:t>Fe</a:t>
            </a:r>
            <a:r>
              <a:rPr lang="en-US" baseline="-25000" dirty="0" smtClean="0">
                <a:solidFill>
                  <a:prstClr val="black"/>
                </a:solidFill>
              </a:rPr>
              <a:t>2-2x</a:t>
            </a:r>
            <a:r>
              <a:rPr lang="en-US" dirty="0" smtClean="0">
                <a:solidFill>
                  <a:prstClr val="black"/>
                </a:solidFill>
              </a:rPr>
              <a:t>M</a:t>
            </a:r>
            <a:r>
              <a:rPr lang="en-US" baseline="-25000" dirty="0" smtClean="0">
                <a:solidFill>
                  <a:prstClr val="black"/>
                </a:solidFill>
              </a:rPr>
              <a:t>2x</a:t>
            </a:r>
            <a:r>
              <a:rPr lang="en-US" dirty="0" smtClean="0">
                <a:solidFill>
                  <a:prstClr val="black"/>
                </a:solidFill>
              </a:rPr>
              <a:t>As</a:t>
            </a:r>
            <a:r>
              <a:rPr lang="en-US" baseline="-25000" dirty="0" smtClean="0">
                <a:solidFill>
                  <a:prstClr val="black"/>
                </a:solidFill>
              </a:rPr>
              <a:t>2</a:t>
            </a:r>
            <a:endParaRPr lang="en-US" baseline="-250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149" y="276568"/>
            <a:ext cx="244971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Experiment: disorder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8" y="1527706"/>
            <a:ext cx="4048795" cy="2976449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12726" y="939319"/>
            <a:ext cx="36537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Irradiation studies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345498" y="6393497"/>
            <a:ext cx="46558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</a:rPr>
              <a:t>R. </a:t>
            </a:r>
            <a:r>
              <a:rPr lang="en-US" sz="1600" dirty="0" err="1">
                <a:solidFill>
                  <a:prstClr val="black"/>
                </a:solidFill>
              </a:rPr>
              <a:t>Prozorov</a:t>
            </a:r>
            <a:r>
              <a:rPr lang="en-US" sz="1600" dirty="0">
                <a:solidFill>
                  <a:prstClr val="black"/>
                </a:solidFill>
              </a:rPr>
              <a:t> et al., </a:t>
            </a:r>
            <a:r>
              <a:rPr lang="en-US" sz="1600" dirty="0" err="1" smtClean="0">
                <a:solidFill>
                  <a:prstClr val="black"/>
                </a:solidFill>
              </a:rPr>
              <a:t>PRX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4, </a:t>
            </a:r>
            <a:r>
              <a:rPr lang="en-US" sz="1600" dirty="0" smtClean="0">
                <a:solidFill>
                  <a:prstClr val="black"/>
                </a:solidFill>
              </a:rPr>
              <a:t>041032 (2014)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642" y="1277873"/>
            <a:ext cx="4672744" cy="51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7782" y="276568"/>
            <a:ext cx="604845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Non-magnetic disorder: DOS and penetration depth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8" y="1086750"/>
            <a:ext cx="4395314" cy="318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27" y="1086750"/>
            <a:ext cx="4401111" cy="318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14146" y="5006434"/>
                <a:ext cx="2953437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f>
                            <m:fPr>
                              <m:type m:val="lin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46" y="5006434"/>
                <a:ext cx="2953437" cy="7645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946990" y="5006434"/>
                <a:ext cx="3839384" cy="792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990" y="5006434"/>
                <a:ext cx="3839384" cy="79207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220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6" descr="D:\Science\Topics\HighTc\Pictures\HTSC_PhaseDiagram_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51" y="805620"/>
            <a:ext cx="3124309" cy="248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Прямоугольник 10"/>
          <p:cNvSpPr>
            <a:spLocks noChangeArrowheads="1"/>
          </p:cNvSpPr>
          <p:nvPr/>
        </p:nvSpPr>
        <p:spPr bwMode="auto">
          <a:xfrm>
            <a:off x="4591314" y="1156152"/>
            <a:ext cx="36886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ВТСП </a:t>
            </a:r>
            <a:r>
              <a:rPr lang="ru-RU" altLang="ru-RU" sz="16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купраты</a:t>
            </a:r>
            <a:r>
              <a:rPr lang="en-US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спиновые и зарядовые степени свободы в режиме сильных электронных корреляций</a:t>
            </a:r>
            <a:endParaRPr lang="en-US" altLang="ru-RU" sz="1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271" name="Прямоугольник 98"/>
          <p:cNvSpPr>
            <a:spLocks noChangeArrowheads="1"/>
          </p:cNvSpPr>
          <p:nvPr/>
        </p:nvSpPr>
        <p:spPr bwMode="auto">
          <a:xfrm>
            <a:off x="1303600" y="3361189"/>
            <a:ext cx="3939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1600" b="1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x</a:t>
            </a:r>
            <a:r>
              <a:rPr lang="en-US" altLang="ru-RU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CoO</a:t>
            </a:r>
            <a:r>
              <a:rPr lang="en-US" altLang="ru-RU" sz="1600" b="1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(∙yH</a:t>
            </a:r>
            <a:r>
              <a:rPr lang="en-US" altLang="ru-RU" sz="1600" b="1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O) : </a:t>
            </a:r>
            <a:r>
              <a:rPr lang="ru-RU" altLang="ru-RU" sz="16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многорбитальная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система </a:t>
            </a:r>
            <a:r>
              <a:rPr lang="en-US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[</a:t>
            </a:r>
            <a:r>
              <a:rPr lang="en-US" altLang="ru-RU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3 </a:t>
            </a:r>
            <a:r>
              <a:rPr lang="en-US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</a:t>
            </a:r>
            <a:r>
              <a:rPr lang="en-US" altLang="ru-RU" sz="1600" b="1" baseline="-25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2g</a:t>
            </a:r>
            <a:r>
              <a:rPr lang="en-US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6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орбитали</a:t>
            </a:r>
            <a:r>
              <a:rPr lang="en-US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] 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в геометрически </a:t>
            </a:r>
            <a:r>
              <a:rPr lang="ru-RU" altLang="ru-RU" sz="16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фрустрированной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треугольной решётке</a:t>
            </a:r>
            <a:endParaRPr lang="en-US" altLang="ru-RU" sz="1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272" name="Прямоугольник 98"/>
          <p:cNvSpPr>
            <a:spLocks noChangeArrowheads="1"/>
          </p:cNvSpPr>
          <p:nvPr/>
        </p:nvSpPr>
        <p:spPr bwMode="auto">
          <a:xfrm>
            <a:off x="4842983" y="5270511"/>
            <a:ext cx="37137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Сверхпроводящие соединения железа</a:t>
            </a:r>
            <a:r>
              <a:rPr lang="en-US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en-US" altLang="ru-RU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5 </a:t>
            </a:r>
            <a:r>
              <a:rPr lang="en-US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d-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орбиталей</a:t>
            </a:r>
            <a:r>
              <a:rPr lang="en-US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дырочные и электронные Ферми-поверхности</a:t>
            </a:r>
            <a:endParaRPr lang="en-US" altLang="ru-RU" sz="1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541" y="276568"/>
            <a:ext cx="54489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Слоистые соединения </a:t>
            </a:r>
            <a:r>
              <a:rPr lang="ru-RU" dirty="0">
                <a:solidFill>
                  <a:prstClr val="black"/>
                </a:solidFill>
              </a:rPr>
              <a:t>переходных металлов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120" y="2266551"/>
            <a:ext cx="3424316" cy="2724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49" y="4354817"/>
            <a:ext cx="3765256" cy="2359562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>
            <a:off x="632709" y="720156"/>
            <a:ext cx="218114" cy="5666190"/>
          </a:xfrm>
          <a:prstGeom prst="upArrow">
            <a:avLst>
              <a:gd name="adj1" fmla="val 34615"/>
              <a:gd name="adj2" fmla="val 1538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0847" y="350823"/>
                <a:ext cx="411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47" y="350823"/>
                <a:ext cx="4119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 rot="16200000">
                <a:off x="-41774" y="1594861"/>
                <a:ext cx="9740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1774" y="1594861"/>
                <a:ext cx="974048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6200000">
                <a:off x="-25745" y="5211315"/>
                <a:ext cx="9419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≲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5745" y="5211315"/>
                <a:ext cx="94198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rot="16200000">
                <a:off x="-25745" y="3548490"/>
                <a:ext cx="9419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≳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5745" y="3548490"/>
                <a:ext cx="941989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19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51392" y="276568"/>
                <a:ext cx="7441268" cy="37561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dirty="0" smtClean="0">
                    <a:solidFill>
                      <a:prstClr val="black"/>
                    </a:solidFill>
                  </a:rPr>
                  <a:t>Фазовая диаграмма перехода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: </a:t>
                </a:r>
                <a:r>
                  <a:rPr lang="ru-RU" dirty="0" err="1" smtClean="0">
                    <a:solidFill>
                      <a:prstClr val="black"/>
                    </a:solidFill>
                  </a:rPr>
                  <a:t>борновский</a:t>
                </a:r>
                <a:r>
                  <a:rPr lang="ru-RU" dirty="0" smtClean="0">
                    <a:solidFill>
                      <a:prstClr val="black"/>
                    </a:solidFill>
                  </a:rPr>
                  <a:t> предел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392" y="276568"/>
                <a:ext cx="7441268" cy="3756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710242" y="5749124"/>
            <a:ext cx="5723515" cy="707886"/>
          </a:xfrm>
          <a:prstGeom prst="rect">
            <a:avLst/>
          </a:prstGeom>
          <a:solidFill>
            <a:srgbClr val="00349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CCECFF"/>
                </a:solidFill>
                <a:latin typeface="Century Gothic"/>
              </a:rPr>
              <a:t>Кривая перехода не является вертикальной линией</a:t>
            </a:r>
            <a:r>
              <a:rPr lang="en-US" sz="2000" b="1" kern="0" dirty="0" smtClean="0">
                <a:solidFill>
                  <a:srgbClr val="CCECFF"/>
                </a:solidFill>
                <a:latin typeface="Century Gothic"/>
              </a:rPr>
              <a:t>!</a:t>
            </a:r>
            <a:endParaRPr lang="ru-RU" sz="2000" b="1" kern="0" baseline="-25000" dirty="0" smtClean="0">
              <a:solidFill>
                <a:srgbClr val="CCECFF"/>
              </a:solidFill>
              <a:latin typeface="Century Gothic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583690" y="6485828"/>
            <a:ext cx="5976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MMK, and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 smtClean="0">
                <a:solidFill>
                  <a:sysClr val="windowText" lastClr="000000"/>
                </a:solidFill>
              </a:rPr>
              <a:t>Symmetry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 10, 323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714" y="864511"/>
            <a:ext cx="5596573" cy="488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61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54298" y="276568"/>
                <a:ext cx="6635471" cy="36933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T-dependence of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gaps in bands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: Born limit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)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298" y="276568"/>
                <a:ext cx="6635471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583690" y="6485828"/>
            <a:ext cx="5976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MMK, and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 smtClean="0">
                <a:solidFill>
                  <a:sysClr val="windowText" lastClr="000000"/>
                </a:solidFill>
              </a:rPr>
              <a:t>Symmetry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 10, 323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45" y="685482"/>
            <a:ext cx="4535953" cy="31146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46" y="3405394"/>
            <a:ext cx="4501151" cy="3053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51475" y="1317986"/>
                <a:ext cx="3459840" cy="1754198"/>
              </a:xfrm>
              <a:prstGeom prst="rect">
                <a:avLst/>
              </a:prstGeom>
              <a:solidFill>
                <a:srgbClr val="00349E">
                  <a:lumMod val="7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Sign of the smaller gap (band </a:t>
                </a:r>
                <a14:m>
                  <m:oMath xmlns:m="http://schemas.openxmlformats.org/officeDocument/2006/math">
                    <m:r>
                      <a:rPr lang="en-US" sz="2000" b="1" i="1" kern="0" dirty="0" smtClea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) changes with T and disorder: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groupChr>
                      <m:groupChrPr>
                        <m:chr m:val="→"/>
                        <m:pos m:val="top"/>
                        <m:ctrlP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𝒅𝒊𝒔𝒐𝒓𝒅𝒆𝒓</m:t>
                        </m:r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</m:groupChr>
                    <m:sSub>
                      <m:sSubPr>
                        <m:ctrlP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  <m:groupChr>
                      <m:groupChrPr>
                        <m:chr m:val="→"/>
                        <m:pos m:val="top"/>
                        <m:ctrlP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𝒕𝒆𝒎𝒑</m:t>
                        </m:r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kern="0" smtClea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groupChr>
                    <m:sSub>
                      <m:sSubPr>
                        <m:ctrlP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kern="0">
                            <a:solidFill>
                              <a:srgbClr val="CCECFF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 set of transitions.  </a:t>
                </a:r>
                <a:endParaRPr lang="ru-RU" sz="2000" b="1" kern="0" baseline="-25000" dirty="0">
                  <a:solidFill>
                    <a:srgbClr val="CCECFF"/>
                  </a:solidFill>
                  <a:latin typeface="Century Gothic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475" y="1317986"/>
                <a:ext cx="3459840" cy="1754198"/>
              </a:xfrm>
              <a:prstGeom prst="rect">
                <a:avLst/>
              </a:prstGeom>
              <a:blipFill rotWithShape="0">
                <a:blip r:embed="rId6"/>
                <a:stretch>
                  <a:fillRect t="-1736" r="-1761" b="-5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5310206" y="4363507"/>
            <a:ext cx="3142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R</a:t>
            </a:r>
            <a:r>
              <a:rPr lang="en-US" sz="1600" dirty="0" smtClean="0">
                <a:solidFill>
                  <a:prstClr val="black"/>
                </a:solidFill>
              </a:rPr>
              <a:t>esults at the lowest Matsubara frequency, n=0, are preserved for higher frequencies.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09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27691" y="276568"/>
                <a:ext cx="3688638" cy="37561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prstClr val="black"/>
                    </a:solidFill>
                  </a:rPr>
                  <a:t>Details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transition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691" y="276568"/>
                <a:ext cx="3688638" cy="3756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7255863" y="1358993"/>
                <a:ext cx="1665841" cy="1600438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Impurity strength</a:t>
                </a:r>
                <a:endParaRPr lang="en-US" sz="1400" i="1" dirty="0" smtClean="0">
                  <a:solidFill>
                    <a:srgbClr val="0000CC"/>
                  </a:solidFill>
                  <a:latin typeface="Cambria Math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𝜎</m:t>
                    </m:r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Born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𝜎</m:t>
                    </m:r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→1</m:t>
                    </m:r>
                  </m:oMath>
                </a14:m>
                <a:r>
                  <a:rPr lang="en-U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unitary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</a:t>
                </a:r>
              </a:p>
              <a:p>
                <a:r>
                  <a:rPr lang="en-US" sz="1400" dirty="0" err="1" smtClean="0">
                    <a:solidFill>
                      <a:srgbClr val="0070C0"/>
                    </a:solidFill>
                    <a:latin typeface="Arial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1400" dirty="0" err="1" smtClean="0">
                    <a:solidFill>
                      <a:srgbClr val="0070C0"/>
                    </a:solidFill>
                    <a:latin typeface="Arial" pitchFamily="34" charset="0"/>
                  </a:rPr>
                  <a:t>nterband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 </a:t>
                </a:r>
                <a:r>
                  <a:rPr lang="en-US" sz="1400" dirty="0">
                    <a:solidFill>
                      <a:srgbClr val="0070C0"/>
                    </a:solidFill>
                    <a:latin typeface="Arial" pitchFamily="34" charset="0"/>
                  </a:rPr>
                  <a:t>potential</a:t>
                </a:r>
                <a:endParaRPr lang="en-US" sz="1400" i="1" dirty="0" smtClean="0">
                  <a:solidFill>
                    <a:srgbClr val="0000CC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1400" dirty="0" smtClean="0">
                  <a:solidFill>
                    <a:srgbClr val="0070C0"/>
                  </a:solidFill>
                  <a:latin typeface="Arial" pitchFamily="34" charset="0"/>
                </a:endParaRPr>
              </a:p>
              <a:p>
                <a:r>
                  <a:rPr lang="en-US" sz="1400" dirty="0" err="1" smtClean="0">
                    <a:solidFill>
                      <a:srgbClr val="0070C0"/>
                    </a:solidFill>
                    <a:latin typeface="Arial" pitchFamily="34" charset="0"/>
                  </a:rPr>
                  <a:t>Intraband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 potential</a:t>
                </a:r>
                <a:endParaRPr lang="en-US" sz="1400" i="1" dirty="0">
                  <a:solidFill>
                    <a:srgbClr val="0000CC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863" y="1358993"/>
                <a:ext cx="1665841" cy="1600438"/>
              </a:xfrm>
              <a:prstGeom prst="rect">
                <a:avLst/>
              </a:prstGeom>
              <a:blipFill rotWithShape="0">
                <a:blip r:embed="rId4"/>
                <a:stretch>
                  <a:fillRect l="-1095" t="-7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847439"/>
            <a:ext cx="6909812" cy="4836868"/>
          </a:xfrm>
          <a:prstGeom prst="rect">
            <a:avLst/>
          </a:prstGeom>
        </p:spPr>
      </p:pic>
      <p:cxnSp>
        <p:nvCxnSpPr>
          <p:cNvPr id="3" name="Прямая со стрелкой 2"/>
          <p:cNvCxnSpPr>
            <a:stCxn id="5" idx="0"/>
          </p:cNvCxnSpPr>
          <p:nvPr/>
        </p:nvCxnSpPr>
        <p:spPr>
          <a:xfrm flipV="1">
            <a:off x="3386049" y="3967993"/>
            <a:ext cx="0" cy="184293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15321" y="5810926"/>
            <a:ext cx="2741456" cy="400110"/>
          </a:xfrm>
          <a:prstGeom prst="rect">
            <a:avLst/>
          </a:prstGeom>
          <a:solidFill>
            <a:srgbClr val="CCECFF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Discontinuous jump?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-12879" y="6485828"/>
            <a:ext cx="91697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MMK, </a:t>
            </a:r>
            <a:r>
              <a:rPr lang="en-US" sz="1400" kern="0" dirty="0">
                <a:solidFill>
                  <a:sysClr val="windowText" lastClr="000000"/>
                </a:solidFill>
              </a:rPr>
              <a:t>Yu.N.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Togushova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D.V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Efremov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Supercond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Sci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Technol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31, 034001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32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55215"/>
            <a:ext cx="7007796" cy="49054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55215"/>
            <a:ext cx="7007796" cy="49054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55215"/>
            <a:ext cx="7007796" cy="49054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55215"/>
            <a:ext cx="7007796" cy="49054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55215"/>
            <a:ext cx="7007796" cy="4905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55215"/>
            <a:ext cx="7007796" cy="49054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55215"/>
            <a:ext cx="7007796" cy="49054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55215"/>
            <a:ext cx="7007796" cy="4905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36585" y="3368535"/>
                <a:ext cx="19043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prstClr val="black"/>
                    </a:solidFill>
                  </a:rPr>
                  <a:t>Increase</a:t>
                </a:r>
                <a14:m>
                  <m:oMath xmlns:m="http://schemas.openxmlformats.org/officeDocument/2006/math">
                    <m:r>
                      <a:rPr lang="en-US" sz="1600" b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1600" b="1" dirty="0" smtClean="0">
                    <a:solidFill>
                      <a:prstClr val="black"/>
                    </a:solidFill>
                  </a:rPr>
                  <a:t> (go from Born to intermediate scattering)</a:t>
                </a:r>
                <a:endParaRPr lang="ru-RU" sz="16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585" y="3368535"/>
                <a:ext cx="1904396" cy="1077218"/>
              </a:xfrm>
              <a:prstGeom prst="rect">
                <a:avLst/>
              </a:prstGeom>
              <a:blipFill rotWithShape="0">
                <a:blip r:embed="rId11"/>
                <a:stretch>
                  <a:fillRect t="-1705" b="-6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90127" y="276568"/>
                <a:ext cx="5363776" cy="37561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prstClr val="black"/>
                    </a:solidFill>
                  </a:rPr>
                  <a:t>Changes of gaps across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transition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27" y="276568"/>
                <a:ext cx="5363776" cy="37561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80603" y="5482835"/>
                <a:ext cx="8123838" cy="1015663"/>
              </a:xfrm>
              <a:prstGeom prst="rect">
                <a:avLst/>
              </a:prstGeom>
              <a:solidFill>
                <a:srgbClr val="00349E">
                  <a:lumMod val="7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For the weak scattering, the smaller gap changes steeply.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For larger scattering strength, the smaller gap evolves smoothly.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Behavior changes slightly above </a:t>
                </a:r>
                <a14:m>
                  <m:oMath xmlns:m="http://schemas.openxmlformats.org/officeDocument/2006/math">
                    <m:r>
                      <a:rPr lang="en-US" sz="2000" b="1" i="1" kern="0" smtClea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000" b="1" i="1" kern="0" smtClea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kern="0" smtClea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kern="0" smtClea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kern="0" smtClean="0">
                        <a:solidFill>
                          <a:srgbClr val="CCECFF"/>
                        </a:solidFill>
                        <a:latin typeface="Cambria Math" panose="02040503050406030204" pitchFamily="18" charset="0"/>
                      </a:rPr>
                      <m:t>𝟏𝟏</m:t>
                    </m:r>
                  </m:oMath>
                </a14:m>
                <a:r>
                  <a:rPr lang="en-US" sz="2000" b="1" kern="0" dirty="0" smtClean="0">
                    <a:solidFill>
                      <a:srgbClr val="CCECFF"/>
                    </a:solidFill>
                    <a:latin typeface="Century Gothic"/>
                  </a:rPr>
                  <a:t>.</a:t>
                </a:r>
                <a:endParaRPr lang="ru-RU" sz="2000" b="1" kern="0" dirty="0" smtClean="0">
                  <a:solidFill>
                    <a:srgbClr val="CCECFF"/>
                  </a:solidFill>
                  <a:latin typeface="Century Gothic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03" y="5482835"/>
                <a:ext cx="8123838" cy="1015663"/>
              </a:xfrm>
              <a:prstGeom prst="rect">
                <a:avLst/>
              </a:prstGeom>
              <a:blipFill rotWithShape="0">
                <a:blip r:embed="rId13"/>
                <a:stretch>
                  <a:fillRect l="-75" t="-2994" r="-150" b="-9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7255863" y="1358993"/>
                <a:ext cx="1665841" cy="1600438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Impurity strength</a:t>
                </a:r>
                <a:endParaRPr lang="en-US" sz="1400" i="1" dirty="0" smtClean="0">
                  <a:solidFill>
                    <a:srgbClr val="0000CC"/>
                  </a:solidFill>
                  <a:latin typeface="Cambria Math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𝜎</m:t>
                    </m:r>
                    <m:r>
                      <a:rPr lang="en-US" sz="1400" i="1" smtClean="0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Born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𝜎</m:t>
                    </m:r>
                    <m:r>
                      <a:rPr lang="en-US" sz="1400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→1</m:t>
                    </m:r>
                  </m:oMath>
                </a14:m>
                <a:r>
                  <a:rPr lang="en-U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unitary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</a:t>
                </a:r>
              </a:p>
              <a:p>
                <a:r>
                  <a:rPr lang="en-US" sz="1400" dirty="0" err="1" smtClean="0">
                    <a:solidFill>
                      <a:srgbClr val="0070C0"/>
                    </a:solidFill>
                    <a:latin typeface="Arial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1400" dirty="0" err="1" smtClean="0">
                    <a:solidFill>
                      <a:srgbClr val="0070C0"/>
                    </a:solidFill>
                    <a:latin typeface="Arial" pitchFamily="34" charset="0"/>
                  </a:rPr>
                  <a:t>nterband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 </a:t>
                </a:r>
                <a:r>
                  <a:rPr lang="en-US" sz="1400" dirty="0">
                    <a:solidFill>
                      <a:srgbClr val="0070C0"/>
                    </a:solidFill>
                    <a:latin typeface="Arial" pitchFamily="34" charset="0"/>
                  </a:rPr>
                  <a:t>potential</a:t>
                </a:r>
                <a:endParaRPr lang="en-US" sz="1400" i="1" dirty="0" smtClean="0">
                  <a:solidFill>
                    <a:srgbClr val="0000CC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1400" dirty="0" smtClean="0">
                  <a:solidFill>
                    <a:srgbClr val="0070C0"/>
                  </a:solidFill>
                  <a:latin typeface="Arial" pitchFamily="34" charset="0"/>
                </a:endParaRPr>
              </a:p>
              <a:p>
                <a:r>
                  <a:rPr lang="en-US" sz="1400" dirty="0" err="1" smtClean="0">
                    <a:solidFill>
                      <a:srgbClr val="0070C0"/>
                    </a:solidFill>
                    <a:latin typeface="Arial" pitchFamily="34" charset="0"/>
                  </a:rPr>
                  <a:t>Intraband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Arial" pitchFamily="34" charset="0"/>
                  </a:rPr>
                  <a:t> potential</a:t>
                </a:r>
                <a:endParaRPr lang="en-US" sz="1400" i="1" dirty="0">
                  <a:solidFill>
                    <a:srgbClr val="0000CC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863" y="1358993"/>
                <a:ext cx="1665841" cy="1600438"/>
              </a:xfrm>
              <a:prstGeom prst="rect">
                <a:avLst/>
              </a:prstGeom>
              <a:blipFill rotWithShape="0">
                <a:blip r:embed="rId14"/>
                <a:stretch>
                  <a:fillRect l="-1095" t="-7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-12879" y="6485828"/>
            <a:ext cx="91697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MMK, </a:t>
            </a:r>
            <a:r>
              <a:rPr lang="en-US" sz="1400" kern="0" dirty="0">
                <a:solidFill>
                  <a:sysClr val="windowText" lastClr="000000"/>
                </a:solidFill>
              </a:rPr>
              <a:t>Yu.N.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Togushova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D.V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Efremov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Supercond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Sci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err="1">
                <a:solidFill>
                  <a:sysClr val="windowText" lastClr="000000"/>
                </a:solidFill>
              </a:rPr>
              <a:t>Technol</a:t>
            </a:r>
            <a:r>
              <a:rPr lang="fr-FR" sz="1400" kern="0" dirty="0">
                <a:solidFill>
                  <a:sysClr val="windowText" lastClr="000000"/>
                </a:solidFill>
              </a:rPr>
              <a:t>. 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31, 034001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06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40784" y="276568"/>
                <a:ext cx="7462492" cy="36933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T-dependence of the order parameter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: Born limit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)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84" y="276568"/>
                <a:ext cx="7462492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583690" y="6485828"/>
            <a:ext cx="5976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MMK, and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 smtClean="0">
                <a:solidFill>
                  <a:sysClr val="windowText" lastClr="000000"/>
                </a:solidFill>
              </a:rPr>
              <a:t>Symmetry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 10, 323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09" y="728328"/>
            <a:ext cx="8410982" cy="57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5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55353" y="276568"/>
                <a:ext cx="6433363" cy="36933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prstClr val="black"/>
                    </a:solidFill>
                  </a:rPr>
                  <a:t>T-dependence of the order parameter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353" y="276568"/>
                <a:ext cx="643336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48" y="743161"/>
            <a:ext cx="8323504" cy="5803953"/>
          </a:xfrm>
          <a:prstGeom prst="rect">
            <a:avLst/>
          </a:prstGeom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583690" y="6485828"/>
            <a:ext cx="5976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MMK, and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 smtClean="0">
                <a:solidFill>
                  <a:sysClr val="windowText" lastClr="000000"/>
                </a:solidFill>
              </a:rPr>
              <a:t>Symmetry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 10, 323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66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786" y="276568"/>
                <a:ext cx="8838510" cy="369332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prstClr val="black"/>
                    </a:solidFill>
                  </a:rPr>
                  <a:t>T-dependence of the gaps for higher Matsubara frequencies: n=1,10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)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86" y="276568"/>
                <a:ext cx="883851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583690" y="6485828"/>
            <a:ext cx="5976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ysClr val="windowText" lastClr="000000"/>
                </a:solidFill>
              </a:rPr>
              <a:t>V.A.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Shestakov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MMK, and O.V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>
                <a:solidFill>
                  <a:sysClr val="windowText" lastClr="000000"/>
                </a:solidFill>
              </a:rPr>
              <a:t>Dolgov</a:t>
            </a:r>
            <a:r>
              <a:rPr lang="en-US" sz="1400" kern="0" dirty="0">
                <a:solidFill>
                  <a:sysClr val="windowText" lastClr="000000"/>
                </a:solidFill>
              </a:rPr>
              <a:t>, </a:t>
            </a:r>
            <a:r>
              <a:rPr lang="fr-FR" sz="1400" kern="0" dirty="0" err="1" smtClean="0">
                <a:solidFill>
                  <a:sysClr val="windowText" lastClr="000000"/>
                </a:solidFill>
              </a:rPr>
              <a:t>Symmetry</a:t>
            </a:r>
            <a:r>
              <a:rPr lang="fr-FR" sz="1400" kern="0" dirty="0" smtClean="0">
                <a:solidFill>
                  <a:sysClr val="windowText" lastClr="000000"/>
                </a:solidFill>
              </a:rPr>
              <a:t> 10, 323 (2018)</a:t>
            </a:r>
            <a:endParaRPr lang="en-US" sz="1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04" y="1917432"/>
            <a:ext cx="8916192" cy="30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0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7" name="Text Box 10"/>
          <p:cNvSpPr txBox="1">
            <a:spLocks noChangeArrowheads="1"/>
          </p:cNvSpPr>
          <p:nvPr/>
        </p:nvSpPr>
        <p:spPr bwMode="auto">
          <a:xfrm>
            <a:off x="4636339" y="183266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nl-NL" sz="180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270794" name="Picture 10" descr="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14" y="1742180"/>
            <a:ext cx="4983163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81342" y="276568"/>
            <a:ext cx="43813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Self-consistent T-matrix approximation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1470" y="2211162"/>
                <a:ext cx="766107" cy="459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𝑎𝑎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imp</m:t>
                          </m:r>
                        </m:sup>
                      </m:sSubSup>
                    </m:oMath>
                  </m:oMathPara>
                </a14:m>
                <a:endParaRPr lang="ru-RU" sz="20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470" y="2211162"/>
                <a:ext cx="766107" cy="4599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763501" y="3673698"/>
                <a:ext cx="766107" cy="475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𝑏𝑎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imp</m:t>
                          </m:r>
                        </m:sup>
                      </m:sSubSup>
                    </m:oMath>
                  </m:oMathPara>
                </a14:m>
                <a:endParaRPr lang="ru-RU" sz="20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01" y="3673698"/>
                <a:ext cx="766107" cy="475708"/>
              </a:xfrm>
              <a:prstGeom prst="rect">
                <a:avLst/>
              </a:prstGeom>
              <a:blipFill rotWithShape="0"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989887" y="2211162"/>
                <a:ext cx="766107" cy="459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𝑎𝑎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imp</m:t>
                          </m:r>
                        </m:sup>
                      </m:sSubSup>
                    </m:oMath>
                  </m:oMathPara>
                </a14:m>
                <a:endParaRPr lang="ru-RU" sz="20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887" y="2211162"/>
                <a:ext cx="766107" cy="4599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878291" y="3673698"/>
                <a:ext cx="766107" cy="459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𝑎𝑎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imp</m:t>
                          </m:r>
                        </m:sup>
                      </m:sSubSup>
                    </m:oMath>
                  </m:oMathPara>
                </a14:m>
                <a:endParaRPr lang="ru-RU" sz="20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291" y="3673698"/>
                <a:ext cx="766107" cy="45993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506701" y="2211162"/>
                <a:ext cx="766107" cy="475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𝑏𝑎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imp</m:t>
                          </m:r>
                        </m:sup>
                      </m:sSubSup>
                    </m:oMath>
                  </m:oMathPara>
                </a14:m>
                <a:endParaRPr lang="ru-RU" sz="20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701" y="2211162"/>
                <a:ext cx="766107" cy="475708"/>
              </a:xfrm>
              <a:prstGeom prst="rect">
                <a:avLst/>
              </a:prstGeom>
              <a:blipFill rotWithShape="0">
                <a:blip r:embed="rId8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412571" y="3673698"/>
                <a:ext cx="766107" cy="475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𝑏𝑎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imp</m:t>
                          </m:r>
                        </m:sup>
                      </m:sSubSup>
                    </m:oMath>
                  </m:oMathPara>
                </a14:m>
                <a:endParaRPr lang="ru-RU" sz="20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571" y="3673698"/>
                <a:ext cx="766107" cy="475708"/>
              </a:xfrm>
              <a:prstGeom prst="rect">
                <a:avLst/>
              </a:prstGeom>
              <a:blipFill rotWithShape="0">
                <a:blip r:embed="rId9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39111" y="2211162"/>
                <a:ext cx="6046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𝑎𝑎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111" y="2211162"/>
                <a:ext cx="604653" cy="4001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495768" y="2211162"/>
                <a:ext cx="6046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𝑎𝑎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768" y="2211162"/>
                <a:ext cx="604653" cy="40011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947645" y="3673698"/>
                <a:ext cx="6046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𝑎𝑎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645" y="3673698"/>
                <a:ext cx="604653" cy="40011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40064" y="2211162"/>
                <a:ext cx="626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064" y="2211162"/>
                <a:ext cx="626325" cy="400110"/>
              </a:xfrm>
              <a:prstGeom prst="rect">
                <a:avLst/>
              </a:prstGeom>
              <a:blipFill rotWithShape="0">
                <a:blip r:embed="rId1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139111" y="3673698"/>
                <a:ext cx="6258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111" y="3673698"/>
                <a:ext cx="625877" cy="400110"/>
              </a:xfrm>
              <a:prstGeom prst="rect">
                <a:avLst/>
              </a:prstGeom>
              <a:blipFill rotWithShape="0">
                <a:blip r:embed="rId1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392572" y="3673698"/>
                <a:ext cx="6258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572" y="3673698"/>
                <a:ext cx="625877" cy="400110"/>
              </a:xfrm>
              <a:prstGeom prst="rect">
                <a:avLst/>
              </a:prstGeom>
              <a:blipFill rotWithShape="0">
                <a:blip r:embed="rId1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262943" y="897863"/>
                <a:ext cx="6574941" cy="43473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imp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ru-RU" dirty="0" smtClean="0">
                    <a:solidFill>
                      <a:prstClr val="black"/>
                    </a:solidFill>
                  </a:rPr>
                  <a:t>,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imp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943" y="897863"/>
                <a:ext cx="6574941" cy="434734"/>
              </a:xfrm>
              <a:prstGeom prst="rect">
                <a:avLst/>
              </a:prstGeom>
              <a:blipFill rotWithShape="0">
                <a:blip r:embed="rId16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98716" y="6493402"/>
            <a:ext cx="8734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P.B. Allen, </a:t>
            </a:r>
            <a:r>
              <a:rPr lang="en-US" sz="1400" dirty="0">
                <a:solidFill>
                  <a:prstClr val="black"/>
                </a:solidFill>
              </a:rPr>
              <a:t>B. </a:t>
            </a:r>
            <a:r>
              <a:rPr lang="en-US" sz="1400" dirty="0" err="1" smtClean="0">
                <a:solidFill>
                  <a:prstClr val="black"/>
                </a:solidFill>
              </a:rPr>
              <a:t>Mitrovic</a:t>
            </a:r>
            <a:r>
              <a:rPr lang="en-US" sz="1400" dirty="0" smtClean="0">
                <a:solidFill>
                  <a:prstClr val="black"/>
                </a:solidFill>
              </a:rPr>
              <a:t>, Solid </a:t>
            </a:r>
            <a:r>
              <a:rPr lang="en-US" sz="1400" dirty="0">
                <a:solidFill>
                  <a:prstClr val="black"/>
                </a:solidFill>
              </a:rPr>
              <a:t>State </a:t>
            </a:r>
            <a:r>
              <a:rPr lang="en-US" sz="1400" dirty="0" smtClean="0">
                <a:solidFill>
                  <a:prstClr val="black"/>
                </a:solidFill>
              </a:rPr>
              <a:t>Physics: Advances </a:t>
            </a:r>
            <a:r>
              <a:rPr lang="en-US" sz="1400" dirty="0">
                <a:solidFill>
                  <a:prstClr val="black"/>
                </a:solidFill>
              </a:rPr>
              <a:t>in Research and </a:t>
            </a:r>
            <a:r>
              <a:rPr lang="en-US" sz="1400" dirty="0" smtClean="0">
                <a:solidFill>
                  <a:prstClr val="black"/>
                </a:solidFill>
              </a:rPr>
              <a:t>Applications 37 (1982)</a:t>
            </a:r>
            <a:endParaRPr lang="ru-RU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3234" y="5664296"/>
                <a:ext cx="3551405" cy="804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prstClr val="black"/>
                    </a:solidFill>
                  </a:rPr>
                  <a:t>Nonmagnetic impurity potential</a:t>
                </a:r>
                <a:r>
                  <a:rPr lang="ru-RU" sz="1600" dirty="0" smtClean="0">
                    <a:solidFill>
                      <a:prstClr val="black"/>
                    </a:solidFill>
                  </a:rPr>
                  <a:t>:</a:t>
                </a:r>
                <a:endParaRPr lang="en-US" sz="1600" dirty="0" smtClean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𝐕</m:t>
                              </m:r>
                            </m:e>
                          </m:d>
                        </m:e>
                        <m:sub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𝐑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bSup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sSub>
                        <m:sSub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1600" dirty="0" smtClean="0">
                  <a:solidFill>
                    <a:prstClr val="black"/>
                  </a:solidFill>
                </a:endParaRPr>
              </a:p>
              <a:p>
                <a:endParaRPr lang="en-US" sz="8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34" y="5664296"/>
                <a:ext cx="3551405" cy="804131"/>
              </a:xfrm>
              <a:prstGeom prst="rect">
                <a:avLst/>
              </a:prstGeom>
              <a:blipFill rotWithShape="0">
                <a:blip r:embed="rId17"/>
                <a:stretch>
                  <a:fillRect l="-858" t="-2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788446" y="4612901"/>
                <a:ext cx="3957237" cy="1562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 smtClean="0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446" y="4612901"/>
                <a:ext cx="3957237" cy="1562223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828112" y="6114016"/>
                <a:ext cx="3663439" cy="360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C00000"/>
                    </a:solidFill>
                  </a:rPr>
                  <a:t>Depend on the coupling constants</a:t>
                </a:r>
                <a:r>
                  <a:rPr lang="ru-RU" sz="16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</m:oMath>
                </a14:m>
                <a:endParaRPr lang="ru-RU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112" y="6114016"/>
                <a:ext cx="3663439" cy="360483"/>
              </a:xfrm>
              <a:prstGeom prst="rect">
                <a:avLst/>
              </a:prstGeom>
              <a:blipFill rotWithShape="0">
                <a:blip r:embed="rId19"/>
                <a:stretch>
                  <a:fillRect l="-832" t="-5085" b="-15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4788446" y="4325133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Spin-fluctuation interaction</a:t>
            </a:r>
            <a:r>
              <a:rPr lang="ru-RU" sz="1600" dirty="0" smtClean="0">
                <a:solidFill>
                  <a:srgbClr val="0000CC"/>
                </a:solidFill>
              </a:rPr>
              <a:t>:</a:t>
            </a:r>
            <a:endParaRPr lang="ru-RU" sz="16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98716" y="1374264"/>
                <a:ext cx="26819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B0F0"/>
                    </a:solidFill>
                  </a:rPr>
                  <a:t>2-band model,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ru-RU" sz="1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16" y="1374264"/>
                <a:ext cx="2681931" cy="338554"/>
              </a:xfrm>
              <a:prstGeom prst="rect">
                <a:avLst/>
              </a:prstGeom>
              <a:blipFill rotWithShape="0">
                <a:blip r:embed="rId20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Группа 39"/>
          <p:cNvGrpSpPr/>
          <p:nvPr/>
        </p:nvGrpSpPr>
        <p:grpSpPr>
          <a:xfrm>
            <a:off x="682847" y="1673841"/>
            <a:ext cx="1867497" cy="1867497"/>
            <a:chOff x="6940119" y="4013667"/>
            <a:chExt cx="1867497" cy="1867497"/>
          </a:xfrm>
        </p:grpSpPr>
        <p:grpSp>
          <p:nvGrpSpPr>
            <p:cNvPr id="41" name="Group 28"/>
            <p:cNvGrpSpPr>
              <a:grpSpLocks/>
            </p:cNvGrpSpPr>
            <p:nvPr/>
          </p:nvGrpSpPr>
          <p:grpSpPr bwMode="auto">
            <a:xfrm>
              <a:off x="7749368" y="4013667"/>
              <a:ext cx="298281" cy="497999"/>
              <a:chOff x="1344" y="576"/>
              <a:chExt cx="288" cy="480"/>
            </a:xfrm>
          </p:grpSpPr>
          <p:sp>
            <p:nvSpPr>
              <p:cNvPr id="54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2" name="Group 31"/>
            <p:cNvGrpSpPr>
              <a:grpSpLocks/>
            </p:cNvGrpSpPr>
            <p:nvPr/>
          </p:nvGrpSpPr>
          <p:grpSpPr bwMode="auto">
            <a:xfrm rot="5400000">
              <a:off x="8409476" y="4723057"/>
              <a:ext cx="298281" cy="497999"/>
              <a:chOff x="1344" y="576"/>
              <a:chExt cx="288" cy="480"/>
            </a:xfrm>
          </p:grpSpPr>
          <p:sp>
            <p:nvSpPr>
              <p:cNvPr id="52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3" name="Group 34"/>
            <p:cNvGrpSpPr>
              <a:grpSpLocks/>
            </p:cNvGrpSpPr>
            <p:nvPr/>
          </p:nvGrpSpPr>
          <p:grpSpPr bwMode="auto">
            <a:xfrm rot="10800000">
              <a:off x="7749368" y="5383165"/>
              <a:ext cx="298281" cy="497999"/>
              <a:chOff x="1344" y="576"/>
              <a:chExt cx="288" cy="480"/>
            </a:xfrm>
          </p:grpSpPr>
          <p:sp>
            <p:nvSpPr>
              <p:cNvPr id="50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4" name="Group 37"/>
            <p:cNvGrpSpPr>
              <a:grpSpLocks/>
            </p:cNvGrpSpPr>
            <p:nvPr/>
          </p:nvGrpSpPr>
          <p:grpSpPr bwMode="auto">
            <a:xfrm rot="16200000">
              <a:off x="7039978" y="4723057"/>
              <a:ext cx="298281" cy="497999"/>
              <a:chOff x="1344" y="576"/>
              <a:chExt cx="288" cy="480"/>
            </a:xfrm>
          </p:grpSpPr>
          <p:sp>
            <p:nvSpPr>
              <p:cNvPr id="48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7601525" y="4682854"/>
              <a:ext cx="560249" cy="560249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>
              <a:off x="7694900" y="4776229"/>
              <a:ext cx="373499" cy="3734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189118" y="4262666"/>
              <a:ext cx="1369498" cy="136949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841261" y="3852589"/>
            <a:ext cx="1562926" cy="1541565"/>
            <a:chOff x="7092404" y="4176450"/>
            <a:chExt cx="1562926" cy="1541565"/>
          </a:xfrm>
        </p:grpSpPr>
        <p:sp>
          <p:nvSpPr>
            <p:cNvPr id="70" name="Oval 29"/>
            <p:cNvSpPr>
              <a:spLocks noChangeArrowheads="1"/>
            </p:cNvSpPr>
            <p:nvPr/>
          </p:nvSpPr>
          <p:spPr bwMode="auto">
            <a:xfrm>
              <a:off x="7813288" y="4176450"/>
              <a:ext cx="170442" cy="172434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val 32"/>
            <p:cNvSpPr>
              <a:spLocks noChangeArrowheads="1"/>
            </p:cNvSpPr>
            <p:nvPr/>
          </p:nvSpPr>
          <p:spPr bwMode="auto">
            <a:xfrm rot="5400000">
              <a:off x="8463949" y="4875343"/>
              <a:ext cx="189334" cy="19342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val 35"/>
            <p:cNvSpPr>
              <a:spLocks noChangeArrowheads="1"/>
            </p:cNvSpPr>
            <p:nvPr/>
          </p:nvSpPr>
          <p:spPr bwMode="auto">
            <a:xfrm rot="10800000">
              <a:off x="7813286" y="5546313"/>
              <a:ext cx="170444" cy="17170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val 41"/>
            <p:cNvSpPr>
              <a:spLocks noChangeArrowheads="1"/>
            </p:cNvSpPr>
            <p:nvPr/>
          </p:nvSpPr>
          <p:spPr bwMode="auto">
            <a:xfrm>
              <a:off x="7779570" y="4851812"/>
              <a:ext cx="204160" cy="222334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val 32"/>
            <p:cNvSpPr>
              <a:spLocks noChangeArrowheads="1"/>
            </p:cNvSpPr>
            <p:nvPr/>
          </p:nvSpPr>
          <p:spPr bwMode="auto">
            <a:xfrm rot="5400000">
              <a:off x="7094451" y="4867649"/>
              <a:ext cx="189334" cy="19342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7189118" y="4262666"/>
              <a:ext cx="1369498" cy="136949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-185" y="3548231"/>
                <a:ext cx="32129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-US" sz="1600" b="1" dirty="0" smtClean="0">
                    <a:solidFill>
                      <a:srgbClr val="00B0F0"/>
                    </a:solidFill>
                  </a:rPr>
                  <a:t>-integrated Green’s functions</a:t>
                </a:r>
                <a:endParaRPr lang="ru-RU" sz="16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" y="3548231"/>
                <a:ext cx="3212906" cy="338554"/>
              </a:xfrm>
              <a:prstGeom prst="rect">
                <a:avLst/>
              </a:prstGeom>
              <a:blipFill rotWithShape="0">
                <a:blip r:embed="rId21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636C0-C6BE-47F9-9D19-6087FADB4290}" type="slidenum">
              <a:rPr lang="ru-RU" altLang="en-US" smtClean="0"/>
              <a:pPr>
                <a:defRPr/>
              </a:pPr>
              <a:t>57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781433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7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7752" y="290015"/>
            <a:ext cx="51884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Effect </a:t>
            </a:r>
            <a:r>
              <a:rPr lang="en-US" dirty="0">
                <a:solidFill>
                  <a:prstClr val="black"/>
                </a:solidFill>
              </a:rPr>
              <a:t>of impurity </a:t>
            </a:r>
            <a:r>
              <a:rPr lang="en-US" dirty="0" smtClean="0">
                <a:solidFill>
                  <a:prstClr val="black"/>
                </a:solidFill>
              </a:rPr>
              <a:t>scattering: 1-band case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798053" y="1271838"/>
                <a:ext cx="3965445" cy="842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1=2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ru-RU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053" y="1271838"/>
                <a:ext cx="3965445" cy="84221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58698" y="2369029"/>
                <a:ext cx="3460306" cy="831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1=2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𝜆𝜋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0&lt;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ru-RU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698" y="2369029"/>
                <a:ext cx="3460306" cy="8318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Группа 21"/>
          <p:cNvGrpSpPr/>
          <p:nvPr/>
        </p:nvGrpSpPr>
        <p:grpSpPr>
          <a:xfrm>
            <a:off x="116593" y="3188913"/>
            <a:ext cx="2798330" cy="2079672"/>
            <a:chOff x="897622" y="4301669"/>
            <a:chExt cx="2798330" cy="20796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897622" y="4301669"/>
                  <a:ext cx="2798330" cy="207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Nonmagnetic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 (</a:t>
                  </a:r>
                  <a:r>
                    <a:rPr lang="en-US" dirty="0" smtClean="0">
                      <a:solidFill>
                        <a:srgbClr val="00CC00"/>
                      </a:solidFill>
                    </a:rPr>
                    <a:t>magnetic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) </a:t>
                  </a:r>
                </a:p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impurities, Born: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rad>
                                    </m:den>
                                  </m:f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rad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622" y="4301669"/>
                  <a:ext cx="2798330" cy="207967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43" t="-146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850480" y="5852177"/>
                  <a:ext cx="4219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480" y="5852177"/>
                  <a:ext cx="42191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Прямая со стрелкой 23"/>
          <p:cNvCxnSpPr>
            <a:endCxn id="26" idx="1"/>
          </p:cNvCxnSpPr>
          <p:nvPr/>
        </p:nvCxnSpPr>
        <p:spPr>
          <a:xfrm flipV="1">
            <a:off x="2916462" y="4069084"/>
            <a:ext cx="1118174" cy="3309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034636" y="3668044"/>
                <a:ext cx="1860061" cy="802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636" y="3668044"/>
                <a:ext cx="1860061" cy="80207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034636" y="4668638"/>
                <a:ext cx="2353401" cy="802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ru-RU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rgbClr val="00CC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CC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rgbClr val="00CC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CC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636" y="4668638"/>
                <a:ext cx="2353401" cy="80207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 стрелкой 50"/>
          <p:cNvCxnSpPr/>
          <p:nvPr/>
        </p:nvCxnSpPr>
        <p:spPr>
          <a:xfrm>
            <a:off x="2916462" y="4731032"/>
            <a:ext cx="1118174" cy="131228"/>
          </a:xfrm>
          <a:prstGeom prst="straightConnector1">
            <a:avLst/>
          </a:prstGeom>
          <a:ln w="5715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5909494" y="4044695"/>
            <a:ext cx="545734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6455228" y="3814015"/>
                <a:ext cx="2245358" cy="386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=1.13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228" y="3814015"/>
                <a:ext cx="2245358" cy="386452"/>
              </a:xfrm>
              <a:prstGeom prst="rect">
                <a:avLst/>
              </a:prstGeom>
              <a:blipFill rotWithShape="0">
                <a:blip r:embed="rId8"/>
                <a:stretch>
                  <a:fillRect t="-79365" r="-5163" b="-10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Прямоугольник 56"/>
              <p:cNvSpPr/>
              <p:nvPr/>
            </p:nvSpPr>
            <p:spPr>
              <a:xfrm>
                <a:off x="5725928" y="5931374"/>
                <a:ext cx="3337067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rgbClr val="00CC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CC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smtClean="0">
                                  <a:solidFill>
                                    <a:srgbClr val="00CC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00CC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CC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7" name="Прямоугольник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928" y="5931374"/>
                <a:ext cx="3337067" cy="71468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/>
          <p:cNvSpPr txBox="1"/>
          <p:nvPr/>
        </p:nvSpPr>
        <p:spPr>
          <a:xfrm>
            <a:off x="6460026" y="4214219"/>
            <a:ext cx="2351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Anderson’s theorem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impurities cancel out!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482459" y="3668044"/>
            <a:ext cx="2294138" cy="1192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6388037" y="5072572"/>
            <a:ext cx="860051" cy="826073"/>
          </a:xfrm>
          <a:prstGeom prst="straightConnector1">
            <a:avLst/>
          </a:prstGeom>
          <a:ln w="5715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1977752" y="254994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Single-band case:</a:t>
            </a: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69370" y="6120126"/>
                <a:ext cx="5456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is suppressed compared to the clean case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)!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70" y="6120126"/>
                <a:ext cx="5456558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08277" y="5515129"/>
                <a:ext cx="4011676" cy="399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</a:rPr>
                  <a:t>impurity scattering 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rate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imp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77" y="5515129"/>
                <a:ext cx="4011676" cy="399533"/>
              </a:xfrm>
              <a:prstGeom prst="rect">
                <a:avLst/>
              </a:prstGeom>
              <a:blipFill rotWithShape="0">
                <a:blip r:embed="rId11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Прямоугольник 64"/>
          <p:cNvSpPr/>
          <p:nvPr/>
        </p:nvSpPr>
        <p:spPr>
          <a:xfrm>
            <a:off x="269370" y="5951574"/>
            <a:ext cx="8715239" cy="7272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833148" y="933284"/>
                <a:ext cx="44369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prstClr val="black"/>
                    </a:solidFill>
                  </a:rPr>
                  <a:t>Linearized weak-coupling equations at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</a:rPr>
                  <a:t>: </a:t>
                </a:r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48" y="933284"/>
                <a:ext cx="4436984" cy="338554"/>
              </a:xfrm>
              <a:prstGeom prst="rect">
                <a:avLst/>
              </a:prstGeom>
              <a:blipFill rotWithShape="0">
                <a:blip r:embed="rId12"/>
                <a:stretch>
                  <a:fillRect l="-824" t="-535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0652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50" grpId="0"/>
      <p:bldP spid="54" grpId="0"/>
      <p:bldP spid="57" grpId="0"/>
      <p:bldP spid="58" grpId="0"/>
      <p:bldP spid="59" grpId="0" animBg="1"/>
      <p:bldP spid="62" grpId="0"/>
      <p:bldP spid="63" grpId="0"/>
      <p:bldP spid="64" grpId="0"/>
      <p:bldP spid="6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004108" y="276568"/>
            <a:ext cx="313579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prstClr val="black"/>
                </a:solidFill>
              </a:rPr>
              <a:t>Strong-coupling equations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4929185" y="2680486"/>
                <a:ext cx="4110782" cy="1002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BD0D9">
                            <a:lumMod val="75000"/>
                          </a:srgbClr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1600" dirty="0" smtClean="0">
                    <a:solidFill>
                      <a:srgbClr val="0BD0D9">
                        <a:lumMod val="75000"/>
                      </a:srgbClr>
                    </a:solidFill>
                    <a:latin typeface="Cambria Math" panose="02040503050406030204" pitchFamily="18" charset="0"/>
                  </a:rPr>
                  <a:t>-integrated Green’s functions:</a:t>
                </a:r>
                <a:endParaRPr lang="en-US" sz="1600" i="1" dirty="0" smtClean="0">
                  <a:solidFill>
                    <a:srgbClr val="0BD0D9">
                      <a:lumMod val="75000"/>
                    </a:srgb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smtClean="0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i="1" smtClean="0">
                            <a:solidFill>
                              <a:srgbClr val="0BD0D9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185" y="2680486"/>
                <a:ext cx="4110782" cy="1002006"/>
              </a:xfrm>
              <a:prstGeom prst="rect">
                <a:avLst/>
              </a:prstGeom>
              <a:blipFill rotWithShape="0">
                <a:blip r:embed="rId3"/>
                <a:stretch>
                  <a:fillRect l="-148" t="-2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52789" y="912088"/>
                <a:ext cx="3638432" cy="105387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imp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endParaRPr lang="en-US" dirty="0" smtClean="0">
                  <a:solidFill>
                    <a:prstClr val="black"/>
                  </a:solidFill>
                </a:endParaRPr>
              </a:p>
              <a:p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imp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789" y="912088"/>
                <a:ext cx="3638432" cy="1053878"/>
              </a:xfrm>
              <a:prstGeom prst="rect">
                <a:avLst/>
              </a:prstGeom>
              <a:blipFill rotWithShape="0">
                <a:blip r:embed="rId4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32699" y="2514631"/>
                <a:ext cx="3957237" cy="1562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 smtClean="0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smtClean="0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i="1">
                                      <a:solidFill>
                                        <a:srgbClr val="0BD0D9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99" y="2514631"/>
                <a:ext cx="3957237" cy="156222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32699" y="4625780"/>
                <a:ext cx="4431854" cy="693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nary>
                        <m:nary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99" y="4625780"/>
                <a:ext cx="4431854" cy="69384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332699" y="5542862"/>
                <a:ext cx="459648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ru-RU" sz="1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ru-RU" sz="16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is the normalized </a:t>
                </a:r>
                <a:r>
                  <a:rPr lang="en-US" sz="1600" dirty="0">
                    <a:solidFill>
                      <a:prstClr val="black"/>
                    </a:solidFill>
                  </a:rPr>
                  <a:t>bosonic spectral function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 [see D.V</a:t>
                </a:r>
                <a:r>
                  <a:rPr lang="en-US" sz="1600" dirty="0">
                    <a:solidFill>
                      <a:prstClr val="black"/>
                    </a:solidFill>
                  </a:rPr>
                  <a:t>. </a:t>
                </a:r>
                <a:r>
                  <a:rPr lang="en-US" sz="1600" dirty="0" err="1" smtClean="0">
                    <a:solidFill>
                      <a:prstClr val="black"/>
                    </a:solidFill>
                  </a:rPr>
                  <a:t>Efremov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 et al., PRB </a:t>
                </a:r>
                <a:r>
                  <a:rPr lang="en-US" sz="1600" dirty="0">
                    <a:solidFill>
                      <a:prstClr val="black"/>
                    </a:solidFill>
                  </a:rPr>
                  <a:t>84, 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180512 (2011) and New J. Phys</a:t>
                </a:r>
                <a:r>
                  <a:rPr lang="en-US" sz="1600" dirty="0">
                    <a:solidFill>
                      <a:prstClr val="black"/>
                    </a:solidFill>
                  </a:rPr>
                  <a:t>. 15, 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013002 (2013)]</a:t>
                </a:r>
                <a:endParaRPr lang="ru-RU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99" y="5542862"/>
                <a:ext cx="459648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796" t="-2190" r="-796" b="-80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332699" y="4259821"/>
            <a:ext cx="1927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Coupling functions: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2699" y="2162338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The self-energy </a:t>
            </a:r>
            <a:r>
              <a:rPr lang="en-US" sz="1600" dirty="0">
                <a:solidFill>
                  <a:prstClr val="black"/>
                </a:solidFill>
              </a:rPr>
              <a:t>due to the </a:t>
            </a:r>
            <a:r>
              <a:rPr lang="en-US" sz="1600" dirty="0" smtClean="0">
                <a:solidFill>
                  <a:srgbClr val="0000CC"/>
                </a:solidFill>
              </a:rPr>
              <a:t>spin-fluctuation </a:t>
            </a:r>
            <a:r>
              <a:rPr lang="en-US" sz="1600" dirty="0">
                <a:solidFill>
                  <a:srgbClr val="0000CC"/>
                </a:solidFill>
              </a:rPr>
              <a:t>interaction</a:t>
            </a:r>
            <a:endParaRPr lang="ru-RU" sz="1600" dirty="0">
              <a:solidFill>
                <a:srgbClr val="0000CC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2305" y="4076854"/>
            <a:ext cx="4064541" cy="26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42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0756" y="71555"/>
            <a:ext cx="8229600" cy="8378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kern="0" dirty="0" smtClean="0">
                <a:solidFill>
                  <a:srgbClr val="FFFF00"/>
                </a:solidFill>
                <a:latin typeface="Century Gothic"/>
              </a:rPr>
              <a:t>Содержание</a:t>
            </a:r>
            <a:endParaRPr lang="ru-RU" sz="3200" kern="0" dirty="0">
              <a:solidFill>
                <a:srgbClr val="FFFF00"/>
              </a:solidFill>
              <a:latin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756" y="875836"/>
            <a:ext cx="83495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Кристаллическая структура и поверхность Ферми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Симметрия и структура параметра порядка</a:t>
            </a:r>
            <a:endParaRPr lang="ru-RU" sz="2000" b="1" dirty="0"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Спин-</a:t>
            </a:r>
            <a:r>
              <a:rPr lang="ru-RU" sz="2000" b="1" dirty="0" err="1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флуктуационная</a:t>
            </a: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теория сверхпроводимости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2000" b="1" dirty="0"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Спин-резонансный пик в неупругом рассеянии нейтронов</a:t>
            </a:r>
            <a:endParaRPr lang="en-US" sz="20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Теория и эксперимент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Роль анизотропии щели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ru-RU" sz="2000" b="1" dirty="0" smtClean="0"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Влияние примесей на сверхпроводящее состояние</a:t>
            </a:r>
            <a:endParaRPr lang="en-US" sz="20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Изменение структуры параметра порядка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Экспериментальное подтверждение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prstClr val="white">
                    <a:lumMod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Влияние температуры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2000" b="1" dirty="0">
              <a:solidFill>
                <a:prstClr val="white">
                  <a:lumMod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Выводы</a:t>
            </a:r>
            <a:endParaRPr lang="ru-RU" sz="20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80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508000" y="2860675"/>
            <a:ext cx="8343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kern="0" dirty="0" smtClean="0">
                <a:solidFill>
                  <a:srgbClr val="DBF5F9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Введение</a:t>
            </a:r>
            <a:endParaRPr lang="en-US" sz="2400" dirty="0">
              <a:solidFill>
                <a:srgbClr val="3333CC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40691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7796" y="265908"/>
            <a:ext cx="474841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Соединения железа: </a:t>
            </a:r>
            <a:r>
              <a:rPr lang="en-US" dirty="0" smtClean="0">
                <a:solidFill>
                  <a:prstClr val="black"/>
                </a:solidFill>
              </a:rPr>
              <a:t>1111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122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111 </a:t>
            </a:r>
            <a:r>
              <a:rPr lang="ru-RU" dirty="0" smtClean="0">
                <a:solidFill>
                  <a:prstClr val="black"/>
                </a:solidFill>
              </a:rPr>
              <a:t>и </a:t>
            </a:r>
            <a:r>
              <a:rPr lang="en-US" dirty="0" smtClean="0">
                <a:solidFill>
                  <a:prstClr val="black"/>
                </a:solidFill>
              </a:rPr>
              <a:t>11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93675" y="1763259"/>
            <a:ext cx="8799513" cy="4325402"/>
          </a:xfrm>
          <a:prstGeom prst="rect">
            <a:avLst/>
          </a:prstGeom>
          <a:noFill/>
          <a:ln w="25400" cap="flat" cmpd="sng" algn="ctr">
            <a:solidFill>
              <a:srgbClr val="6EA0B0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Arial"/>
            </a:endParaRPr>
          </a:p>
        </p:txBody>
      </p:sp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804534"/>
            <a:ext cx="8494712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4545299" y="4765222"/>
            <a:ext cx="25346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00B050"/>
                </a:solidFill>
              </a:rPr>
              <a:t>T</a:t>
            </a:r>
            <a:r>
              <a:rPr lang="en-US" sz="1600" b="1" kern="0" baseline="-25000" dirty="0" err="1" smtClean="0">
                <a:solidFill>
                  <a:srgbClr val="00B050"/>
                </a:solidFill>
              </a:rPr>
              <a:t>c</a:t>
            </a:r>
            <a:r>
              <a:rPr lang="en-US" sz="1600" b="1" kern="0" dirty="0" smtClean="0">
                <a:solidFill>
                  <a:srgbClr val="00B050"/>
                </a:solidFill>
              </a:rPr>
              <a:t>=18K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Wang et al.,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Sol. State </a:t>
            </a:r>
            <a:r>
              <a:rPr lang="en-US" sz="1600" kern="0" dirty="0" err="1" smtClean="0">
                <a:solidFill>
                  <a:sysClr val="windowText" lastClr="000000"/>
                </a:solidFill>
              </a:rPr>
              <a:t>Commun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. 2008</a:t>
            </a: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2551113" y="4765222"/>
            <a:ext cx="17891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00B050"/>
                </a:solidFill>
              </a:rPr>
              <a:t>T</a:t>
            </a:r>
            <a:r>
              <a:rPr lang="en-US" sz="1600" b="1" kern="0" baseline="-25000" dirty="0" err="1" smtClean="0">
                <a:solidFill>
                  <a:srgbClr val="00B050"/>
                </a:solidFill>
              </a:rPr>
              <a:t>c</a:t>
            </a:r>
            <a:r>
              <a:rPr lang="en-US" sz="1600" b="1" kern="0" dirty="0" smtClean="0">
                <a:solidFill>
                  <a:srgbClr val="00B050"/>
                </a:solidFill>
              </a:rPr>
              <a:t>=38K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600" kern="0" dirty="0" smtClean="0">
                <a:solidFill>
                  <a:sysClr val="windowText" lastClr="000000"/>
                </a:solidFill>
              </a:rPr>
              <a:t>Rotter et al., PRL 2008, Ni et al. PRB 2008</a:t>
            </a:r>
            <a:endParaRPr lang="en-US" sz="16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144463" y="4765222"/>
            <a:ext cx="23018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B050"/>
                </a:solidFill>
              </a:rPr>
              <a:t>T</a:t>
            </a:r>
            <a:r>
              <a:rPr lang="en-US" sz="1600" b="1" kern="0" baseline="-25000" dirty="0" smtClean="0">
                <a:solidFill>
                  <a:srgbClr val="00B050"/>
                </a:solidFill>
              </a:rPr>
              <a:t>c</a:t>
            </a:r>
            <a:r>
              <a:rPr lang="en-US" sz="1600" b="1" kern="0" dirty="0" smtClean="0">
                <a:solidFill>
                  <a:srgbClr val="00B050"/>
                </a:solidFill>
              </a:rPr>
              <a:t>=</a:t>
            </a:r>
            <a:r>
              <a:rPr lang="en-US" sz="1600" b="1" kern="0" dirty="0" err="1" smtClean="0">
                <a:solidFill>
                  <a:srgbClr val="00B050"/>
                </a:solidFill>
              </a:rPr>
              <a:t>26K</a:t>
            </a:r>
            <a:endParaRPr lang="en-US" sz="1600" b="1" kern="0" dirty="0" smtClean="0">
              <a:solidFill>
                <a:srgbClr val="00B05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 smtClean="0">
                <a:solidFill>
                  <a:sysClr val="windowText" lastClr="000000"/>
                </a:solidFill>
              </a:rPr>
              <a:t>55K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for </a:t>
            </a:r>
            <a:r>
              <a:rPr lang="en-US" sz="1600" b="1" kern="0" dirty="0" smtClean="0">
                <a:solidFill>
                  <a:sysClr val="windowText" lastClr="000000"/>
                </a:solidFill>
              </a:rPr>
              <a:t>Sm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, Chen</a:t>
            </a:r>
            <a:r>
              <a:rPr lang="da-DK" sz="1600" kern="0" dirty="0" smtClean="0">
                <a:solidFill>
                  <a:sysClr val="windowText" lastClr="000000"/>
                </a:solidFill>
              </a:rPr>
              <a:t> et al.,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Nature 2008; </a:t>
            </a:r>
            <a:r>
              <a:rPr lang="da-DK" sz="1600" kern="0" dirty="0" smtClean="0">
                <a:solidFill>
                  <a:sysClr val="windowText" lastClr="000000"/>
                </a:solidFill>
              </a:rPr>
              <a:t>Ren Chin. Phys. Lett.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2008</a:t>
            </a:r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7261161" y="4765222"/>
            <a:ext cx="17860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00B050"/>
                </a:solidFill>
              </a:rPr>
              <a:t>T</a:t>
            </a:r>
            <a:r>
              <a:rPr lang="en-US" sz="1600" b="1" kern="0" baseline="-25000" dirty="0" err="1" smtClean="0">
                <a:solidFill>
                  <a:srgbClr val="00B050"/>
                </a:solidFill>
              </a:rPr>
              <a:t>c</a:t>
            </a:r>
            <a:r>
              <a:rPr lang="en-US" sz="1600" b="1" kern="0" dirty="0" smtClean="0">
                <a:solidFill>
                  <a:srgbClr val="00B050"/>
                </a:solidFill>
              </a:rPr>
              <a:t>=8K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Hsu et al.,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 smtClean="0">
                <a:solidFill>
                  <a:sysClr val="windowText" lastClr="000000"/>
                </a:solidFill>
              </a:rPr>
              <a:t>PNAS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2008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&gt;</a:t>
            </a:r>
            <a:r>
              <a:rPr lang="en-US" sz="1600" dirty="0" err="1" smtClean="0">
                <a:solidFill>
                  <a:prstClr val="black"/>
                </a:solidFill>
              </a:rPr>
              <a:t>60K</a:t>
            </a:r>
            <a:r>
              <a:rPr lang="en-US" sz="1600" dirty="0" smtClean="0">
                <a:solidFill>
                  <a:prstClr val="black"/>
                </a:solidFill>
              </a:rPr>
              <a:t> in ML-</a:t>
            </a:r>
            <a:r>
              <a:rPr lang="en-US" sz="1600" dirty="0" err="1" smtClean="0">
                <a:solidFill>
                  <a:prstClr val="black"/>
                </a:solidFill>
              </a:rPr>
              <a:t>FeSe</a:t>
            </a:r>
            <a:endParaRPr lang="en-US" sz="1600" dirty="0" smtClean="0">
              <a:solidFill>
                <a:prstClr val="black"/>
              </a:solidFill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Wang 2012</a:t>
            </a:r>
            <a:endParaRPr lang="en-US" sz="16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2" name="TextBox 12"/>
          <p:cNvSpPr txBox="1">
            <a:spLocks noChangeArrowheads="1"/>
          </p:cNvSpPr>
          <p:nvPr/>
        </p:nvSpPr>
        <p:spPr bwMode="auto">
          <a:xfrm>
            <a:off x="1517325" y="963041"/>
            <a:ext cx="6109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C00000"/>
                </a:solidFill>
              </a:rPr>
              <a:t>Семейство пниктидов и </a:t>
            </a:r>
            <a:r>
              <a:rPr lang="ru-RU" b="1" kern="0" dirty="0" err="1" smtClean="0">
                <a:solidFill>
                  <a:srgbClr val="C00000"/>
                </a:solidFill>
              </a:rPr>
              <a:t>халькогенидов</a:t>
            </a:r>
            <a:endParaRPr lang="ru-RU" b="1" kern="0" dirty="0" smtClean="0">
              <a:solidFill>
                <a:srgbClr val="C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C00000"/>
                </a:solidFill>
              </a:rPr>
              <a:t>Общим для всех является слой </a:t>
            </a:r>
            <a:r>
              <a:rPr lang="en-US" b="1" kern="0" dirty="0" err="1" smtClean="0">
                <a:solidFill>
                  <a:srgbClr val="C00000"/>
                </a:solidFill>
              </a:rPr>
              <a:t>FePn</a:t>
            </a:r>
            <a:r>
              <a:rPr lang="en-US" b="1" kern="0" dirty="0" smtClean="0">
                <a:solidFill>
                  <a:srgbClr val="C00000"/>
                </a:solidFill>
              </a:rPr>
              <a:t>, </a:t>
            </a:r>
            <a:r>
              <a:rPr lang="ru-RU" b="1" kern="0" dirty="0" smtClean="0">
                <a:solidFill>
                  <a:srgbClr val="C00000"/>
                </a:solidFill>
              </a:rPr>
              <a:t>где </a:t>
            </a:r>
            <a:r>
              <a:rPr lang="en-US" b="1" kern="0" dirty="0" err="1" smtClean="0">
                <a:solidFill>
                  <a:srgbClr val="C00000"/>
                </a:solidFill>
              </a:rPr>
              <a:t>Pn</a:t>
            </a:r>
            <a:r>
              <a:rPr lang="en-US" b="1" kern="0" dirty="0" smtClean="0">
                <a:solidFill>
                  <a:srgbClr val="C00000"/>
                </a:solidFill>
              </a:rPr>
              <a:t>=</a:t>
            </a:r>
            <a:r>
              <a:rPr lang="en-US" b="1" kern="0" dirty="0" err="1" smtClean="0">
                <a:solidFill>
                  <a:srgbClr val="C00000"/>
                </a:solidFill>
              </a:rPr>
              <a:t>As,Se</a:t>
            </a:r>
            <a:endParaRPr lang="ru-RU" b="1" kern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1343" y="265908"/>
            <a:ext cx="438132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prstClr val="black"/>
                </a:solidFill>
              </a:rPr>
              <a:t>Электронная структура (</a:t>
            </a:r>
            <a:r>
              <a:rPr lang="en-US" dirty="0" smtClean="0">
                <a:solidFill>
                  <a:prstClr val="black"/>
                </a:solidFill>
              </a:rPr>
              <a:t>LDA, </a:t>
            </a:r>
            <a:r>
              <a:rPr lang="en-US" dirty="0" err="1" smtClean="0">
                <a:solidFill>
                  <a:prstClr val="black"/>
                </a:solidFill>
              </a:rPr>
              <a:t>GGA</a:t>
            </a:r>
            <a:r>
              <a:rPr lang="ru-RU" dirty="0" smtClean="0">
                <a:solidFill>
                  <a:prstClr val="black"/>
                </a:solidFill>
              </a:rPr>
              <a:t>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854075"/>
            <a:ext cx="4208462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1444625" y="3248025"/>
            <a:ext cx="2090738" cy="89376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465138" y="4119563"/>
            <a:ext cx="1790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smtClean="0">
                <a:solidFill>
                  <a:srgbClr val="00CC00"/>
                </a:solidFill>
              </a:rPr>
              <a:t>Fe</a:t>
            </a:r>
            <a:r>
              <a:rPr lang="en-US" b="1" kern="0" baseline="30000" smtClean="0">
                <a:solidFill>
                  <a:srgbClr val="00CC00"/>
                </a:solidFill>
              </a:rPr>
              <a:t>2+</a:t>
            </a:r>
            <a:r>
              <a:rPr lang="en-US" b="1" kern="0" smtClean="0">
                <a:solidFill>
                  <a:srgbClr val="00CC00"/>
                </a:solidFill>
              </a:rPr>
              <a:t> 3d</a:t>
            </a:r>
            <a:r>
              <a:rPr lang="en-US" b="1" kern="0" baseline="30000" smtClean="0">
                <a:solidFill>
                  <a:srgbClr val="00CC00"/>
                </a:solidFill>
              </a:rPr>
              <a:t>6</a:t>
            </a:r>
            <a:r>
              <a:rPr lang="en-US" b="1" kern="0" smtClean="0">
                <a:solidFill>
                  <a:srgbClr val="00CC00"/>
                </a:solidFill>
              </a:rPr>
              <a:t>-states</a:t>
            </a:r>
            <a:endParaRPr lang="en-US" b="1" kern="0" smtClean="0">
              <a:solidFill>
                <a:sysClr val="windowText" lastClr="000000"/>
              </a:solidFill>
            </a:endParaRPr>
          </a:p>
        </p:txBody>
      </p:sp>
      <p:sp>
        <p:nvSpPr>
          <p:cNvPr id="30" name="Прямоугольник 3"/>
          <p:cNvSpPr>
            <a:spLocks noChangeArrowheads="1"/>
          </p:cNvSpPr>
          <p:nvPr/>
        </p:nvSpPr>
        <p:spPr bwMode="auto">
          <a:xfrm>
            <a:off x="96908" y="6261088"/>
            <a:ext cx="8870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 smtClean="0">
                <a:solidFill>
                  <a:sysClr val="windowText" lastClr="000000"/>
                </a:solidFill>
              </a:rPr>
              <a:t>S. </a:t>
            </a:r>
            <a:r>
              <a:rPr lang="de-DE" sz="1400" kern="0" dirty="0" err="1" smtClean="0">
                <a:solidFill>
                  <a:sysClr val="windowText" lastClr="000000"/>
                </a:solidFill>
              </a:rPr>
              <a:t>Lebegue</a:t>
            </a:r>
            <a:r>
              <a:rPr lang="de-DE" sz="1400" kern="0" dirty="0" smtClean="0">
                <a:solidFill>
                  <a:sysClr val="windowText" lastClr="000000"/>
                </a:solidFill>
              </a:rPr>
              <a:t>, PRB 75, 035110 (2007); D.J. Singh, M.-H. Du, PRL 100, 237003 (2008);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I.I.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Mazin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 et al., PRL 101, 057003 (2008), I.A</a:t>
            </a:r>
            <a:r>
              <a:rPr lang="en-US" sz="1400" kern="0" dirty="0">
                <a:solidFill>
                  <a:sysClr val="windowText" lastClr="000000"/>
                </a:solidFill>
              </a:rPr>
              <a:t>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Nekrasov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 et al.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Pis’ma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 v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ZhETP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 77, 155 (2008), I.I.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Mazin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1400" kern="0" dirty="0" err="1" smtClean="0">
                <a:solidFill>
                  <a:sysClr val="windowText" lastClr="000000"/>
                </a:solidFill>
              </a:rPr>
              <a:t>Physica</a:t>
            </a:r>
            <a:r>
              <a:rPr lang="en-US" sz="1400" kern="0" dirty="0">
                <a:solidFill>
                  <a:sysClr val="windowText" lastClr="000000"/>
                </a:solidFill>
              </a:rPr>
              <a:t> C 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469, 614 (</a:t>
            </a:r>
            <a:r>
              <a:rPr lang="en-US" sz="1400" kern="0" dirty="0">
                <a:solidFill>
                  <a:sysClr val="windowText" lastClr="000000"/>
                </a:solidFill>
              </a:rPr>
              <a:t>2009</a:t>
            </a:r>
            <a:r>
              <a:rPr lang="en-US" sz="1400" kern="0" dirty="0" smtClean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31" name="Прямоугольник 3"/>
          <p:cNvSpPr>
            <a:spLocks noChangeArrowheads="1"/>
          </p:cNvSpPr>
          <p:nvPr/>
        </p:nvSpPr>
        <p:spPr bwMode="auto">
          <a:xfrm>
            <a:off x="4964564" y="978015"/>
            <a:ext cx="39473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sysClr val="windowText" lastClr="000000"/>
                </a:solidFill>
                <a:latin typeface="Arial"/>
              </a:rPr>
              <a:t>Все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5</a:t>
            </a:r>
            <a:r>
              <a:rPr lang="ru-RU" kern="0" dirty="0" smtClean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d-</a:t>
            </a:r>
            <a:r>
              <a:rPr lang="ru-RU" kern="0" dirty="0" err="1" smtClean="0">
                <a:solidFill>
                  <a:sysClr val="windowText" lastClr="000000"/>
                </a:solidFill>
                <a:latin typeface="Arial"/>
              </a:rPr>
              <a:t>орбиталей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(d</a:t>
            </a:r>
            <a:r>
              <a:rPr lang="en-US" kern="0" baseline="-25000" dirty="0">
                <a:solidFill>
                  <a:sysClr val="windowText" lastClr="000000"/>
                </a:solidFill>
                <a:latin typeface="Arial"/>
              </a:rPr>
              <a:t>x</a:t>
            </a:r>
            <a:r>
              <a:rPr lang="en-US" kern="0" baseline="-8000" dirty="0">
                <a:solidFill>
                  <a:sysClr val="windowText" lastClr="000000"/>
                </a:solidFill>
              </a:rPr>
              <a:t>2</a:t>
            </a:r>
            <a:r>
              <a:rPr lang="en-US" kern="0" baseline="-25000" dirty="0">
                <a:solidFill>
                  <a:sysClr val="windowText" lastClr="000000"/>
                </a:solidFill>
                <a:latin typeface="Arial"/>
              </a:rPr>
              <a:t>-y</a:t>
            </a:r>
            <a:r>
              <a:rPr lang="en-US" kern="0" baseline="-8000" dirty="0">
                <a:solidFill>
                  <a:sysClr val="windowText" lastClr="000000"/>
                </a:solidFill>
              </a:rPr>
              <a:t>2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d</a:t>
            </a:r>
            <a:r>
              <a:rPr lang="en-US" kern="0" baseline="-25000" dirty="0" smtClean="0">
                <a:solidFill>
                  <a:sysClr val="windowText" lastClr="000000"/>
                </a:solidFill>
                <a:latin typeface="Arial"/>
              </a:rPr>
              <a:t>3z</a:t>
            </a:r>
            <a:r>
              <a:rPr lang="en-US" kern="0" baseline="-8000" dirty="0" smtClean="0">
                <a:solidFill>
                  <a:sysClr val="windowText" lastClr="000000"/>
                </a:solidFill>
              </a:rPr>
              <a:t>2</a:t>
            </a:r>
            <a:r>
              <a:rPr lang="en-US" kern="0" baseline="-25000" dirty="0" smtClean="0">
                <a:solidFill>
                  <a:sysClr val="windowText" lastClr="000000"/>
                </a:solidFill>
                <a:latin typeface="Arial"/>
              </a:rPr>
              <a:t>-r</a:t>
            </a:r>
            <a:r>
              <a:rPr lang="en-US" kern="0" baseline="-8000" dirty="0" smtClean="0">
                <a:solidFill>
                  <a:sysClr val="windowText" lastClr="000000"/>
                </a:solidFill>
              </a:rPr>
              <a:t>2</a:t>
            </a:r>
            <a:r>
              <a:rPr lang="en-US" kern="0" dirty="0" smtClean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  <a:latin typeface="Arial"/>
              </a:rPr>
              <a:t>d</a:t>
            </a:r>
            <a:r>
              <a:rPr lang="en-US" kern="0" baseline="-25000" dirty="0" err="1">
                <a:solidFill>
                  <a:sysClr val="windowText" lastClr="000000"/>
                </a:solidFill>
                <a:latin typeface="Arial"/>
              </a:rPr>
              <a:t>xy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  <a:latin typeface="Arial"/>
              </a:rPr>
              <a:t>d</a:t>
            </a:r>
            <a:r>
              <a:rPr lang="en-US" kern="0" baseline="-25000" dirty="0" err="1">
                <a:solidFill>
                  <a:sysClr val="windowText" lastClr="000000"/>
                </a:solidFill>
                <a:latin typeface="Arial"/>
              </a:rPr>
              <a:t>xz</a:t>
            </a:r>
            <a:r>
              <a:rPr lang="en-US" kern="0" dirty="0" err="1">
                <a:solidFill>
                  <a:sysClr val="windowText" lastClr="000000"/>
                </a:solidFill>
                <a:latin typeface="Arial"/>
              </a:rPr>
              <a:t>+d</a:t>
            </a:r>
            <a:r>
              <a:rPr lang="en-US" kern="0" baseline="-25000" dirty="0" err="1">
                <a:solidFill>
                  <a:sysClr val="windowText" lastClr="000000"/>
                </a:solidFill>
                <a:latin typeface="Arial"/>
              </a:rPr>
              <a:t>yz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) </a:t>
            </a:r>
            <a:r>
              <a:rPr lang="ru-RU" kern="0" dirty="0" smtClean="0">
                <a:solidFill>
                  <a:sysClr val="windowText" lastClr="000000"/>
                </a:solidFill>
                <a:latin typeface="Arial"/>
              </a:rPr>
              <a:t>вблизи уровня Ферми</a:t>
            </a:r>
            <a:endParaRPr lang="en-US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2" name="Прямоугольник 3"/>
          <p:cNvSpPr>
            <a:spLocks noChangeArrowheads="1"/>
          </p:cNvSpPr>
          <p:nvPr/>
        </p:nvSpPr>
        <p:spPr bwMode="auto">
          <a:xfrm>
            <a:off x="253626" y="4636605"/>
            <a:ext cx="466696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600" kern="0" dirty="0" smtClean="0">
                <a:solidFill>
                  <a:srgbClr val="6EA0B0">
                    <a:lumMod val="50000"/>
                  </a:srgbClr>
                </a:solidFill>
                <a:latin typeface="Arial"/>
              </a:rPr>
              <a:t>Электронные и дырочные карманы присутствуют на Ферми-поверхности</a:t>
            </a:r>
            <a:r>
              <a:rPr lang="en-US" sz="1600" kern="0" dirty="0" smtClean="0">
                <a:solidFill>
                  <a:srgbClr val="6EA0B0">
                    <a:lumMod val="50000"/>
                  </a:srgbClr>
                </a:solidFill>
                <a:latin typeface="Arial"/>
              </a:rPr>
              <a:t> (</a:t>
            </a:r>
            <a:r>
              <a:rPr lang="ru-RU" sz="1600" kern="0" dirty="0" smtClean="0">
                <a:solidFill>
                  <a:srgbClr val="6EA0B0">
                    <a:lumMod val="50000"/>
                  </a:srgbClr>
                </a:solidFill>
                <a:latin typeface="Arial"/>
              </a:rPr>
              <a:t>квантовые осцилляции</a:t>
            </a:r>
            <a:r>
              <a:rPr lang="en-US" sz="1600" kern="0" dirty="0" smtClean="0">
                <a:solidFill>
                  <a:srgbClr val="6EA0B0">
                    <a:lumMod val="50000"/>
                  </a:srgbClr>
                </a:solidFill>
                <a:latin typeface="Arial"/>
              </a:rPr>
              <a:t>, ARPES)</a:t>
            </a:r>
            <a:endParaRPr lang="en-US" sz="1600" kern="0" dirty="0">
              <a:solidFill>
                <a:srgbClr val="6EA0B0">
                  <a:lumMod val="50000"/>
                </a:srgbClr>
              </a:solidFill>
              <a:latin typeface="Arial"/>
            </a:endParaRPr>
          </a:p>
          <a:p>
            <a:pPr marL="342900" indent="-342900" fontAlgn="auto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600" kern="0" dirty="0" smtClean="0">
                <a:solidFill>
                  <a:srgbClr val="6EA0B0">
                    <a:lumMod val="50000"/>
                  </a:srgbClr>
                </a:solidFill>
                <a:latin typeface="Arial"/>
              </a:rPr>
              <a:t>Ферми-поверхность есть и при нулевом допировании </a:t>
            </a:r>
            <a:r>
              <a:rPr lang="en-US" sz="1600" kern="0" dirty="0" smtClean="0">
                <a:solidFill>
                  <a:srgbClr val="6EA0B0">
                    <a:lumMod val="50000"/>
                  </a:srgbClr>
                </a:solidFill>
                <a:latin typeface="Arial"/>
              </a:rPr>
              <a:t>(ARPES</a:t>
            </a:r>
            <a:r>
              <a:rPr lang="en-US" sz="1600" kern="0" dirty="0">
                <a:solidFill>
                  <a:srgbClr val="6EA0B0">
                    <a:lumMod val="50000"/>
                  </a:srgbClr>
                </a:solidFill>
                <a:latin typeface="Arial"/>
              </a:rPr>
              <a:t>)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104373" y="1693934"/>
            <a:ext cx="3614579" cy="2510772"/>
            <a:chOff x="5094288" y="2331490"/>
            <a:chExt cx="3614579" cy="2510772"/>
          </a:xfrm>
        </p:grpSpPr>
        <p:pic>
          <p:nvPicPr>
            <p:cNvPr id="6963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288" y="2331490"/>
              <a:ext cx="3533897" cy="2510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Прямоугольник 7"/>
            <p:cNvSpPr>
              <a:spLocks noChangeArrowheads="1"/>
            </p:cNvSpPr>
            <p:nvPr/>
          </p:nvSpPr>
          <p:spPr bwMode="auto">
            <a:xfrm>
              <a:off x="7151297" y="3252474"/>
              <a:ext cx="354073" cy="51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 smtClean="0">
                  <a:solidFill>
                    <a:srgbClr val="C00000"/>
                  </a:solidFill>
                </a:rPr>
                <a:t>h</a:t>
              </a:r>
            </a:p>
          </p:txBody>
        </p:sp>
        <p:sp>
          <p:nvSpPr>
            <p:cNvPr id="29" name="Прямоугольник 7"/>
            <p:cNvSpPr>
              <a:spLocks noChangeArrowheads="1"/>
            </p:cNvSpPr>
            <p:nvPr/>
          </p:nvSpPr>
          <p:spPr bwMode="auto">
            <a:xfrm>
              <a:off x="5402510" y="3134939"/>
              <a:ext cx="354073" cy="51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 smtClean="0">
                  <a:solidFill>
                    <a:srgbClr val="0000CC"/>
                  </a:solidFill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03107" y="2636831"/>
                  <a:ext cx="3722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Γ</m:t>
                        </m:r>
                      </m:oMath>
                    </m:oMathPara>
                  </a14:m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3107" y="2636831"/>
                  <a:ext cx="372218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272529" y="2808311"/>
                  <a:ext cx="4363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2529" y="2808311"/>
                  <a:ext cx="436338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Группа 18"/>
          <p:cNvGrpSpPr/>
          <p:nvPr/>
        </p:nvGrpSpPr>
        <p:grpSpPr>
          <a:xfrm>
            <a:off x="5437149" y="4301048"/>
            <a:ext cx="1867497" cy="1867497"/>
            <a:chOff x="6940119" y="4013667"/>
            <a:chExt cx="1867497" cy="1867497"/>
          </a:xfrm>
        </p:grpSpPr>
        <p:grpSp>
          <p:nvGrpSpPr>
            <p:cNvPr id="20" name="Group 28"/>
            <p:cNvGrpSpPr>
              <a:grpSpLocks/>
            </p:cNvGrpSpPr>
            <p:nvPr/>
          </p:nvGrpSpPr>
          <p:grpSpPr bwMode="auto">
            <a:xfrm>
              <a:off x="7749368" y="4013667"/>
              <a:ext cx="298281" cy="497999"/>
              <a:chOff x="1344" y="576"/>
              <a:chExt cx="288" cy="480"/>
            </a:xfrm>
          </p:grpSpPr>
          <p:sp>
            <p:nvSpPr>
              <p:cNvPr id="41" name="Oval 29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Oval 30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 rot="5400000">
              <a:off x="8409476" y="4723057"/>
              <a:ext cx="298281" cy="497999"/>
              <a:chOff x="1344" y="576"/>
              <a:chExt cx="288" cy="480"/>
            </a:xfrm>
          </p:grpSpPr>
          <p:sp>
            <p:nvSpPr>
              <p:cNvPr id="39" name="Oval 32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Oval 33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" name="Group 34"/>
            <p:cNvGrpSpPr>
              <a:grpSpLocks/>
            </p:cNvGrpSpPr>
            <p:nvPr/>
          </p:nvGrpSpPr>
          <p:grpSpPr bwMode="auto">
            <a:xfrm rot="10800000">
              <a:off x="7749368" y="5383165"/>
              <a:ext cx="298281" cy="497999"/>
              <a:chOff x="1344" y="576"/>
              <a:chExt cx="288" cy="480"/>
            </a:xfrm>
          </p:grpSpPr>
          <p:sp>
            <p:nvSpPr>
              <p:cNvPr id="37" name="Oval 35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Oval 36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6" name="Group 37"/>
            <p:cNvGrpSpPr>
              <a:grpSpLocks/>
            </p:cNvGrpSpPr>
            <p:nvPr/>
          </p:nvGrpSpPr>
          <p:grpSpPr bwMode="auto">
            <a:xfrm rot="16200000">
              <a:off x="7039978" y="4723057"/>
              <a:ext cx="298281" cy="497999"/>
              <a:chOff x="1344" y="576"/>
              <a:chExt cx="288" cy="480"/>
            </a:xfrm>
          </p:grpSpPr>
          <p:sp>
            <p:nvSpPr>
              <p:cNvPr id="35" name="Oval 38"/>
              <p:cNvSpPr>
                <a:spLocks noChangeArrowheads="1"/>
              </p:cNvSpPr>
              <p:nvPr/>
            </p:nvSpPr>
            <p:spPr bwMode="auto">
              <a:xfrm>
                <a:off x="1344" y="576"/>
                <a:ext cx="288" cy="480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Oval 39"/>
              <p:cNvSpPr>
                <a:spLocks noChangeArrowheads="1"/>
              </p:cNvSpPr>
              <p:nvPr/>
            </p:nvSpPr>
            <p:spPr bwMode="auto">
              <a:xfrm>
                <a:off x="1386" y="648"/>
                <a:ext cx="201" cy="33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24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7" name="Oval 41"/>
            <p:cNvSpPr>
              <a:spLocks noChangeArrowheads="1"/>
            </p:cNvSpPr>
            <p:nvPr/>
          </p:nvSpPr>
          <p:spPr bwMode="auto">
            <a:xfrm>
              <a:off x="7601525" y="4682854"/>
              <a:ext cx="560249" cy="560249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val 42"/>
            <p:cNvSpPr>
              <a:spLocks noChangeArrowheads="1"/>
            </p:cNvSpPr>
            <p:nvPr/>
          </p:nvSpPr>
          <p:spPr bwMode="auto">
            <a:xfrm>
              <a:off x="7694900" y="4776229"/>
              <a:ext cx="373499" cy="3734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189118" y="4262666"/>
              <a:ext cx="1369498" cy="136949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515455" y="4710191"/>
            <a:ext cx="1395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F0"/>
                </a:solidFill>
              </a:rPr>
              <a:t>Двумерная модель</a:t>
            </a:r>
            <a:r>
              <a:rPr lang="en-US" sz="1600" b="1" dirty="0" smtClean="0">
                <a:solidFill>
                  <a:srgbClr val="00B0F0"/>
                </a:solidFill>
              </a:rPr>
              <a:t>, </a:t>
            </a:r>
            <a:r>
              <a:rPr lang="ru-RU" sz="1600" b="1" dirty="0" smtClean="0">
                <a:solidFill>
                  <a:srgbClr val="00B0F0"/>
                </a:solidFill>
              </a:rPr>
              <a:t>нестинг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08392" y="4799047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C00000"/>
                </a:solidFill>
              </a:rPr>
              <a:t>h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68917" y="483127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0000CC"/>
                </a:solidFill>
              </a:rPr>
              <a:t>e</a:t>
            </a:r>
            <a:endParaRPr lang="ru-RU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6145957" y="5397208"/>
            <a:ext cx="907777" cy="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35"/>
              <p:cNvSpPr txBox="1">
                <a:spLocks noChangeArrowheads="1"/>
              </p:cNvSpPr>
              <p:nvPr/>
            </p:nvSpPr>
            <p:spPr bwMode="auto">
              <a:xfrm>
                <a:off x="6540386" y="5375894"/>
                <a:ext cx="361167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kern="0" smtClean="0">
                          <a:solidFill>
                            <a:srgbClr val="00B0F0"/>
                          </a:solidFill>
                          <a:latin typeface="Cambria Math"/>
                        </a:rPr>
                        <m:t>𝐐</m:t>
                      </m:r>
                    </m:oMath>
                  </m:oMathPara>
                </a14:m>
                <a:endParaRPr lang="ru-RU" sz="2000" kern="0" baseline="-25000" dirty="0" smtClean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5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0386" y="5375894"/>
                <a:ext cx="361167" cy="392993"/>
              </a:xfrm>
              <a:prstGeom prst="rect">
                <a:avLst/>
              </a:prstGeom>
              <a:blipFill rotWithShape="0">
                <a:blip r:embed="rId8"/>
                <a:stretch>
                  <a:fillRect l="-6780" r="-678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4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" grpId="0"/>
      <p:bldP spid="5" grpId="0"/>
      <p:bldP spid="4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31107</TotalTime>
  <Words>4176</Words>
  <Application>Microsoft Office PowerPoint</Application>
  <PresentationFormat>Экран (4:3)</PresentationFormat>
  <Paragraphs>743</Paragraphs>
  <Slides>59</Slides>
  <Notes>41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85" baseType="lpstr">
      <vt:lpstr>MS PGothic</vt:lpstr>
      <vt:lpstr>Arial</vt:lpstr>
      <vt:lpstr>Calibri</vt:lpstr>
      <vt:lpstr>Cambria Math</vt:lpstr>
      <vt:lpstr>Century Gothic</vt:lpstr>
      <vt:lpstr>CMBX9</vt:lpstr>
      <vt:lpstr>CMR9</vt:lpstr>
      <vt:lpstr>Symbol</vt:lpstr>
      <vt:lpstr>Tahoma</vt:lpstr>
      <vt:lpstr>Times New Roman</vt:lpstr>
      <vt:lpstr>Verdana</vt:lpstr>
      <vt:lpstr>Wingdings</vt:lpstr>
      <vt:lpstr>Wingdings 2</vt:lpstr>
      <vt:lpstr>Яркая</vt:lpstr>
      <vt:lpstr>2_Яркая</vt:lpstr>
      <vt:lpstr>3_Яркая</vt:lpstr>
      <vt:lpstr>5_Яркая</vt:lpstr>
      <vt:lpstr>4_Яркая</vt:lpstr>
      <vt:lpstr>1_Яркая</vt:lpstr>
      <vt:lpstr>6_Яркая</vt:lpstr>
      <vt:lpstr>12_Яркая</vt:lpstr>
      <vt:lpstr>7_Яркая</vt:lpstr>
      <vt:lpstr>8_Яркая</vt:lpstr>
      <vt:lpstr>9_Яркая</vt:lpstr>
      <vt:lpstr>10_Яркая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eremina</dc:creator>
  <cp:lastModifiedBy>Maxim Korshunov</cp:lastModifiedBy>
  <cp:revision>1808</cp:revision>
  <dcterms:created xsi:type="dcterms:W3CDTF">2003-03-14T16:06:33Z</dcterms:created>
  <dcterms:modified xsi:type="dcterms:W3CDTF">2018-11-05T14:36:32Z</dcterms:modified>
</cp:coreProperties>
</file>