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1" r:id="rId12"/>
    <p:sldId id="270" r:id="rId13"/>
    <p:sldId id="272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9E0A"/>
    <a:srgbClr val="CC6600"/>
    <a:srgbClr val="996633"/>
    <a:srgbClr val="FF9900"/>
    <a:srgbClr val="CCFFCC"/>
    <a:srgbClr val="00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3EE977-8D01-4270-93A6-E6C179E25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6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B008E70-05EC-419D-A9EC-798502445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0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382829-FC88-439B-AE51-3E456CD36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236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3F5236-FFCA-4E86-8BCE-2E1387EC0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797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153355-5A04-4714-B114-8CD6A73F6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C5C5A0-F63E-4C7E-AE1C-DB191CA81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02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F908881-1843-489B-8A45-A5E94DC60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70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199F87-7537-4B65-9686-015E5DE3B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30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DEF85D-0384-4853-9AD1-A6D9C6901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97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46B111-F62E-484F-B4D0-6C1D11DCB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70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5A5908-1015-4869-BFD9-C304D87A6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67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D1B7EF-1313-48A4-972B-C3C9ABE35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52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24E8CB-EF61-4968-9636-8D90430B0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8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DE1622-1C52-49A0-AC00-67E51A0265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1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0" y="2500313"/>
            <a:ext cx="9144000" cy="1714505"/>
          </a:xfrm>
          <a:prstGeom prst="rect">
            <a:avLst/>
          </a:prstGeom>
          <a:solidFill>
            <a:srgbClr val="1D39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Отчет </a:t>
            </a:r>
            <a:r>
              <a:rPr lang="ru-RU" sz="3200" b="1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о </a:t>
            </a:r>
            <a:r>
              <a:rPr lang="ru-RU" sz="3200" b="1" dirty="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деятельности бюро Объединенного ученого совета СО РАН по физическим наукам в 2015 году </a:t>
            </a:r>
            <a:endParaRPr lang="ru-RU" altLang="ru-RU" sz="3200" b="1" kern="0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4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6830"/>
            <a:ext cx="1073951" cy="107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450912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Докладчик: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у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ченый секретарь Совета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к.ф.-м.н. А.В. Аникеев</a:t>
            </a:r>
            <a:endParaRPr lang="ru-RU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309320"/>
            <a:ext cx="7462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Заседание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ОУС СО РАН по физическим наукам 17 марта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2016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года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4350" y="1268760"/>
            <a:ext cx="6475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69E0A"/>
                </a:solidFill>
              </a:rPr>
              <a:t>Сибирское отделение Российской академии наук</a:t>
            </a:r>
            <a:endParaRPr lang="ru-RU" sz="2000" b="1" dirty="0">
              <a:solidFill>
                <a:srgbClr val="C69E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9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815615"/>
              </p:ext>
            </p:extLst>
          </p:nvPr>
        </p:nvGraphicFramePr>
        <p:xfrm>
          <a:off x="251520" y="1514401"/>
          <a:ext cx="8640960" cy="2499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Создание и обеспечение деятельности научных, экспертных, координационных советов, комитетов и комиссий по важнейшим направлениям развития науки и техники (до 12)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12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12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365104"/>
            <a:ext cx="8655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2015 году постановлениями Президиума СО РАН были вновь созданы</a:t>
            </a:r>
            <a:br>
              <a:rPr lang="ru-RU" dirty="0" smtClean="0"/>
            </a:br>
            <a:r>
              <a:rPr lang="ru-RU" dirty="0" smtClean="0"/>
              <a:t>(в новом составе) </a:t>
            </a:r>
            <a:r>
              <a:rPr lang="ru-RU" b="1" dirty="0" smtClean="0"/>
              <a:t>11</a:t>
            </a:r>
            <a:r>
              <a:rPr lang="ru-RU" dirty="0" smtClean="0"/>
              <a:t> Объединенных ученых совета СО РАН по направлениям науки. Обеспечение деятельности Советов закреплено Положением об ОУС СО РАН, принятым постановлением Президиума СО </a:t>
            </a:r>
            <a:r>
              <a:rPr lang="ru-RU" dirty="0"/>
              <a:t>РАН. </a:t>
            </a:r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В 2015 году в соответствии </a:t>
            </a:r>
            <a:r>
              <a:rPr lang="ru-RU" dirty="0"/>
              <a:t>с Положением об осуществлении экспертных </a:t>
            </a:r>
            <a:r>
              <a:rPr lang="ru-RU" dirty="0" smtClean="0"/>
              <a:t>функций РАН</a:t>
            </a:r>
            <a:r>
              <a:rPr lang="ru-RU" dirty="0"/>
              <a:t>, </a:t>
            </a:r>
            <a:r>
              <a:rPr lang="ru-RU" dirty="0" smtClean="0"/>
              <a:t>постановлением Президиума СО РАН № 175 была создана </a:t>
            </a:r>
            <a:r>
              <a:rPr lang="ru-RU" dirty="0"/>
              <a:t>Экспертная комиссия СО РАН. </a:t>
            </a:r>
          </a:p>
        </p:txBody>
      </p:sp>
    </p:spTree>
    <p:extLst>
      <p:ext uri="{BB962C8B-B14F-4D97-AF65-F5344CB8AC3E}">
        <p14:creationId xmlns:p14="http://schemas.microsoft.com/office/powerpoint/2010/main" val="23966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10.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03043"/>
              </p:ext>
            </p:extLst>
          </p:nvPr>
        </p:nvGraphicFramePr>
        <p:xfrm>
          <a:off x="251520" y="1514401"/>
          <a:ext cx="8640960" cy="201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Подготовка предложений в целях разработки программ развития государственных научных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20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</a:t>
                      </a:r>
                      <a:endParaRPr lang="ru-RU" sz="11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326" y="4149080"/>
            <a:ext cx="8655276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2015 году Сибирское отделение подготовило 20 предложений по программам развития институтов и НЦ СО РАН, а также </a:t>
            </a:r>
            <a:r>
              <a:rPr lang="ru-RU" dirty="0" err="1" smtClean="0"/>
              <a:t>пр</a:t>
            </a:r>
            <a:r>
              <a:rPr lang="ru-RU" dirty="0" smtClean="0"/>
              <a:t> программам развития планируемых и создаваемых ФИЦ. </a:t>
            </a:r>
          </a:p>
          <a:p>
            <a:pPr algn="just">
              <a:spcBef>
                <a:spcPts val="600"/>
              </a:spcBef>
            </a:pPr>
            <a:r>
              <a:rPr lang="ru-RU" i="1" dirty="0" smtClean="0"/>
              <a:t>Под </a:t>
            </a:r>
            <a:r>
              <a:rPr lang="ru-RU" i="1" dirty="0"/>
              <a:t>«предложениями в целях разработки программ развития» мы </a:t>
            </a:r>
            <a:r>
              <a:rPr lang="ru-RU" i="1" dirty="0" smtClean="0"/>
              <a:t>понимаем, в том числе, </a:t>
            </a:r>
            <a:r>
              <a:rPr lang="ru-RU" i="1" dirty="0"/>
              <a:t>и предложения СО РАН по </a:t>
            </a:r>
            <a:r>
              <a:rPr lang="ru-RU" i="1" dirty="0" smtClean="0"/>
              <a:t>вопросу реструктуризации </a:t>
            </a:r>
            <a:r>
              <a:rPr lang="ru-RU" i="1" dirty="0"/>
              <a:t>сети </a:t>
            </a:r>
            <a:r>
              <a:rPr lang="ru-RU" i="1" dirty="0" smtClean="0"/>
              <a:t>институтов, подведомственных ФАНО России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4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11.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88167"/>
              </p:ext>
            </p:extLst>
          </p:nvPr>
        </p:nvGraphicFramePr>
        <p:xfrm>
          <a:off x="251520" y="1514401"/>
          <a:ext cx="8640960" cy="2499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Подготовка предложений в отношении государственных заданий на проведение фундаментальных и поисковых научных исследований государственными научными организациями	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87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132</a:t>
                      </a:r>
                      <a:endParaRPr lang="ru-RU" sz="1100" b="0" dirty="0">
                        <a:solidFill>
                          <a:srgbClr val="0066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326" y="4149080"/>
            <a:ext cx="865527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Согласование Планов НИР и предложения в отношении государственных заданий на проведение фундаментальных и поисковых научных исследований государственными научными </a:t>
            </a:r>
            <a:r>
              <a:rPr lang="ru-RU" dirty="0" smtClean="0"/>
              <a:t>организациями, </a:t>
            </a:r>
            <a:r>
              <a:rPr lang="ru-RU" dirty="0"/>
              <a:t>подведомственными ФАНО </a:t>
            </a:r>
            <a:r>
              <a:rPr lang="ru-RU" dirty="0" smtClean="0"/>
              <a:t>России</a:t>
            </a:r>
            <a:r>
              <a:rPr lang="ru-RU" dirty="0"/>
              <a:t> и</a:t>
            </a:r>
            <a:r>
              <a:rPr lang="ru-RU" dirty="0" smtClean="0"/>
              <a:t> находящихся под научно-методическим руководством СО РАН.  </a:t>
            </a:r>
          </a:p>
          <a:p>
            <a:pPr algn="just">
              <a:spcBef>
                <a:spcPts val="600"/>
              </a:spcBef>
            </a:pPr>
            <a:r>
              <a:rPr lang="ru-RU" dirty="0" smtClean="0"/>
              <a:t>На начало 2015 года это было </a:t>
            </a:r>
            <a:r>
              <a:rPr lang="ru-RU" b="1" dirty="0" smtClean="0"/>
              <a:t>87</a:t>
            </a:r>
            <a:r>
              <a:rPr lang="ru-RU" dirty="0" smtClean="0"/>
              <a:t> организаций (институтов и региональных научных центров СО РАН). В течении года под научно-методическое руководство СО РАН перешли научные организации мед. и с/х академий на территории региона. (всего </a:t>
            </a:r>
            <a:r>
              <a:rPr lang="ru-RU" b="1" dirty="0" smtClean="0"/>
              <a:t>132</a:t>
            </a:r>
            <a:r>
              <a:rPr lang="ru-RU" dirty="0" smtClean="0"/>
              <a:t> организации)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8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12.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69165"/>
              </p:ext>
            </p:extLst>
          </p:nvPr>
        </p:nvGraphicFramePr>
        <p:xfrm>
          <a:off x="251520" y="1514401"/>
          <a:ext cx="8640960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Заключение и реализация соглашений о научно-информационном сотрудничестве с академиями наук и научно-исследовательскими организациями иностранных государств, международными научными союзами	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12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</a:t>
                      </a:r>
                      <a:endParaRPr lang="ru-RU" sz="11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326" y="4521974"/>
            <a:ext cx="8655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Заключение в 2015 году меморандумов и соглашений между ФГБУ «СО РАН» и иностранными или международными организациями, реализация в 2015 г. действующих соглашений в виде международных мероприятий, визитов, проведения конкурса международных проектов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6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13.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76216"/>
              </p:ext>
            </p:extLst>
          </p:nvPr>
        </p:nvGraphicFramePr>
        <p:xfrm>
          <a:off x="251520" y="1514401"/>
          <a:ext cx="8640960" cy="201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Издание научных монографий, учреждение и издание научных журналов</a:t>
                      </a:r>
                    </a:p>
                    <a:p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50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50</a:t>
                      </a:r>
                      <a:endParaRPr lang="ru-RU" sz="11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326" y="3861048"/>
            <a:ext cx="86552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2015 году Издательством СО РАН было издано </a:t>
            </a:r>
            <a:r>
              <a:rPr lang="ru-RU" b="1" dirty="0" smtClean="0"/>
              <a:t>20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66FF"/>
                </a:solidFill>
              </a:rPr>
              <a:t>научных монографий </a:t>
            </a:r>
            <a:r>
              <a:rPr lang="ru-RU" dirty="0" smtClean="0"/>
              <a:t>и </a:t>
            </a:r>
            <a:br>
              <a:rPr lang="ru-RU" dirty="0" smtClean="0"/>
            </a:br>
            <a:r>
              <a:rPr lang="ru-RU" b="1" dirty="0" smtClean="0"/>
              <a:t>1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66FF"/>
                </a:solidFill>
              </a:rPr>
              <a:t>научная монография </a:t>
            </a:r>
            <a:r>
              <a:rPr lang="ru-RU" dirty="0" smtClean="0"/>
              <a:t>в двух томах была </a:t>
            </a:r>
            <a:r>
              <a:rPr lang="ru-RU" dirty="0"/>
              <a:t>издана </a:t>
            </a:r>
            <a:r>
              <a:rPr lang="ru-RU" dirty="0" smtClean="0"/>
              <a:t>Академическим издательским домом </a:t>
            </a:r>
            <a:r>
              <a:rPr lang="ru-RU" dirty="0"/>
              <a:t>«Гео</a:t>
            </a:r>
            <a:r>
              <a:rPr lang="ru-RU" dirty="0" smtClean="0"/>
              <a:t>».  </a:t>
            </a:r>
          </a:p>
          <a:p>
            <a:endParaRPr lang="ru-RU" dirty="0"/>
          </a:p>
          <a:p>
            <a:pPr algn="just"/>
            <a:r>
              <a:rPr lang="ru-RU" dirty="0" smtClean="0"/>
              <a:t>Сибирское отделение является учредителем (издателем) </a:t>
            </a:r>
            <a:r>
              <a:rPr lang="ru-RU" b="1" dirty="0" smtClean="0"/>
              <a:t>29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66FF"/>
                </a:solidFill>
              </a:rPr>
              <a:t>научных журналов. </a:t>
            </a:r>
          </a:p>
          <a:p>
            <a:endParaRPr lang="ru-RU" dirty="0" smtClean="0">
              <a:solidFill>
                <a:srgbClr val="0066FF"/>
              </a:solidFill>
            </a:endParaRPr>
          </a:p>
          <a:p>
            <a:pPr algn="just"/>
            <a:r>
              <a:rPr lang="ru-RU" i="1" dirty="0" smtClean="0"/>
              <a:t>Кроме того в более чем </a:t>
            </a:r>
            <a:r>
              <a:rPr lang="ru-RU" b="1" i="1" dirty="0" smtClean="0"/>
              <a:t>30</a:t>
            </a:r>
            <a:r>
              <a:rPr lang="ru-RU" i="1" dirty="0" smtClean="0"/>
              <a:t> научных журналах члены РАН из Сибирского отделения являются главными редакторами или редакторами.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485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14.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50725"/>
              </p:ext>
            </p:extLst>
          </p:nvPr>
        </p:nvGraphicFramePr>
        <p:xfrm>
          <a:off x="251520" y="1514401"/>
          <a:ext cx="8640960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Публикация научно-популярной информации о достижениях ведущих российских и иностранных ученых, наиболее значимых результатах в сфере научной и научно-технической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300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354</a:t>
                      </a:r>
                      <a:endParaRPr lang="ru-RU" sz="9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9826" y="4365104"/>
            <a:ext cx="8655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В 2015 году в газете «Наука в Сибири» </a:t>
            </a:r>
            <a:r>
              <a:rPr lang="ru-RU" dirty="0" smtClean="0"/>
              <a:t>было </a:t>
            </a:r>
            <a:r>
              <a:rPr lang="ru-RU" dirty="0"/>
              <a:t>опубликовано 354 </a:t>
            </a:r>
            <a:r>
              <a:rPr lang="ru-RU" dirty="0" smtClean="0"/>
              <a:t>статьи </a:t>
            </a:r>
            <a:r>
              <a:rPr lang="ru-RU" dirty="0"/>
              <a:t>о </a:t>
            </a:r>
            <a:r>
              <a:rPr lang="ru-RU" dirty="0" smtClean="0"/>
              <a:t>достижениях </a:t>
            </a:r>
            <a:r>
              <a:rPr lang="ru-RU" dirty="0"/>
              <a:t>ведущих российских и иностранных ученых, наиболее значимых результатах в сфере научной и научно-технической </a:t>
            </a:r>
            <a:r>
              <a:rPr lang="ru-RU" dirty="0" smtClean="0"/>
              <a:t>деятельности. </a:t>
            </a:r>
          </a:p>
          <a:p>
            <a:endParaRPr lang="ru-RU" dirty="0"/>
          </a:p>
          <a:p>
            <a:pPr algn="ctr"/>
            <a:r>
              <a:rPr lang="ru-RU" i="1" dirty="0" smtClean="0"/>
              <a:t>Всего за 2015 год в </a:t>
            </a:r>
            <a:r>
              <a:rPr lang="ru-RU" i="1" dirty="0"/>
              <a:t>СМИ (включая интернет-издания и </a:t>
            </a:r>
            <a:r>
              <a:rPr lang="ru-RU" i="1" dirty="0" smtClean="0"/>
              <a:t>сайты) насчитывается </a:t>
            </a:r>
            <a:r>
              <a:rPr lang="ru-RU" b="1" i="1" dirty="0">
                <a:solidFill>
                  <a:srgbClr val="FF0000"/>
                </a:solidFill>
              </a:rPr>
              <a:t>22 </a:t>
            </a:r>
            <a:r>
              <a:rPr lang="ru-RU" b="1" i="1" dirty="0" smtClean="0">
                <a:solidFill>
                  <a:srgbClr val="FF0000"/>
                </a:solidFill>
              </a:rPr>
              <a:t>882 </a:t>
            </a:r>
            <a:r>
              <a:rPr lang="ru-RU" i="1" dirty="0" smtClean="0"/>
              <a:t>упоминаний </a:t>
            </a:r>
            <a:r>
              <a:rPr lang="ru-RU" i="1" dirty="0"/>
              <a:t>о СО </a:t>
            </a:r>
            <a:r>
              <a:rPr lang="ru-RU" i="1" dirty="0" smtClean="0"/>
              <a:t>РАН.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793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15.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46505"/>
              </p:ext>
            </p:extLst>
          </p:nvPr>
        </p:nvGraphicFramePr>
        <p:xfrm>
          <a:off x="251520" y="1514401"/>
          <a:ext cx="8640960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36504"/>
                <a:gridCol w="2304256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Проведение открытых (публичных) лекций и семинаров, направленных на популяризацию научных знаний и достижений российских и иностранных ученых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/>
                        <a:t>2504</a:t>
                      </a:r>
                      <a:endParaRPr lang="ru-RU" sz="9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6109" y="3861048"/>
            <a:ext cx="86552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</a:t>
            </a:r>
            <a:r>
              <a:rPr lang="ru-RU" sz="1600" dirty="0"/>
              <a:t>2015 </a:t>
            </a:r>
            <a:r>
              <a:rPr lang="ru-RU" sz="1600" dirty="0" smtClean="0"/>
              <a:t>году в СО РАН были проведены </a:t>
            </a:r>
            <a:r>
              <a:rPr lang="ru-RU" sz="1600" b="1" dirty="0" smtClean="0"/>
              <a:t>2504</a:t>
            </a:r>
            <a:r>
              <a:rPr lang="ru-RU" sz="1600" dirty="0" smtClean="0"/>
              <a:t> открытых публичных лекции и мероприятий </a:t>
            </a:r>
            <a:r>
              <a:rPr lang="ru-RU" sz="1600" i="1" dirty="0" smtClean="0"/>
              <a:t>включая:</a:t>
            </a:r>
            <a:r>
              <a:rPr lang="ru-RU" sz="1600" dirty="0" smtClean="0"/>
              <a:t>  </a:t>
            </a:r>
          </a:p>
          <a:p>
            <a:r>
              <a:rPr lang="ru-RU" sz="1600" b="1" dirty="0" smtClean="0"/>
              <a:t>413</a:t>
            </a:r>
            <a:r>
              <a:rPr lang="ru-RU" sz="1600" dirty="0" smtClean="0"/>
              <a:t> лекции в рамках проекта СО РАН </a:t>
            </a:r>
            <a:r>
              <a:rPr lang="ru-RU" sz="1600" dirty="0" smtClean="0">
                <a:solidFill>
                  <a:srgbClr val="0066FF"/>
                </a:solidFill>
              </a:rPr>
              <a:t>«Академический </a:t>
            </a:r>
            <a:r>
              <a:rPr lang="ru-RU" sz="1600" dirty="0">
                <a:solidFill>
                  <a:srgbClr val="0066FF"/>
                </a:solidFill>
              </a:rPr>
              <a:t>час для школьников»</a:t>
            </a:r>
            <a:r>
              <a:rPr lang="ru-RU" sz="1600" dirty="0"/>
              <a:t> - ведущие ученые СО РАН читают лекции </a:t>
            </a:r>
            <a:r>
              <a:rPr lang="ru-RU" sz="1600" dirty="0" smtClean="0"/>
              <a:t>школьникам</a:t>
            </a:r>
            <a:r>
              <a:rPr lang="ru-RU" sz="1600" dirty="0"/>
              <a:t>;</a:t>
            </a:r>
            <a:endParaRPr lang="ru-RU" sz="1600" dirty="0" smtClean="0"/>
          </a:p>
          <a:p>
            <a:r>
              <a:rPr lang="ru-RU" sz="1600" b="1" dirty="0" smtClean="0"/>
              <a:t>287</a:t>
            </a:r>
            <a:r>
              <a:rPr lang="ru-RU" sz="1600" dirty="0" smtClean="0"/>
              <a:t> мероприятий в </a:t>
            </a:r>
            <a:r>
              <a:rPr lang="ru-RU" sz="1600" dirty="0" smtClean="0">
                <a:solidFill>
                  <a:srgbClr val="0066FF"/>
                </a:solidFill>
              </a:rPr>
              <a:t>Выставочном центре СО РАН </a:t>
            </a:r>
            <a:r>
              <a:rPr lang="ru-RU" sz="1600" dirty="0"/>
              <a:t>(публичные </a:t>
            </a:r>
            <a:r>
              <a:rPr lang="ru-RU" sz="1600" dirty="0" smtClean="0"/>
              <a:t>лекции, лекции-экскурсии, просмотры научно-популярных фильмов, мастер-классы ученых);</a:t>
            </a:r>
          </a:p>
          <a:p>
            <a:r>
              <a:rPr lang="ru-RU" sz="1600" b="1" dirty="0" smtClean="0"/>
              <a:t>1500</a:t>
            </a:r>
            <a:r>
              <a:rPr lang="ru-RU" sz="1600" dirty="0" smtClean="0"/>
              <a:t> мероприятий в </a:t>
            </a:r>
            <a:r>
              <a:rPr lang="ru-RU" sz="1600" dirty="0"/>
              <a:t>рамках </a:t>
            </a:r>
            <a:r>
              <a:rPr lang="ru-RU" sz="1600" dirty="0">
                <a:solidFill>
                  <a:srgbClr val="0066FF"/>
                </a:solidFill>
              </a:rPr>
              <a:t>«Дней науки в СО РАН» </a:t>
            </a:r>
            <a:r>
              <a:rPr lang="ru-RU" sz="1600" dirty="0" smtClean="0"/>
              <a:t>(публичные лекции, </a:t>
            </a:r>
            <a:r>
              <a:rPr lang="ru-RU" sz="1600" dirty="0"/>
              <a:t>круглые столы, семинары, лекции-экскурсии в музеи СО РАН, экскурсии в институты и </a:t>
            </a:r>
            <a:r>
              <a:rPr lang="ru-RU" sz="1600" dirty="0" smtClean="0"/>
              <a:t>т.д.);</a:t>
            </a:r>
          </a:p>
          <a:p>
            <a:r>
              <a:rPr lang="ru-RU" sz="1600" b="1" dirty="0" smtClean="0"/>
              <a:t>55</a:t>
            </a:r>
            <a:r>
              <a:rPr lang="ru-RU" sz="1600" dirty="0" smtClean="0"/>
              <a:t> лекций и научных докладов на общих собраниях СО РАН, заседаниях Президиума СО РАН и сессиях Объединённых ученых советов;</a:t>
            </a:r>
          </a:p>
          <a:p>
            <a:r>
              <a:rPr lang="ru-RU" sz="1600" b="1" dirty="0"/>
              <a:t>249</a:t>
            </a:r>
            <a:r>
              <a:rPr lang="ru-RU" sz="1600" dirty="0"/>
              <a:t> </a:t>
            </a:r>
            <a:r>
              <a:rPr lang="ru-RU" sz="1600" dirty="0" smtClean="0"/>
              <a:t>публичных лекций, докладов, семинаров </a:t>
            </a:r>
            <a:r>
              <a:rPr lang="ru-RU" sz="1600" dirty="0"/>
              <a:t>членов РАН из Сибирского </a:t>
            </a:r>
            <a:r>
              <a:rPr lang="ru-RU" sz="1600" dirty="0" smtClean="0"/>
              <a:t>отделения.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28953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15990"/>
              </p:ext>
            </p:extLst>
          </p:nvPr>
        </p:nvGraphicFramePr>
        <p:xfrm>
          <a:off x="251520" y="1514401"/>
          <a:ext cx="8640960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36504"/>
                <a:gridCol w="2304256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Учреждение и присвоение почетных званий российским и иностранным ученым, учреждение медалей и премий за выдающиеся научные и научно-технические достижения, в том числе медалей и премий для молодых ученых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249</a:t>
                      </a:r>
                      <a:endParaRPr lang="ru-RU" sz="9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4362" y="4365104"/>
            <a:ext cx="87201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2015 году </a:t>
            </a:r>
            <a:r>
              <a:rPr lang="ru-RU" dirty="0" smtClean="0"/>
              <a:t>состоялось присуждение </a:t>
            </a:r>
            <a:r>
              <a:rPr lang="ru-RU" b="1" dirty="0"/>
              <a:t>36</a:t>
            </a:r>
            <a:r>
              <a:rPr lang="ru-RU" dirty="0"/>
              <a:t> почетных званий </a:t>
            </a:r>
            <a:r>
              <a:rPr lang="ru-RU" dirty="0">
                <a:solidFill>
                  <a:srgbClr val="0066FF"/>
                </a:solidFill>
              </a:rPr>
              <a:t>«Заслуженный ветеран Сибирского отделения РАН</a:t>
            </a:r>
            <a:r>
              <a:rPr lang="ru-RU" dirty="0" smtClean="0">
                <a:solidFill>
                  <a:srgbClr val="0066FF"/>
                </a:solidFill>
              </a:rPr>
              <a:t>»</a:t>
            </a:r>
            <a:r>
              <a:rPr lang="ru-RU" dirty="0"/>
              <a:t>, </a:t>
            </a:r>
            <a:r>
              <a:rPr lang="ru-RU" b="1" dirty="0"/>
              <a:t>10</a:t>
            </a:r>
            <a:r>
              <a:rPr lang="ru-RU" dirty="0"/>
              <a:t> вручений (награждений) почетным знаком СО РАН </a:t>
            </a:r>
            <a:r>
              <a:rPr lang="ru-RU" dirty="0">
                <a:solidFill>
                  <a:srgbClr val="0066FF"/>
                </a:solidFill>
              </a:rPr>
              <a:t>«Золотая сигма</a:t>
            </a:r>
            <a:r>
              <a:rPr lang="ru-RU" dirty="0" smtClean="0">
                <a:solidFill>
                  <a:srgbClr val="0066FF"/>
                </a:solidFill>
              </a:rPr>
              <a:t>»</a:t>
            </a:r>
            <a:r>
              <a:rPr lang="ru-RU" dirty="0" smtClean="0"/>
              <a:t>  </a:t>
            </a:r>
            <a:r>
              <a:rPr lang="ru-RU" dirty="0"/>
              <a:t>и </a:t>
            </a:r>
            <a:r>
              <a:rPr lang="ru-RU" b="1" dirty="0"/>
              <a:t>203</a:t>
            </a:r>
            <a:r>
              <a:rPr lang="ru-RU" dirty="0"/>
              <a:t> награждения </a:t>
            </a:r>
            <a:r>
              <a:rPr lang="ru-RU" dirty="0">
                <a:solidFill>
                  <a:srgbClr val="0066FF"/>
                </a:solidFill>
              </a:rPr>
              <a:t>Почетной грамотой СО </a:t>
            </a:r>
            <a:r>
              <a:rPr lang="ru-RU" dirty="0" smtClean="0">
                <a:solidFill>
                  <a:srgbClr val="0066FF"/>
                </a:solidFill>
              </a:rPr>
              <a:t>РАН.</a:t>
            </a:r>
          </a:p>
          <a:p>
            <a:endParaRPr lang="ru-RU" dirty="0">
              <a:solidFill>
                <a:srgbClr val="0066FF"/>
              </a:solidFill>
            </a:endParaRPr>
          </a:p>
          <a:p>
            <a:r>
              <a:rPr lang="ru-RU" i="1" dirty="0"/>
              <a:t>Кроме того, в честь 70-летия Великой Победы вручены </a:t>
            </a:r>
            <a:r>
              <a:rPr lang="ru-RU" b="1" i="1" dirty="0"/>
              <a:t>550</a:t>
            </a:r>
            <a:r>
              <a:rPr lang="ru-RU" i="1" dirty="0"/>
              <a:t> благодарностей ветеранам Великой Отечественной Войны 1941-1945 </a:t>
            </a:r>
            <a:r>
              <a:rPr lang="ru-RU" i="1" dirty="0" smtClean="0"/>
              <a:t>гг.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58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74787"/>
              </p:ext>
            </p:extLst>
          </p:nvPr>
        </p:nvGraphicFramePr>
        <p:xfrm>
          <a:off x="251520" y="1514401"/>
          <a:ext cx="8640960" cy="1767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36504"/>
                <a:gridCol w="2304256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Увековечивание памяти выдающихся ученых </a:t>
                      </a:r>
                    </a:p>
                    <a:p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  <a:endParaRPr lang="ru-RU" sz="9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4362" y="3501008"/>
            <a:ext cx="8720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r>
              <a:rPr lang="ru-RU" dirty="0" smtClean="0"/>
              <a:t> памятные лекции о выдающихся ученых, </a:t>
            </a:r>
            <a:r>
              <a:rPr lang="ru-RU" b="1" dirty="0" smtClean="0"/>
              <a:t>2</a:t>
            </a:r>
            <a:r>
              <a:rPr lang="ru-RU" dirty="0" smtClean="0"/>
              <a:t> книги о жизни и деятельности выдающихся ученых, изданных в Издательстве СО РАН, </a:t>
            </a:r>
            <a:r>
              <a:rPr lang="ru-RU" b="1" dirty="0" smtClean="0"/>
              <a:t>5</a:t>
            </a:r>
            <a:r>
              <a:rPr lang="ru-RU" dirty="0" smtClean="0"/>
              <a:t> памятных (именных) конференций или семинаров с участием СО РАН в 2015 году.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7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Заключение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71296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/>
              <a:t>Все требования разделов государственного </a:t>
            </a:r>
            <a:r>
              <a:rPr lang="ru-RU" sz="2400" b="1" dirty="0"/>
              <a:t>задания ФГБУ «Сибирское отделение Российской академии наук</a:t>
            </a:r>
            <a:r>
              <a:rPr lang="ru-RU" sz="2400" b="1" dirty="0" smtClean="0"/>
              <a:t>» на </a:t>
            </a:r>
            <a:r>
              <a:rPr lang="ru-RU" sz="2400" b="1" dirty="0"/>
              <a:t>2015 год </a:t>
            </a:r>
            <a:r>
              <a:rPr lang="ru-RU" sz="2400" b="1" dirty="0" smtClean="0"/>
              <a:t>выполнены в полном объеме.</a:t>
            </a:r>
          </a:p>
          <a:p>
            <a:pPr algn="ctr">
              <a:lnSpc>
                <a:spcPct val="200000"/>
              </a:lnSpc>
            </a:pPr>
            <a:endParaRPr lang="ru-RU" b="1" dirty="0" smtClean="0"/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Отчет о выполнении государственного задания СО РАН </a:t>
            </a:r>
            <a:r>
              <a:rPr lang="ru-RU" i="1" dirty="0"/>
              <a:t>(71 лист с приложениями по каждому разделу)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представлен в Президиум РАН </a:t>
            </a:r>
          </a:p>
        </p:txBody>
      </p:sp>
    </p:spTree>
    <p:extLst>
      <p:ext uri="{BB962C8B-B14F-4D97-AF65-F5344CB8AC3E}">
        <p14:creationId xmlns:p14="http://schemas.microsoft.com/office/powerpoint/2010/main" val="333433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4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деятельности бюро ОУС по ФН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2015 г.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420" y="980728"/>
            <a:ext cx="8706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2015 году состоялось 10 заседаний </a:t>
            </a:r>
            <a:r>
              <a:rPr lang="ru-RU" dirty="0"/>
              <a:t>Бюро ОУС по физическим </a:t>
            </a:r>
            <a:r>
              <a:rPr lang="ru-RU" dirty="0" smtClean="0"/>
              <a:t>наукам, ещё 2 заседания прошли в 2016 г. В промежутках между заседаниями бюро работало в дистанционном режиме (Е-</a:t>
            </a:r>
            <a:r>
              <a:rPr lang="ru-RU" dirty="0" err="1" smtClean="0"/>
              <a:t>майл</a:t>
            </a:r>
            <a:r>
              <a:rPr lang="ru-RU" dirty="0" smtClean="0"/>
              <a:t>, телефонные переговоры и т.д.).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181057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Деятельность бюро в 2015 году: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Рассмотрение отчетов институтов СО РАН физического профиля, о выполнении в 2014 году государственных заданий. (через систему ФАНО).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Рассмотрение </a:t>
            </a:r>
            <a:r>
              <a:rPr lang="ru-RU" dirty="0"/>
              <a:t>важнейших результатов институтов СО РАН физического профиля, полученных в 2014 г. </a:t>
            </a:r>
            <a:r>
              <a:rPr lang="ru-RU" dirty="0" smtClean="0"/>
              <a:t>и отбор </a:t>
            </a:r>
            <a:r>
              <a:rPr lang="ru-RU" dirty="0"/>
              <a:t>результатов для предоставления в доклад Правительству </a:t>
            </a:r>
            <a:r>
              <a:rPr lang="ru-RU" dirty="0" smtClean="0"/>
              <a:t>РФ.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0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2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62296"/>
              </p:ext>
            </p:extLst>
          </p:nvPr>
        </p:nvGraphicFramePr>
        <p:xfrm>
          <a:off x="251520" y="1514401"/>
          <a:ext cx="8640960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Участие в разработке научно-обоснованных проектов нормативных правовых актов и методических рекомендаций в сфере научной, научно-технической и инновационной деятельности, охраны интеллектуальной собственности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2-3 в год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508518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6</a:t>
            </a:r>
            <a:r>
              <a:rPr lang="ru-RU" dirty="0" smtClean="0"/>
              <a:t> документов: Предложения СО РАН по изменению Регламента ФАНО-РАН, разработка Положения по научно-методическому руководству РАН, предложения в Постановления Совета Федераций, и  др.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5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48326"/>
              </p:ext>
            </p:extLst>
          </p:nvPr>
        </p:nvGraphicFramePr>
        <p:xfrm>
          <a:off x="251520" y="1514401"/>
          <a:ext cx="8640960" cy="3718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92488"/>
                <a:gridCol w="2304256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Участие в подготовке докладов Президенту Российской Федерации и в Правительство Российской Федерации о состоянии фундаментальных наук в Российской Федерации и за рубежом и  важнейших научных достижениях, полученных российскими учеными, в том числе на основании данных мониторинга результативности деятельности государственных научных организаций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5301208"/>
            <a:ext cx="8856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Подготовка и направление материалов в доклад Правительству РФ об итогах реализации в 2014 г. Программы фундаментальных научных исследований государственных академий наук на 2013-2020 гг. (письмо СО РАН от 30.01.2015).</a:t>
            </a:r>
          </a:p>
          <a:p>
            <a:r>
              <a:rPr lang="ru-RU" sz="1400" dirty="0" smtClean="0"/>
              <a:t>2. Подготовка и направление материалов в доклад Президенту РФ о состоянии фундаментальных наук в РФ и важнейших научных достижениях, полученных российскими учеными в 2015 году. (письма СО РАН в декабре 2015 года).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384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4145"/>
              </p:ext>
            </p:extLst>
          </p:nvPr>
        </p:nvGraphicFramePr>
        <p:xfrm>
          <a:off x="251520" y="1514401"/>
          <a:ext cx="8640960" cy="323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Участие в проведении экспертиз научно-технических программ и проектов, государственных программ, федеральных целевых и межгосударственных целевых программ, в осуществлении которых участвует Российская Федерация, предусматривающих проведение научных исследований и разработок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10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5013176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Проведение </a:t>
            </a:r>
            <a:r>
              <a:rPr lang="ru-RU" b="1" dirty="0" smtClean="0"/>
              <a:t>10</a:t>
            </a:r>
            <a:r>
              <a:rPr lang="ru-RU" dirty="0" smtClean="0"/>
              <a:t> подтвержденных документально экспертиз программ и проектов государственного уровня</a:t>
            </a:r>
            <a:r>
              <a:rPr lang="ru-RU" dirty="0">
                <a:solidFill>
                  <a:srgbClr val="0066FF"/>
                </a:solidFill>
              </a:rPr>
              <a:t>, </a:t>
            </a:r>
            <a:r>
              <a:rPr lang="ru-RU" dirty="0"/>
              <a:t>включая </a:t>
            </a:r>
            <a:r>
              <a:rPr lang="ru-RU" dirty="0" smtClean="0"/>
              <a:t>Программу </a:t>
            </a:r>
            <a:r>
              <a:rPr lang="ru-RU" dirty="0" err="1"/>
              <a:t>реиндустриализации</a:t>
            </a:r>
            <a:r>
              <a:rPr lang="ru-RU" dirty="0"/>
              <a:t> </a:t>
            </a:r>
            <a:r>
              <a:rPr lang="ru-RU" dirty="0" smtClean="0"/>
              <a:t>экономики Новосибирской области, проект </a:t>
            </a:r>
            <a:r>
              <a:rPr lang="ru-RU" dirty="0"/>
              <a:t>Научного плана ЯНАО, </a:t>
            </a:r>
            <a:r>
              <a:rPr lang="ru-RU" dirty="0" smtClean="0"/>
              <a:t>ФЦП «Русский </a:t>
            </a:r>
            <a:r>
              <a:rPr lang="ru-RU" dirty="0"/>
              <a:t>язык» на 2016 – 2020, </a:t>
            </a:r>
            <a:r>
              <a:rPr lang="ru-RU" dirty="0" smtClean="0"/>
              <a:t>проект </a:t>
            </a:r>
            <a:r>
              <a:rPr lang="ru-RU" dirty="0"/>
              <a:t>«</a:t>
            </a:r>
            <a:r>
              <a:rPr lang="ru-RU" dirty="0" smtClean="0"/>
              <a:t>Концептуальные основы Национальной технологической инициативы»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9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5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97288"/>
              </p:ext>
            </p:extLst>
          </p:nvPr>
        </p:nvGraphicFramePr>
        <p:xfrm>
          <a:off x="251520" y="1514401"/>
          <a:ext cx="8640960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Проведение экспертиз научных и (или) научно-технических результатов, полученных с привлечением ассигнований федерального бюджета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2000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2040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005064"/>
            <a:ext cx="86552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Проведение экспертиз </a:t>
            </a:r>
            <a:r>
              <a:rPr lang="ru-RU" b="1" dirty="0"/>
              <a:t>2040 научных </a:t>
            </a:r>
            <a:r>
              <a:rPr lang="ru-RU" dirty="0"/>
              <a:t>и </a:t>
            </a:r>
            <a:r>
              <a:rPr lang="ru-RU" dirty="0" smtClean="0"/>
              <a:t>научно-технических результатов, </a:t>
            </a:r>
            <a:r>
              <a:rPr lang="ru-RU" dirty="0"/>
              <a:t>полученных в </a:t>
            </a:r>
            <a:r>
              <a:rPr lang="ru-RU" dirty="0" smtClean="0"/>
              <a:t>2014 году </a:t>
            </a:r>
            <a:r>
              <a:rPr lang="ru-RU" dirty="0"/>
              <a:t>в научных организациях СО РАН</a:t>
            </a:r>
            <a:r>
              <a:rPr lang="ru-RU" dirty="0" smtClean="0"/>
              <a:t>, подведомственных </a:t>
            </a:r>
            <a:r>
              <a:rPr lang="ru-RU" dirty="0"/>
              <a:t>ФАНО </a:t>
            </a:r>
            <a:r>
              <a:rPr lang="ru-RU" dirty="0" smtClean="0"/>
              <a:t>России, и содержащихся </a:t>
            </a:r>
            <a:r>
              <a:rPr lang="ru-RU" dirty="0"/>
              <a:t>в </a:t>
            </a:r>
            <a:r>
              <a:rPr lang="ru-RU" dirty="0" smtClean="0"/>
              <a:t>автоматизированной информационной </a:t>
            </a:r>
            <a:r>
              <a:rPr lang="ru-RU" dirty="0"/>
              <a:t>системе </a:t>
            </a:r>
            <a:r>
              <a:rPr lang="ru-RU" dirty="0" smtClean="0"/>
              <a:t>ФАНО. Экспертизы проведены Объединенными учеными советами СО РАН по направлениям науки и утверждены Экспертной комиссией СО РАН.</a:t>
            </a:r>
          </a:p>
          <a:p>
            <a:endParaRPr lang="ru-RU" dirty="0"/>
          </a:p>
          <a:p>
            <a:pPr algn="just"/>
            <a:r>
              <a:rPr lang="ru-RU" i="1" dirty="0" smtClean="0">
                <a:solidFill>
                  <a:srgbClr val="00B050"/>
                </a:solidFill>
              </a:rPr>
              <a:t>Кроме того  в настоящее время СО РАН участвует в выполнении раздела 5 государственного задания ФГБУ «Российская академия наук» с обязательством в 1600 экспертных заключений (до 09.02.2016).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29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351464"/>
              </p:ext>
            </p:extLst>
          </p:nvPr>
        </p:nvGraphicFramePr>
        <p:xfrm>
          <a:off x="251520" y="1514401"/>
          <a:ext cx="8640960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Участие в проведении экспертиз нормативных правовых актов в сфере научной, научно-технической и инновационной деятельности, охраны интеллектуальной собственности, включая оценку их влияния на сектор исследований и разработок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</a:t>
                      </a:r>
                      <a:r>
                        <a:rPr lang="en-US" sz="2000" b="1" dirty="0" smtClean="0"/>
                        <a:t>5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1060" y="4725144"/>
            <a:ext cx="8655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Проведены экспертизы регламентов ФАНО и РАН, 2х проектов </a:t>
            </a:r>
            <a:r>
              <a:rPr lang="ru-RU" dirty="0"/>
              <a:t>П</a:t>
            </a:r>
            <a:r>
              <a:rPr lang="ru-RU" dirty="0" smtClean="0"/>
              <a:t>остановления </a:t>
            </a:r>
            <a:r>
              <a:rPr lang="ru-RU" dirty="0"/>
              <a:t>Правительства </a:t>
            </a:r>
            <a:r>
              <a:rPr lang="ru-RU" dirty="0" smtClean="0"/>
              <a:t>РФ: «О </a:t>
            </a:r>
            <a:r>
              <a:rPr lang="ru-RU" dirty="0"/>
              <a:t>государственной программе </a:t>
            </a:r>
            <a:r>
              <a:rPr lang="ru-RU" dirty="0" smtClean="0"/>
              <a:t>«</a:t>
            </a:r>
            <a:r>
              <a:rPr lang="ru-RU" dirty="0"/>
              <a:t>Развитие образования» на 2013-2020 годы» и «О внесении изменений в государственную программу Российской Федерации «Развитие науки и технологий» на 2013-2020 годы</a:t>
            </a:r>
            <a:r>
              <a:rPr lang="ru-RU" dirty="0" smtClean="0"/>
              <a:t>», законопроекта № </a:t>
            </a:r>
            <a:r>
              <a:rPr lang="ru-RU" dirty="0"/>
              <a:t>789680-6 «О внесении изменений </a:t>
            </a:r>
            <a:r>
              <a:rPr lang="ru-RU" dirty="0" smtClean="0"/>
              <a:t>в Федеральный </a:t>
            </a:r>
            <a:r>
              <a:rPr lang="ru-RU" dirty="0"/>
              <a:t>закон "Об образовании </a:t>
            </a:r>
            <a:r>
              <a:rPr lang="ru-RU" dirty="0" smtClean="0"/>
              <a:t>в Российской Федерации« и других нормативно-правовых актов. 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7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7701"/>
              </p:ext>
            </p:extLst>
          </p:nvPr>
        </p:nvGraphicFramePr>
        <p:xfrm>
          <a:off x="251520" y="1514401"/>
          <a:ext cx="8640960" cy="201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Подготовка экспертных заключений об оценке результативности деятельности государственных научных организаций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87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87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221088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Проведена экспертиза результативности </a:t>
            </a:r>
            <a:r>
              <a:rPr lang="ru-RU" dirty="0"/>
              <a:t>научной деятельности </a:t>
            </a:r>
            <a:r>
              <a:rPr lang="ru-RU" dirty="0" smtClean="0"/>
              <a:t>в 2014 </a:t>
            </a:r>
            <a:r>
              <a:rPr lang="ru-RU" dirty="0"/>
              <a:t>году </a:t>
            </a:r>
            <a:r>
              <a:rPr lang="ru-RU" dirty="0" smtClean="0"/>
              <a:t>научных </a:t>
            </a:r>
            <a:r>
              <a:rPr lang="ru-RU" dirty="0"/>
              <a:t>организаций СО РАН</a:t>
            </a:r>
            <a:r>
              <a:rPr lang="ru-RU" dirty="0" smtClean="0"/>
              <a:t>, подведомственных </a:t>
            </a:r>
            <a:r>
              <a:rPr lang="ru-RU" dirty="0"/>
              <a:t>ФАНО (без организаций </a:t>
            </a:r>
            <a:r>
              <a:rPr lang="ru-RU" dirty="0" smtClean="0"/>
              <a:t>С/Х и </a:t>
            </a:r>
            <a:r>
              <a:rPr lang="ru-RU" dirty="0"/>
              <a:t>мед. наук, экспертиза которых не </a:t>
            </a:r>
            <a:r>
              <a:rPr lang="ru-RU" dirty="0" smtClean="0"/>
              <a:t>была запланирована </a:t>
            </a:r>
            <a:r>
              <a:rPr lang="ru-RU" dirty="0"/>
              <a:t>в </a:t>
            </a:r>
            <a:r>
              <a:rPr lang="ru-RU" dirty="0" smtClean="0"/>
              <a:t>государственном задании СО РАН </a:t>
            </a:r>
            <a:r>
              <a:rPr lang="ru-RU" dirty="0"/>
              <a:t>на 2015 год</a:t>
            </a:r>
            <a:r>
              <a:rPr lang="ru-RU" dirty="0" smtClean="0"/>
              <a:t>). Подготовлены </a:t>
            </a:r>
            <a:r>
              <a:rPr lang="ru-RU" dirty="0"/>
              <a:t>объединенными </a:t>
            </a:r>
            <a:r>
              <a:rPr lang="ru-RU" dirty="0" smtClean="0"/>
              <a:t>учеными советами </a:t>
            </a:r>
            <a:r>
              <a:rPr lang="ru-RU" dirty="0"/>
              <a:t>СО РАН по направлениям науки </a:t>
            </a:r>
            <a:r>
              <a:rPr lang="ru-RU" dirty="0" smtClean="0"/>
              <a:t>и утверждены Экспертной комиссией </a:t>
            </a:r>
            <a:r>
              <a:rPr lang="ru-RU" dirty="0"/>
              <a:t>СО РАН </a:t>
            </a:r>
            <a:r>
              <a:rPr lang="ru-RU" b="1" dirty="0" smtClean="0"/>
              <a:t>87</a:t>
            </a:r>
            <a:r>
              <a:rPr lang="ru-RU" dirty="0" smtClean="0"/>
              <a:t> экспертных </a:t>
            </a:r>
            <a:r>
              <a:rPr lang="ru-RU" dirty="0"/>
              <a:t>заключений о </a:t>
            </a:r>
            <a:r>
              <a:rPr lang="ru-RU" dirty="0" smtClean="0"/>
              <a:t>результативности деятельности научных </a:t>
            </a:r>
            <a:r>
              <a:rPr lang="ru-RU" dirty="0"/>
              <a:t>организаций</a:t>
            </a:r>
            <a:r>
              <a:rPr lang="ru-RU" dirty="0" smtClean="0"/>
              <a:t>.  </a:t>
            </a:r>
            <a:endParaRPr lang="ru-RU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31" name="Picture 6" descr="Sigma_g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3575" y="0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0" y="44624"/>
            <a:ext cx="8452543" cy="81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cap="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выполнении 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государственного</a:t>
            </a:r>
            <a:r>
              <a:rPr 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задания СО РАН в 2015 г. </a:t>
            </a:r>
            <a:endParaRPr lang="ru-RU" sz="14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856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8.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14736"/>
              </p:ext>
            </p:extLst>
          </p:nvPr>
        </p:nvGraphicFramePr>
        <p:xfrm>
          <a:off x="251520" y="1514401"/>
          <a:ext cx="8640960" cy="201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Наименование государственной работы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 запланированный в гос. задании на 2015 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результаты, достигнутые в 2015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Проведение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международных</a:t>
                      </a:r>
                      <a:r>
                        <a:rPr lang="ru-RU" sz="1600" dirty="0" smtClean="0"/>
                        <a:t> научных конгрессов, конференций, симпозиумов, семинаров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5-7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149080"/>
            <a:ext cx="8655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Письмо </a:t>
            </a:r>
            <a:r>
              <a:rPr lang="ru-RU" dirty="0"/>
              <a:t>СО РАН от 16.04.2015 № </a:t>
            </a:r>
            <a:r>
              <a:rPr lang="ru-RU" dirty="0" smtClean="0"/>
              <a:t>15010-15101-2912 с перечнем из 10 конференций 2015 г, которые Сибирское отделение предлагает финансировать из средств, предназначенных для </a:t>
            </a:r>
            <a:r>
              <a:rPr lang="ru-RU" dirty="0" err="1" smtClean="0"/>
              <a:t>общеакадемических</a:t>
            </a:r>
            <a:r>
              <a:rPr lang="ru-RU" dirty="0" smtClean="0"/>
              <a:t> мероприятий. Из перечня для отчета отобрано </a:t>
            </a:r>
            <a:r>
              <a:rPr lang="ru-RU" b="1" dirty="0" smtClean="0"/>
              <a:t>8</a:t>
            </a:r>
            <a:r>
              <a:rPr lang="ru-RU" dirty="0" smtClean="0"/>
              <a:t> международных научных мероприятий.  </a:t>
            </a:r>
          </a:p>
        </p:txBody>
      </p:sp>
    </p:spTree>
    <p:extLst>
      <p:ext uri="{BB962C8B-B14F-4D97-AF65-F5344CB8AC3E}">
        <p14:creationId xmlns:p14="http://schemas.microsoft.com/office/powerpoint/2010/main" val="74279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1816</Words>
  <Application>Microsoft Office PowerPoint</Application>
  <PresentationFormat>Экран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SBRAS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Anikeev118</dc:creator>
  <cp:lastModifiedBy>Anikeev118</cp:lastModifiedBy>
  <cp:revision>65</cp:revision>
  <dcterms:created xsi:type="dcterms:W3CDTF">2015-12-23T14:29:21Z</dcterms:created>
  <dcterms:modified xsi:type="dcterms:W3CDTF">2016-03-14T10:24:06Z</dcterms:modified>
</cp:coreProperties>
</file>